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45"/>
  </p:notesMasterIdLst>
  <p:sldIdLst>
    <p:sldId id="467" r:id="rId2"/>
    <p:sldId id="468" r:id="rId3"/>
    <p:sldId id="469" r:id="rId4"/>
    <p:sldId id="470" r:id="rId5"/>
    <p:sldId id="471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487" r:id="rId4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641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5352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9853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5305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2536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27744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14843"/>
                </a:buClr>
                <a:buSzPts val="1200"/>
                <a:buFont typeface="Arial"/>
                <a:buNone/>
              </a:pPr>
              <a:t>13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08863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14843"/>
                </a:buClr>
                <a:buSzPts val="1200"/>
                <a:buFont typeface="Arial"/>
                <a:buNone/>
              </a:pPr>
              <a:t>14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5013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14843"/>
                </a:buClr>
                <a:buSzPts val="1200"/>
                <a:buFont typeface="Arial"/>
                <a:buNone/>
              </a:pPr>
              <a:t>15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756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8806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6136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1196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075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1898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3389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3857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77364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70450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8193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25561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85023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68624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94091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1548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2457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27703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73120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3552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911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3673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25599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57222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97505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19042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4902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33836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43179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513748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212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1383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0831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0764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6710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073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25" name="Google Shape;25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699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404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40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 sadržaj" type="obj">
  <p:cSld name="Naslov i sadržaj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2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61" r:id="rId7"/>
    <p:sldLayoutId id="2147483662" r:id="rId8"/>
    <p:sldLayoutId id="2147483663" r:id="rId9"/>
    <p:sldLayoutId id="214748366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epfl.ch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techowlpa.or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nfb.org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rsmakingchange.com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svg"/><Relationship Id="rId5" Type="http://schemas.openxmlformats.org/officeDocument/2006/relationships/image" Target="../media/image27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Modul 6: Uporaba novih tehnologij za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podporo </a:t>
            </a:r>
            <a:r>
              <a:rPr lang="en-US" b="1" smtClean="0">
                <a:latin typeface="Calibri"/>
                <a:ea typeface="Calibri"/>
                <a:cs typeface="Calibri"/>
                <a:sym typeface="Calibri"/>
              </a:rPr>
              <a:t>potreb</a:t>
            </a:r>
            <a:r>
              <a:rPr lang="sl-SI" b="1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-SI" b="1" smtClean="0">
                <a:latin typeface="Calibri"/>
                <a:ea typeface="Calibri"/>
                <a:cs typeface="Calibri"/>
                <a:sym typeface="Calibri"/>
              </a:rPr>
              <a:t>oseb z oviranostmi 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xmlns="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814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979941" y="239505"/>
            <a:ext cx="10058400" cy="58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3D TISKANJE (3DP)</a:t>
            </a:r>
            <a:endParaRPr dirty="0"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378519" y="1145584"/>
            <a:ext cx="6872886" cy="5416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= tehnologija, ki iz digitalne datoteke z dodajanjem zaporednih slojev materiala s 3D tiskalnikom izdela 3D fizične predmete.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obstaja veliko tehnologij 3DP, ki uporabljajo različne oblike materialov in virov energije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Materiali 3DP: plastika, kovine, beton, keramika itd.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na voljo je veliko različnih vrst 3D tiskalnikov, njihovih zmogljivosti, cen itd.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22" descr="A 3D printer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8569" y="1954302"/>
            <a:ext cx="4545631" cy="328009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>
            <a:off x="8469085" y="5398555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 slike: Ludor Engineering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488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1066800" y="227641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VIRTUALNA RESNIČNOST (VR)</a:t>
            </a:r>
            <a:endParaRPr dirty="0"/>
          </a:p>
        </p:txBody>
      </p:sp>
      <p:sp>
        <p:nvSpPr>
          <p:cNvPr id="163" name="Google Shape;163;p23"/>
          <p:cNvSpPr txBox="1">
            <a:spLocks noGrp="1"/>
          </p:cNvSpPr>
          <p:nvPr>
            <p:ph type="body" idx="1"/>
          </p:nvPr>
        </p:nvSpPr>
        <p:spPr>
          <a:xfrm>
            <a:off x="4373660" y="1678285"/>
            <a:ext cx="7125863" cy="4639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Računalniško ustvarjeno okolje, s katerim lahko oseba na navidezno fizičen način komunicira s posebno opremo, kot so slušalke VR ali pametna očala.</a:t>
            </a:r>
            <a:endParaRPr dirty="0"/>
          </a:p>
          <a:p>
            <a:pPr marL="36576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Oseba, ki uporablja opremo VR, si lahko ogleduje umetni svet, se po njem premika in sodeluje z virtualnimi funkcijami ali predmeti.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200"/>
              <a:buNone/>
            </a:pPr>
            <a:endParaRPr sz="1200" dirty="0"/>
          </a:p>
        </p:txBody>
      </p:sp>
      <p:pic>
        <p:nvPicPr>
          <p:cNvPr id="165" name="Google Shape;165;p23" descr="A person wearing a VR headse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764" y="1319629"/>
            <a:ext cx="3604421" cy="51373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3"/>
          <p:cNvSpPr txBox="1"/>
          <p:nvPr/>
        </p:nvSpPr>
        <p:spPr>
          <a:xfrm>
            <a:off x="598713" y="6519446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 slike: Ludor Engineering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55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1066800" y="243517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RAZŠIRJENA </a:t>
            </a:r>
            <a:r>
              <a:rPr lang="en-US"/>
              <a:t>RESNIČNOST </a:t>
            </a:r>
            <a:r>
              <a:rPr lang="en-US" smtClean="0"/>
              <a:t>(</a:t>
            </a:r>
            <a:r>
              <a:rPr lang="sl-SI" smtClean="0"/>
              <a:t>X</a:t>
            </a:r>
            <a:r>
              <a:rPr lang="en-US" smtClean="0"/>
              <a:t>R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237468" y="1687147"/>
            <a:ext cx="5383638" cy="476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Izboljšana različica resničnega sveta, dosežena z uporabo računalniško ustvarjenih predmetov, za katere se zdi, da obstajajo v istem prostoru kot resnični svet.</a:t>
            </a:r>
            <a:endParaRPr dirty="0"/>
          </a:p>
          <a:p>
            <a:pPr marL="36576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Sistem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ima tri osnovne značilnosti: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združuje resnične in virtualne predmete v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resničnem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okolju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poravnava resnične in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navidezne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predmete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deluje interaktivno, v 3D in v realnem času.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4" descr="A hand holding a smartphone pointing to an empty corner of a room. The smartphone displays the real room together with a computer-generated armchair positioned in the room's empty corner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04114" y="1938376"/>
            <a:ext cx="6487885" cy="432525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8735785" y="6301732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 slike: IKEA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065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>
            <a:spLocks noGrp="1"/>
          </p:cNvSpPr>
          <p:nvPr>
            <p:ph type="title"/>
          </p:nvPr>
        </p:nvSpPr>
        <p:spPr>
          <a:xfrm>
            <a:off x="1066800" y="156644"/>
            <a:ext cx="10058400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ROBOTIKA</a:t>
            </a:r>
            <a:endParaRPr dirty="0"/>
          </a:p>
        </p:txBody>
      </p:sp>
      <p:sp>
        <p:nvSpPr>
          <p:cNvPr id="182" name="Google Shape;182;p25"/>
          <p:cNvSpPr txBox="1">
            <a:spLocks noGrp="1"/>
          </p:cNvSpPr>
          <p:nvPr>
            <p:ph type="body" idx="1"/>
          </p:nvPr>
        </p:nvSpPr>
        <p:spPr>
          <a:xfrm>
            <a:off x="576434" y="1097385"/>
            <a:ext cx="7876000" cy="4128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obravnava zasnovo, načrtovanje, konstrukcijo, delovanje in uporabo robotov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robot je vrsta avtomatiziranega stroja, ki lahko hitro in natančno opravlja določene naloge brez človeškega posredovanja ali z majhnim posegom.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p25" descr="A humanoid robot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2434" y="976019"/>
            <a:ext cx="3739565" cy="5234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048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>
            <a:spLocks noGrp="1"/>
          </p:cNvSpPr>
          <p:nvPr>
            <p:ph type="title"/>
          </p:nvPr>
        </p:nvSpPr>
        <p:spPr>
          <a:xfrm>
            <a:off x="1066800" y="219286"/>
            <a:ext cx="10058400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VMESNIK MOŽGANI - RAČUNALNIK (BCI)</a:t>
            </a:r>
            <a:endParaRPr dirty="0"/>
          </a:p>
        </p:txBody>
      </p:sp>
      <p:sp>
        <p:nvSpPr>
          <p:cNvPr id="191" name="Google Shape;191;p26"/>
          <p:cNvSpPr txBox="1">
            <a:spLocks noGrp="1"/>
          </p:cNvSpPr>
          <p:nvPr>
            <p:ph type="body" idx="1"/>
          </p:nvPr>
        </p:nvSpPr>
        <p:spPr>
          <a:xfrm>
            <a:off x="576434" y="1736271"/>
            <a:ext cx="6842180" cy="466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računalniški sistem, ki sprejema možganske signale in jih pretvarja v ukaze, ki se prenašajo na zunanjo napravo, kot so računalniki, robotske okončine, invalidski voziček itd.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BCI omogoča upravljanje naprav brez besedne ali fizične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interakcije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Google Shape;193;p26" descr="A BCI-operated wheelchai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37371" y="1229275"/>
            <a:ext cx="3676829" cy="5247838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6"/>
          <p:cNvSpPr txBox="1"/>
          <p:nvPr/>
        </p:nvSpPr>
        <p:spPr>
          <a:xfrm>
            <a:off x="8595576" y="6477113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 slike: </a:t>
            </a:r>
            <a:r>
              <a:rPr lang="en-US" sz="1600" b="0" i="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EPFL</a:t>
            </a: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www.epfl.ch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364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>
            <a:spLocks noGrp="1"/>
          </p:cNvSpPr>
          <p:nvPr>
            <p:ph type="title"/>
          </p:nvPr>
        </p:nvSpPr>
        <p:spPr>
          <a:xfrm>
            <a:off x="1074823" y="609351"/>
            <a:ext cx="5845402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NAPREDNI MATERIALI</a:t>
            </a:r>
            <a:endParaRPr dirty="0"/>
          </a:p>
        </p:txBody>
      </p:sp>
      <p:sp>
        <p:nvSpPr>
          <p:cNvPr id="201" name="Google Shape;201;p27"/>
          <p:cNvSpPr txBox="1">
            <a:spLocks noGrp="1"/>
          </p:cNvSpPr>
          <p:nvPr>
            <p:ph type="body" idx="1"/>
          </p:nvPr>
        </p:nvSpPr>
        <p:spPr>
          <a:xfrm>
            <a:off x="576434" y="1736271"/>
            <a:ext cx="6842180" cy="466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omogoč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iti p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roizvodnjo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robustnejših, udobnejših in včasih cenovno ugodnejših izdelkov 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T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omogočiti določen napredek pri uporabi 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, kot so protetika, ortotika in z vidom povezana 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27" descr="A sprinter with running-prosthesis, in start position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8659" y="-17012"/>
            <a:ext cx="4583341" cy="68750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933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PODPORNI POTENCIAL NOVIH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TEHNOLOGIJ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5669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FDEA273C-572F-1A63-AC0C-7EEB15838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Udeleženci </a:t>
            </a:r>
            <a:r>
              <a:rPr lang="sl-SI" smtClean="0"/>
              <a:t>- </a:t>
            </a:r>
            <a:r>
              <a:rPr lang="cs-CZ" smtClean="0"/>
              <a:t>2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Katere napredne podporne tehnologije </a:t>
            </a:r>
            <a:r>
              <a:rPr lang="en-US" sz="2400" smtClean="0"/>
              <a:t>(</a:t>
            </a:r>
            <a:r>
              <a:rPr lang="sl-SI" sz="2400" smtClean="0"/>
              <a:t>P</a:t>
            </a:r>
            <a:r>
              <a:rPr lang="en-US" sz="2400" smtClean="0"/>
              <a:t>T</a:t>
            </a:r>
            <a:r>
              <a:rPr lang="en-US" sz="2400"/>
              <a:t>) trenutno uporabljate?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Kako lahko izboljšate </a:t>
            </a:r>
            <a:r>
              <a:rPr lang="en-US" sz="2400" smtClean="0"/>
              <a:t>svoj</a:t>
            </a:r>
            <a:r>
              <a:rPr lang="sl-SI" sz="2400" smtClean="0"/>
              <a:t>o izobraževalno </a:t>
            </a:r>
            <a:r>
              <a:rPr lang="en-US" sz="2400" smtClean="0"/>
              <a:t>dejavnost</a:t>
            </a:r>
            <a:r>
              <a:rPr lang="sl-SI" sz="2400" smtClean="0"/>
              <a:t> </a:t>
            </a:r>
            <a:r>
              <a:rPr lang="en-US" sz="2400" smtClean="0"/>
              <a:t>z </a:t>
            </a:r>
            <a:r>
              <a:rPr lang="en-US" sz="2400"/>
              <a:t>uporabo naprednih </a:t>
            </a:r>
            <a:r>
              <a:rPr lang="sl-SI" sz="2400" smtClean="0"/>
              <a:t>P</a:t>
            </a:r>
            <a:r>
              <a:rPr lang="en-US" sz="2400" smtClean="0"/>
              <a:t>T</a:t>
            </a:r>
            <a:r>
              <a:rPr lang="en-US" sz="2400"/>
              <a:t>?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1532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838200" y="2870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smtClean="0"/>
              <a:t>PO</a:t>
            </a:r>
            <a:r>
              <a:rPr lang="sl-SI" sz="4800" smtClean="0"/>
              <a:t>DPORNI </a:t>
            </a:r>
            <a:r>
              <a:rPr lang="en-US" sz="4800" smtClean="0"/>
              <a:t>POTENCIAL </a:t>
            </a:r>
            <a:r>
              <a:rPr lang="en-US" sz="4800" dirty="0"/>
              <a:t>TEHNOLOGIJ, ki temeljijo </a:t>
            </a:r>
            <a:r>
              <a:rPr lang="en-US" sz="4800"/>
              <a:t>na </a:t>
            </a:r>
            <a:r>
              <a:rPr lang="sl-SI" sz="4800" smtClean="0"/>
              <a:t>I</a:t>
            </a:r>
            <a:r>
              <a:rPr lang="en-US" sz="4800" smtClean="0"/>
              <a:t>nternetu stva</a:t>
            </a:r>
            <a:r>
              <a:rPr lang="sl-SI" sz="4800" smtClean="0"/>
              <a:t>ri</a:t>
            </a:r>
            <a:endParaRPr dirty="0"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25159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stvari omogoča ustvarjanje, obdelavo in shranjevanje podatkov v velikem obsegu, kar podpira številne napredne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Tehnologije interneta stvari, kot so okoljski senzorji, pametni predmeti in nosljivi izdelki, lahko zagotavljajo vključujoče in podporne informacijske storitve v skoraj realnem času ter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osebam z oviranostmi 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zboljšajo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dostop do učenja.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861955" y="6200487"/>
            <a:ext cx="376443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Nosljiva naprava IoT, ki prevaja znakovni jezik. Vir slike: www.ucla.edu    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5" descr="a glove-like device that can translate American Sign Language into English speech in real time though a smartphone ap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10847" y="1117076"/>
            <a:ext cx="3978043" cy="50103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6674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z="4800" smtClean="0"/>
              <a:t>PAMETNI TELE</a:t>
            </a:r>
            <a:r>
              <a:rPr lang="en-US" sz="4800" smtClean="0"/>
              <a:t>FONI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25159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 napravami IoT je mogoče komunicirati s pametnimi telefoni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Ker pametni telefoni na splošno vključujejo funkcije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so široko dostopni, je potencialna uporaba interneta stvari za izboljšanje dostopa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 oseb z oviranostmi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do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učenja ogromna.</a:t>
            </a:r>
            <a:endParaRPr/>
          </a:p>
        </p:txBody>
      </p:sp>
      <p:pic>
        <p:nvPicPr>
          <p:cNvPr id="111" name="Google Shape;111;p16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886" y="-5622"/>
            <a:ext cx="4729464" cy="6863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06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UNIVERZALNO OBLIKOVANJE IN NOVE TEHNOLOGIJE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6669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38200" y="2453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PAMETNA UČILNICA</a:t>
            </a:r>
            <a:endParaRPr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192947" y="1819404"/>
            <a:ext cx="5574483" cy="4631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179388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uporablja sodobne tehnologije, naprave, orodja in aplikacije interneta stvari za lažje učenje.</a:t>
            </a:r>
            <a:endParaRPr/>
          </a:p>
          <a:p>
            <a:pPr marL="179388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→ združuje različne učne tehnologije: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računalnik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e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pametn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tabl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e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specializiran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programsk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oprem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o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pripomočk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za pomoč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avdio/vizualne zmogljivosti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pametn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predmet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1143000" lvl="2" indent="-101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18" name="Google Shape;118;p17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7431" y="1735928"/>
            <a:ext cx="6424569" cy="3646317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7568267" y="5444560"/>
            <a:ext cx="414925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Pametna učilnica. Vir slike: </a:t>
            </a:r>
            <a:r>
              <a:rPr lang="en-US" sz="16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Indota </a:t>
            </a: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BV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4042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/>
              <a:t>Internet stvari za izboljšanje dostopnosti učenja</a:t>
            </a:r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900"/>
              <a:t>→ Internet stvari lahko zagotovi vključujoče učno okolje, v katerem se lahko </a:t>
            </a:r>
            <a:r>
              <a:rPr lang="en-US" sz="1900" smtClean="0"/>
              <a:t>u</a:t>
            </a:r>
            <a:r>
              <a:rPr lang="sl-SI" sz="1900" smtClean="0"/>
              <a:t>deleženci  z oviranostmi </a:t>
            </a:r>
            <a:r>
              <a:rPr lang="en-US" sz="1900" smtClean="0"/>
              <a:t>učijo </a:t>
            </a:r>
            <a:r>
              <a:rPr lang="en-US" sz="1900"/>
              <a:t>v svojem tempu. </a:t>
            </a:r>
          </a:p>
          <a:p>
            <a:pPr marL="0" lvl="0" indent="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900"/>
              <a:t>→ Primeri podpornih tehnologij, ki jih omogoča internet stvari: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u="sng" smtClean="0"/>
              <a:t>G</a:t>
            </a:r>
            <a:r>
              <a:rPr lang="en-US" u="sng" smtClean="0"/>
              <a:t>lasovni </a:t>
            </a:r>
            <a:r>
              <a:rPr lang="en-US" u="sng"/>
              <a:t>pomočniki</a:t>
            </a:r>
            <a:endParaRPr lang="en-US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u="sng" smtClean="0"/>
              <a:t>O</a:t>
            </a:r>
            <a:r>
              <a:rPr lang="en-US" u="sng" smtClean="0"/>
              <a:t>rodja </a:t>
            </a:r>
            <a:r>
              <a:rPr lang="en-US" u="sng"/>
              <a:t>za pretvorbo govora v besedilo</a:t>
            </a:r>
            <a:endParaRPr lang="en-US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u="sng" smtClean="0"/>
              <a:t>P</a:t>
            </a:r>
            <a:r>
              <a:rPr lang="en-US" u="sng" smtClean="0"/>
              <a:t>ametne </a:t>
            </a:r>
            <a:r>
              <a:rPr lang="en-US" u="sng"/>
              <a:t>naprave za </a:t>
            </a:r>
            <a:r>
              <a:rPr lang="en-US" smtClean="0"/>
              <a:t>pomoč</a:t>
            </a:r>
            <a:r>
              <a:rPr lang="sl-SI" smtClean="0"/>
              <a:t> oseb z oviranostmi </a:t>
            </a:r>
            <a:r>
              <a:rPr lang="en-US" smtClean="0"/>
              <a:t>in </a:t>
            </a:r>
            <a:r>
              <a:rPr lang="en-US"/>
              <a:t>spremljanje </a:t>
            </a:r>
            <a:r>
              <a:rPr lang="sl-SI" smtClean="0"/>
              <a:t>oviranosti</a:t>
            </a:r>
            <a:endParaRPr lang="en-US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/>
              <a:t>P</a:t>
            </a:r>
            <a:r>
              <a:rPr lang="en-US" smtClean="0"/>
              <a:t>ametno </a:t>
            </a:r>
            <a:r>
              <a:rPr lang="en-US"/>
              <a:t>prilagajanje zvoka in svetlobe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u="sng"/>
              <a:t>Nosljive naprave IoT za </a:t>
            </a:r>
            <a:r>
              <a:rPr lang="en-US"/>
              <a:t>zbiranje podatkov, ki pomagajo prilagajati učno okolje.</a:t>
            </a:r>
          </a:p>
        </p:txBody>
      </p:sp>
    </p:spTree>
    <p:extLst>
      <p:ext uri="{BB962C8B-B14F-4D97-AF65-F5344CB8AC3E}">
        <p14:creationId xmlns:p14="http://schemas.microsoft.com/office/powerpoint/2010/main" val="440752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PODPORNI POTENCIAL TEHNOLOGIJ, KI TEMELJIJO NA </a:t>
            </a:r>
            <a:r>
              <a:rPr lang="sl-SI" sz="4800" smtClean="0"/>
              <a:t>U</a:t>
            </a:r>
            <a:r>
              <a:rPr lang="en-US" sz="4800" smtClean="0"/>
              <a:t>I</a:t>
            </a:r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548995" y="2233915"/>
            <a:ext cx="522235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Umetna inteligenca omogoča nešteto izobraževalnih orodij za izboljšanje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dostopa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 oseb z oviranostmi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do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učenja.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Orodja umetne inteligence že pomagajo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osebam z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motnjami vida, sluha,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gibanja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učenja.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Številne aplikacije uporabljajo umetno inteligenco za izboljšanje dostopnosti.</a:t>
            </a:r>
            <a:endParaRPr/>
          </a:p>
        </p:txBody>
      </p:sp>
      <p:pic>
        <p:nvPicPr>
          <p:cNvPr id="132" name="Google Shape;132;p19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6179" y="1981909"/>
            <a:ext cx="6165821" cy="41105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779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l-SI" sz="4800" smtClean="0"/>
              <a:t>U</a:t>
            </a:r>
            <a:r>
              <a:rPr lang="en-US" sz="4800" smtClean="0"/>
              <a:t>I </a:t>
            </a:r>
            <a:r>
              <a:rPr lang="en-US" sz="4800"/>
              <a:t>IN DOSTOPNOST UČENJA</a:t>
            </a:r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/>
              <a:t>Umetna inteligenca lahko z različnimi rešitvami odpravi ovire pri učenju: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prepoznavanje slik </a:t>
            </a:r>
            <a:r>
              <a:rPr lang="en-US" sz="1700"/>
              <a:t>in </a:t>
            </a:r>
            <a:r>
              <a:rPr lang="en-US" sz="1700" u="sng"/>
              <a:t>obraza </a:t>
            </a:r>
            <a:r>
              <a:rPr lang="en-US" sz="1700"/>
              <a:t>za </a:t>
            </a:r>
            <a:r>
              <a:rPr lang="sl-SI" sz="1700" smtClean="0"/>
              <a:t> udeležence z okvaro vida </a:t>
            </a:r>
            <a:endParaRPr lang="en-US" sz="1700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prepoznavanje branja z ustnic </a:t>
            </a:r>
            <a:r>
              <a:rPr lang="en-US" sz="1700"/>
              <a:t>in </a:t>
            </a:r>
            <a:r>
              <a:rPr lang="en-US" sz="1700" u="sng"/>
              <a:t>prevajanje v znakovni jezik za </a:t>
            </a:r>
            <a:r>
              <a:rPr lang="en-US" sz="1700" smtClean="0"/>
              <a:t>u</a:t>
            </a:r>
            <a:r>
              <a:rPr lang="sl-SI" sz="1700" smtClean="0"/>
              <a:t>deležence </a:t>
            </a:r>
            <a:r>
              <a:rPr lang="en-US" sz="1700" smtClean="0"/>
              <a:t>z </a:t>
            </a:r>
            <a:r>
              <a:rPr lang="en-US" sz="1700"/>
              <a:t>okvaro sluha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povzemanje besedil </a:t>
            </a:r>
            <a:r>
              <a:rPr lang="en-US" sz="1700"/>
              <a:t>za </a:t>
            </a:r>
            <a:r>
              <a:rPr lang="en-US" sz="1700" smtClean="0"/>
              <a:t>u</a:t>
            </a:r>
            <a:r>
              <a:rPr lang="sl-SI" sz="1700" smtClean="0"/>
              <a:t>deležence </a:t>
            </a:r>
            <a:r>
              <a:rPr lang="en-US" sz="1700" smtClean="0"/>
              <a:t>z </a:t>
            </a:r>
            <a:r>
              <a:rPr lang="en-US" sz="1700"/>
              <a:t>bralnimi težavami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podnapisi ali prevodi v realnem času </a:t>
            </a:r>
            <a:r>
              <a:rPr lang="en-US" sz="1700"/>
              <a:t>za </a:t>
            </a:r>
            <a:r>
              <a:rPr lang="en-US" sz="1700" smtClean="0"/>
              <a:t>u</a:t>
            </a:r>
            <a:r>
              <a:rPr lang="sl-SI" sz="1700" smtClean="0"/>
              <a:t>deležence </a:t>
            </a:r>
            <a:r>
              <a:rPr lang="en-US" sz="1700" smtClean="0"/>
              <a:t>z </a:t>
            </a:r>
            <a:r>
              <a:rPr lang="en-US" sz="1700"/>
              <a:t>okvaro sluha ali celo tiste, ki ne govorijo </a:t>
            </a:r>
            <a:r>
              <a:rPr lang="en-US" sz="1700" smtClean="0"/>
              <a:t>jezika</a:t>
            </a:r>
            <a:endParaRPr lang="en-US" sz="1700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optično prepoznavanje znakov (OCR) </a:t>
            </a:r>
            <a:r>
              <a:rPr lang="en-US" sz="1700"/>
              <a:t>za digitalizacijo besedila iz papirne </a:t>
            </a:r>
            <a:r>
              <a:rPr lang="en-US" sz="1700" smtClean="0"/>
              <a:t>oblike</a:t>
            </a:r>
            <a:r>
              <a:rPr lang="sl-SI" sz="1700" smtClean="0"/>
              <a:t>.</a:t>
            </a:r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val="16989771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1536306" y="334422"/>
            <a:ext cx="4689194" cy="89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PAMETNI POMOČNIK</a:t>
            </a:r>
            <a:endParaRPr dirty="0"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1"/>
          </p:nvPr>
        </p:nvSpPr>
        <p:spPr>
          <a:xfrm>
            <a:off x="89313" y="1224578"/>
            <a:ext cx="7583180" cy="507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179388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= programska oprema, ki uporablja umetno inteligenco za:</a:t>
            </a:r>
            <a:endParaRPr dirty="0"/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spremljanje dejavnosti in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vedenja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uporabnika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razumevanje zahtev uporabnika za izvajanje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prilagojenih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nalog</a:t>
            </a:r>
            <a:endParaRPr dirty="0"/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zagotavljanje kontekstualnih informacij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ali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priporočil</a:t>
            </a:r>
            <a:endParaRPr dirty="0"/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pomoč uporabniku pri krmarjenju ali opravljanju vsakodnevnih opravil.</a:t>
            </a:r>
            <a:endParaRPr dirty="0"/>
          </a:p>
          <a:p>
            <a:pPr marL="914400" lvl="2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 dirty="0"/>
          </a:p>
          <a:p>
            <a:pPr marL="179388" lvl="2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Običajno se nahaja na mobilnih napravah, kot vir lahko uporablja družbena omrežja in se lahko samouči.</a:t>
            </a:r>
            <a:endParaRPr dirty="0"/>
          </a:p>
          <a:p>
            <a:pPr marL="1793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Roboti z umetno inteligenco se lahko uporabljajo kot pametni pomočniki.  </a:t>
            </a:r>
            <a:endParaRPr dirty="0"/>
          </a:p>
        </p:txBody>
      </p:sp>
      <p:pic>
        <p:nvPicPr>
          <p:cNvPr id="145" name="Google Shape;145;p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7204" y="8389"/>
            <a:ext cx="4574796" cy="6862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410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xfrm>
            <a:off x="724912" y="419876"/>
            <a:ext cx="1094642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z="4800" smtClean="0"/>
              <a:t>PODPORNI </a:t>
            </a:r>
            <a:r>
              <a:rPr lang="en-US" sz="4800" smtClean="0"/>
              <a:t>POTENCIAL 3D</a:t>
            </a:r>
            <a:r>
              <a:rPr lang="sl-SI" sz="4800" smtClean="0"/>
              <a:t>-tiska</a:t>
            </a:r>
            <a:endParaRPr sz="4800" dirty="0"/>
          </a:p>
        </p:txBody>
      </p:sp>
      <p:sp>
        <p:nvSpPr>
          <p:cNvPr id="151" name="Google Shape;151;p22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3DP lahko izdela široko paleto pripomočkov, vključno s tistimi, ki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osebam z oviranostmi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omogočajo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boljši dostop do učenja.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3D natisnjene naprave so običajno cenovno dostopnejše in bolj prilagodljive.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22" descr="a 3d printed bar with a long hole to help isolate text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200" y="3509429"/>
            <a:ext cx="5231424" cy="301913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2"/>
          <p:cNvSpPr txBox="1"/>
          <p:nvPr/>
        </p:nvSpPr>
        <p:spPr>
          <a:xfrm>
            <a:off x="6198124" y="6492875"/>
            <a:ext cx="587289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natisnjena bralna ploščica za disleksijo. Vir slike: </a:t>
            </a:r>
            <a:r>
              <a:rPr lang="en-US" sz="1600" b="0" i="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</a:t>
            </a: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//techowlpa.org 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9383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729399" y="365819"/>
            <a:ext cx="1073320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>
                <a:latin typeface="Calibri" pitchFamily="34" charset="0"/>
              </a:rPr>
              <a:t>3D</a:t>
            </a:r>
            <a:r>
              <a:rPr lang="sl-SI" smtClean="0">
                <a:latin typeface="Calibri" pitchFamily="34" charset="0"/>
              </a:rPr>
              <a:t>-TISK </a:t>
            </a:r>
            <a:r>
              <a:rPr lang="en-US" sz="4400" smtClean="0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DOSTOPNOST UČENJA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413457" y="1735178"/>
            <a:ext cx="699530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Aplikacije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3D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-TISK v 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so običajno povezane s proizvodnjo protez in drugih izdelkov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Primeri uporabe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3D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-tisk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v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izobraževanju: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taktilni učni pripomočki za slabovidne učence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različni učni artefakti.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prilagojene naprave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za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s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posebnimi učnimi potrebami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7899662" y="6086516"/>
            <a:ext cx="413954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Taktilna grafika zajca z brajevo pisavo. Vir slike: </a:t>
            </a: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//nfb.org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23" descr="An embossed tactile rabbit graphic on a page with corresponding braille script below i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75441" y="2700780"/>
            <a:ext cx="4563765" cy="31286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500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838200" y="3432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z="4800" smtClean="0"/>
              <a:t>PODPORNI </a:t>
            </a:r>
            <a:r>
              <a:rPr lang="en-US" sz="4800" smtClean="0"/>
              <a:t>POTENCIAL </a:t>
            </a:r>
            <a:r>
              <a:rPr lang="sl-SI" sz="4800" smtClean="0"/>
              <a:t>V</a:t>
            </a:r>
            <a:r>
              <a:rPr lang="en-US" sz="4800" smtClean="0"/>
              <a:t>R/</a:t>
            </a:r>
            <a:r>
              <a:rPr lang="sl-SI" sz="4800" smtClean="0"/>
              <a:t>X</a:t>
            </a:r>
            <a:r>
              <a:rPr lang="en-US" sz="4800" smtClean="0"/>
              <a:t>R</a:t>
            </a:r>
            <a:endParaRPr sz="4800" dirty="0"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259237" y="3162693"/>
            <a:ext cx="5715000" cy="2948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VR lahko zagotovi varno okolje za vadbo različnih spretnosti.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lahko z dodajanjem virtualnih elementov fizična okolja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naredi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dostopnejša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pic>
        <p:nvPicPr>
          <p:cNvPr id="168" name="Google Shape;168;p24" descr="A person wearing a VR headse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2539" y="2658360"/>
            <a:ext cx="6299461" cy="419964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/>
        </p:nvSpPr>
        <p:spPr>
          <a:xfrm>
            <a:off x="259237" y="1753089"/>
            <a:ext cx="11986181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lahko velikokrat uporabita kot pripomoček za podporo potrebam </a:t>
            </a: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oseb z oviranostmi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579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VR </a:t>
            </a: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IN DOSTOPNOST UČENJA</a:t>
            </a:r>
            <a:endParaRPr sz="4800" dirty="0"/>
          </a:p>
        </p:txBody>
      </p:sp>
      <p:sp>
        <p:nvSpPr>
          <p:cNvPr id="175" name="Google Shape;175;p25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Izobraževalne VR izkušnje lahko pomagajo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deležencem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ki težko usvojijo vsebino iz učbenika ali predavanja.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dečeženci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avtizmom ali intelektualno oviranostjo lahko v varnem okolju vadijo nove spretnosti v resničnih situacijah.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Google Shape;176;p25" descr="A person wearing a VR headse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9840" y="2468880"/>
            <a:ext cx="5852160" cy="4389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5218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838200" y="2998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z="4800" dirty="0" smtClean="0"/>
              <a:t>X</a:t>
            </a:r>
            <a:r>
              <a:rPr lang="en-US" sz="4800" smtClean="0"/>
              <a:t>R </a:t>
            </a: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&amp; DOSTOPNOST UČENJA</a:t>
            </a:r>
            <a:endParaRPr sz="4800" dirty="0"/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pritegne zanimanje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deležencev z oviranostmi ali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posebnimi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izobraževalnimi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potrebami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lahko zagotovi pomoč za vsako stopnjo okvare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vida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Uvedba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R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v učilnico je razmeroma poceni.  </a:t>
            </a:r>
            <a:endParaRPr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Google Shape;183;p26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7111" y="2936449"/>
            <a:ext cx="5224890" cy="3921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702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376578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Udeleženci </a:t>
            </a:r>
            <a:r>
              <a:rPr lang="cs-CZ" dirty="0" smtClean="0"/>
              <a:t>-</a:t>
            </a:r>
            <a:r>
              <a:rPr lang="cs-CZ" smtClean="0"/>
              <a:t>1</a:t>
            </a:r>
            <a:r>
              <a:rPr lang="en-US" dirty="0"/>
              <a:t/>
            </a:r>
            <a:br>
              <a:rPr lang="en-US" dirty="0"/>
            </a:br>
            <a:endParaRPr lang="cs-CZ"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 dirty="0"/>
              <a:t>Katere napredne tehnologije, izdelke in aplikacije trenutno uporabljate?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 dirty="0"/>
              <a:t>Kako lahko s tehnologijo </a:t>
            </a:r>
            <a:r>
              <a:rPr lang="en-US" sz="2400"/>
              <a:t>izboljšate </a:t>
            </a:r>
            <a:r>
              <a:rPr lang="en-US" sz="2400" smtClean="0"/>
              <a:t>svoj</a:t>
            </a:r>
            <a:r>
              <a:rPr lang="sl-SI" sz="2400" smtClean="0"/>
              <a:t>o izobraževalno dejavnost</a:t>
            </a:r>
            <a:r>
              <a:rPr lang="en-US" sz="240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0259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title"/>
          </p:nvPr>
        </p:nvSpPr>
        <p:spPr>
          <a:xfrm>
            <a:off x="940324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z="4800" smtClean="0"/>
              <a:t>PODPORNI </a:t>
            </a:r>
            <a:r>
              <a:rPr lang="en-US" sz="4800" smtClean="0"/>
              <a:t>POTENCIAL </a:t>
            </a:r>
            <a:r>
              <a:rPr lang="en-US" sz="4800" dirty="0"/>
              <a:t>ROBOTIKE</a:t>
            </a:r>
            <a:endParaRPr sz="4800" dirty="0"/>
          </a:p>
        </p:txBody>
      </p:sp>
      <p:sp>
        <p:nvSpPr>
          <p:cNvPr id="189" name="Google Shape;189;p27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Robotika spodbuja razvoj različnih podpornih izdelkov, ki pomagajo povečati neodvisnost uporabnikov.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dporni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roboti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(ki lahko zaznavajo, obdelujejo senzorične informacije in izvajajo dejanja, ki koristijo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osebam z oviranostmi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izobraževalni roboti lahko pripomorejo k večji dostopnosti učenja.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27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4707" y="3073138"/>
            <a:ext cx="5677293" cy="3784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3214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DOSTOPNOST </a:t>
            </a:r>
            <a:r>
              <a:rPr lang="en-US" sz="4800" dirty="0"/>
              <a:t>ROBOTIKE </a:t>
            </a:r>
            <a:r>
              <a:rPr lang="en-US" sz="4800"/>
              <a:t>IN UČENJA</a:t>
            </a:r>
          </a:p>
        </p:txBody>
      </p:sp>
      <p:sp>
        <p:nvSpPr>
          <p:cNvPr id="196" name="Google Shape;196;p2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Roboti lahko pomagajo pri učenju socialnih in izobraževalnih veščin za </a:t>
            </a:r>
            <a:r>
              <a:rPr lang="en-US" smtClean="0"/>
              <a:t>vse</a:t>
            </a:r>
            <a:r>
              <a:rPr lang="sl-SI" smtClean="0"/>
              <a:t> udeležence</a:t>
            </a:r>
            <a:endParaRPr lang="en-US"/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Roboti lahko zagotovijo individualizirane izobraževalne programe za </a:t>
            </a:r>
            <a:r>
              <a:rPr lang="sl-SI" smtClean="0"/>
              <a:t>udeležence z oviranostmi</a:t>
            </a:r>
            <a:r>
              <a:rPr lang="en-US" smtClean="0"/>
              <a:t>, </a:t>
            </a:r>
            <a:r>
              <a:rPr lang="en-US"/>
              <a:t>kot so avtizem, čustvene in vedenjske motnje.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07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UV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AJANJE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NOVIH TEHNOLOGIJ V IZOBRAŽEVANJU ODRASLIH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7405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xmlns="" id="{102D396A-6C10-B36A-A921-1C5B05F22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Udeleženci </a:t>
            </a:r>
            <a:r>
              <a:rPr lang="sl-SI" smtClean="0"/>
              <a:t>- </a:t>
            </a:r>
            <a:r>
              <a:rPr lang="en-US" smtClean="0"/>
              <a:t>3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Katere napredne tehnologije, izdelki in aplikacije se trenutno uporabljajo v izobraževanju odraslih?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Kako lahko z uporabo novih tehnologij izboljšamo dejavnosti usposabljanja v izobraževanju odraslih?</a:t>
            </a:r>
          </a:p>
        </p:txBody>
      </p:sp>
    </p:spTree>
    <p:extLst>
      <p:ext uri="{BB962C8B-B14F-4D97-AF65-F5344CB8AC3E}">
        <p14:creationId xmlns:p14="http://schemas.microsoft.com/office/powerpoint/2010/main" val="23260021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838200" y="2448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IoT </a:t>
            </a:r>
            <a:r>
              <a:rPr lang="en-US" sz="4800"/>
              <a:t>in </a:t>
            </a:r>
            <a:r>
              <a:rPr lang="sl-SI" sz="4800" smtClean="0"/>
              <a:t>IO </a:t>
            </a:r>
            <a:endParaRPr dirty="0"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485198" y="1570443"/>
            <a:ext cx="6970351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stvari lahko izboljša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s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spremembo načina zbiranja podatkov ter povezovanja z uporabniki in avtomatiziranimi procesi.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stvari omogoča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izobraževalcem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da ustvarijo okolje, ki podpira pridobivanje znanja na naraven in učinkovit način.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stvari lahko vpliva na usposabljanje in tudi na druge procese, od administracije do vzdrževanja stavb.</a:t>
            </a:r>
            <a:endParaRPr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15" descr="Internetul Lucrurilor, Iot, Reţea, Tehnologi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5562" y="3413782"/>
            <a:ext cx="4222079" cy="2792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9994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309395" y="1668614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dirty="0"/>
              <a:t>UPORABE interneta stvari</a:t>
            </a:r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Internet stvari omogoča institucijam </a:t>
            </a:r>
            <a:r>
              <a:rPr lang="sl-SI" smtClean="0"/>
              <a:t>IO</a:t>
            </a:r>
            <a:r>
              <a:rPr lang="en-US" smtClean="0"/>
              <a:t>, </a:t>
            </a:r>
            <a:r>
              <a:rPr lang="en-US"/>
              <a:t>da: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 smtClean="0"/>
              <a:t>Ustvarja</a:t>
            </a:r>
            <a:r>
              <a:rPr lang="sl-SI" u="sng" smtClean="0"/>
              <a:t>jo </a:t>
            </a:r>
            <a:r>
              <a:rPr lang="en-US" u="sng" smtClean="0"/>
              <a:t>nov</a:t>
            </a:r>
            <a:r>
              <a:rPr lang="sl-SI" u="sng" smtClean="0"/>
              <a:t>e </a:t>
            </a:r>
            <a:r>
              <a:rPr lang="en-US" u="sng" smtClean="0"/>
              <a:t>način</a:t>
            </a:r>
            <a:r>
              <a:rPr lang="sl-SI" u="sng" smtClean="0"/>
              <a:t>e </a:t>
            </a:r>
            <a:r>
              <a:rPr lang="en-US" u="sng" smtClean="0"/>
              <a:t>učenja</a:t>
            </a:r>
            <a:endParaRPr lang="en-US"/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 smtClean="0"/>
              <a:t>Izboljša</a:t>
            </a:r>
            <a:r>
              <a:rPr lang="sl-SI" u="sng" smtClean="0"/>
              <a:t>jo </a:t>
            </a:r>
            <a:r>
              <a:rPr lang="en-US" u="sng" smtClean="0"/>
              <a:t>izvajanj</a:t>
            </a:r>
            <a:r>
              <a:rPr lang="sl-SI" u="sng" smtClean="0"/>
              <a:t>e</a:t>
            </a:r>
            <a:r>
              <a:rPr lang="en-US" u="sng" smtClean="0"/>
              <a:t> </a:t>
            </a:r>
            <a:r>
              <a:rPr lang="en-US" u="sng"/>
              <a:t>usposabljanja in </a:t>
            </a:r>
            <a:r>
              <a:rPr lang="en-US"/>
              <a:t>ocenjevanja</a:t>
            </a:r>
            <a:r>
              <a:rPr lang="en-US" u="sng"/>
              <a:t> udeležencev 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 smtClean="0"/>
              <a:t>Poenostavi</a:t>
            </a:r>
            <a:r>
              <a:rPr lang="sl-SI" u="sng" smtClean="0"/>
              <a:t>jo </a:t>
            </a:r>
            <a:r>
              <a:rPr lang="en-US" u="sng" smtClean="0"/>
              <a:t>upravn</a:t>
            </a:r>
            <a:r>
              <a:rPr lang="sl-SI" u="sng" smtClean="0"/>
              <a:t>e </a:t>
            </a:r>
            <a:r>
              <a:rPr lang="en-US" u="sng" smtClean="0"/>
              <a:t>postopk</a:t>
            </a:r>
            <a:r>
              <a:rPr lang="sl-SI" u="sng" smtClean="0"/>
              <a:t>e</a:t>
            </a:r>
            <a:endParaRPr lang="en-US" u="sng"/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 smtClean="0"/>
              <a:t>Zagotavlja</a:t>
            </a:r>
            <a:r>
              <a:rPr lang="sl-SI" u="sng" smtClean="0"/>
              <a:t>jo </a:t>
            </a:r>
            <a:r>
              <a:rPr lang="en-US" u="sng" smtClean="0"/>
              <a:t>varn</a:t>
            </a:r>
            <a:r>
              <a:rPr lang="sl-SI" u="sng" smtClean="0"/>
              <a:t>o </a:t>
            </a:r>
            <a:r>
              <a:rPr lang="en-US" u="sng" smtClean="0"/>
              <a:t>okolj</a:t>
            </a:r>
            <a:r>
              <a:rPr lang="sl-SI" u="sng" smtClean="0"/>
              <a:t>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518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838200" y="251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IoT </a:t>
            </a:r>
            <a:r>
              <a:rPr lang="en-US" sz="4800"/>
              <a:t>za </a:t>
            </a:r>
            <a:r>
              <a:rPr lang="sl-SI" sz="4800" smtClean="0"/>
              <a:t>izobraževalce </a:t>
            </a:r>
            <a:endParaRPr dirty="0"/>
          </a:p>
        </p:txBody>
      </p:sp>
      <p:sp>
        <p:nvSpPr>
          <p:cNvPr id="115" name="Google Shape;115;p17"/>
          <p:cNvSpPr txBox="1">
            <a:spLocks noGrp="1"/>
          </p:cNvSpPr>
          <p:nvPr>
            <p:ph type="body" idx="1"/>
          </p:nvPr>
        </p:nvSpPr>
        <p:spPr>
          <a:xfrm>
            <a:off x="428492" y="1816265"/>
            <a:ext cx="7294997" cy="3925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stvari lahko podpira izobraževalce odraslih na več načinov: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Omogoča avtonomne sisteme prisotnosti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Omogoča napredne pedagoške metode za osebno, spletno in hibridno učenje.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Podpira sisteme ocenjevanja, vrednotenja in povratnih informacij.</a:t>
            </a:r>
            <a:endParaRPr/>
          </a:p>
        </p:txBody>
      </p:sp>
      <p:pic>
        <p:nvPicPr>
          <p:cNvPr id="116" name="Google Shape;116;p17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10475" y="3619500"/>
            <a:ext cx="4581525" cy="3238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07489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title"/>
          </p:nvPr>
        </p:nvSpPr>
        <p:spPr>
          <a:xfrm>
            <a:off x="838200" y="24509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IoT </a:t>
            </a:r>
            <a:r>
              <a:rPr lang="en-US" sz="4800"/>
              <a:t>ZA </a:t>
            </a:r>
            <a:r>
              <a:rPr lang="en-US" sz="4800" smtClean="0"/>
              <a:t>U</a:t>
            </a:r>
            <a:r>
              <a:rPr lang="sl-SI" sz="4800" smtClean="0"/>
              <a:t>DELEŽENCE</a:t>
            </a:r>
            <a:endParaRPr dirty="0"/>
          </a:p>
        </p:txBody>
      </p:sp>
      <p:sp>
        <p:nvSpPr>
          <p:cNvPr id="122" name="Google Shape;122;p18"/>
          <p:cNvSpPr txBox="1">
            <a:spLocks noGrp="1"/>
          </p:cNvSpPr>
          <p:nvPr>
            <p:ph type="body" idx="1"/>
          </p:nvPr>
        </p:nvSpPr>
        <p:spPr>
          <a:xfrm>
            <a:off x="145689" y="1546469"/>
            <a:ext cx="6952892" cy="50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stvari lahko podpira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udeležence izobraževanja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 odraslih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na več načinov: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Izboljš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uje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spletn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učenj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e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Izboljš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uje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produktivnost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interakcijo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Omogoča prilagojena učna okolja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Podpira upravljanje v šoli in doma.</a:t>
            </a:r>
            <a:endParaRPr/>
          </a:p>
          <a:p>
            <a:pPr marL="808038" lvl="0" indent="-1841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Google Shape;123;p18" descr="Lecture, Instructor, Lecture Room, Roo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50" y="3619500"/>
            <a:ext cx="4857750" cy="3238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2249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838200" y="2448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z="4800" dirty="0" smtClean="0"/>
              <a:t>U</a:t>
            </a:r>
            <a:r>
              <a:rPr lang="en-US" sz="4800" smtClean="0"/>
              <a:t>I </a:t>
            </a:r>
            <a:r>
              <a:rPr lang="sl-SI" sz="4800" smtClean="0"/>
              <a:t>in IO</a:t>
            </a:r>
            <a:endParaRPr dirty="0"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485199" y="1570443"/>
            <a:ext cx="6401082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metna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inteligenca ima ogromen potencial za povečanje vključenosti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v IO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ob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relativno dostopnih stroških.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UI lahko povzroči pomembne etične, pravne in gospodarske težave ter tveganja v zvezi s človekovimi pravicami.</a:t>
            </a:r>
            <a:endParaRPr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19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8500" y="2110562"/>
            <a:ext cx="51435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7679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>
            <a:spLocks noGrp="1"/>
          </p:cNvSpPr>
          <p:nvPr>
            <p:ph type="title"/>
          </p:nvPr>
        </p:nvSpPr>
        <p:spPr>
          <a:xfrm>
            <a:off x="2061677" y="244880"/>
            <a:ext cx="325755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smtClean="0"/>
              <a:t>3D</a:t>
            </a:r>
            <a:r>
              <a:rPr lang="sl-SI" sz="4800" smtClean="0"/>
              <a:t>tisk in IO</a:t>
            </a:r>
            <a:endParaRPr dirty="0"/>
          </a:p>
        </p:txBody>
      </p:sp>
      <p:sp>
        <p:nvSpPr>
          <p:cNvPr id="136" name="Google Shape;136;p20"/>
          <p:cNvSpPr txBox="1">
            <a:spLocks noGrp="1"/>
          </p:cNvSpPr>
          <p:nvPr>
            <p:ph type="body" idx="1"/>
          </p:nvPr>
        </p:nvSpPr>
        <p:spPr>
          <a:xfrm>
            <a:off x="485198" y="1570443"/>
            <a:ext cx="6410509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3D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tisk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lahko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pomaga povečati vključenost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v IO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ustvarjanjem cenovno dostopnih edinstvenih, kompleksnih in prilagojenih predmetov, kot so: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prilagojene pomožne naprave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učni pripomočki, prilagojeni različnim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oviranostim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20" descr="3D printi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7241" y="1818336"/>
            <a:ext cx="4265629" cy="4107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804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8200" y="1474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IN TEHNOLOGIJA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310501" y="1345879"/>
            <a:ext cx="11674670" cy="49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→ Cilj </a:t>
            </a:r>
            <a:r>
              <a:rPr lang="en-US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je oblikovati tehnologije, ki jih lahko uporablja čim več ljudi: splošna tehnologija za vsakogar, tudi za starejše in </a:t>
            </a:r>
            <a:r>
              <a:rPr lang="sl-SI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osebe z oviranostmi</a:t>
            </a:r>
            <a:r>
              <a:rPr lang="en-US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oudarek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je na izogibanju nepotrebnim posebnim rešitvam in prilagoditvam.</a:t>
            </a:r>
            <a:endParaRPr/>
          </a:p>
        </p:txBody>
      </p:sp>
      <p:pic>
        <p:nvPicPr>
          <p:cNvPr id="111" name="Google Shape;111;p16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8822" y="3131323"/>
            <a:ext cx="5998028" cy="3369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79315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838200" y="18003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UPORABA </a:t>
            </a:r>
            <a:r>
              <a:rPr lang="en-US" sz="4800" smtClean="0"/>
              <a:t>3D</a:t>
            </a:r>
            <a:r>
              <a:rPr lang="sl-SI" sz="4800" smtClean="0"/>
              <a:t>tiska</a:t>
            </a:r>
            <a:endParaRPr dirty="0"/>
          </a:p>
        </p:txBody>
      </p:sp>
      <p:sp>
        <p:nvSpPr>
          <p:cNvPr id="143" name="Google Shape;143;p21"/>
          <p:cNvSpPr txBox="1">
            <a:spLocks noGrp="1"/>
          </p:cNvSpPr>
          <p:nvPr>
            <p:ph type="body" idx="1"/>
          </p:nvPr>
        </p:nvSpPr>
        <p:spPr>
          <a:xfrm>
            <a:off x="459680" y="1340779"/>
            <a:ext cx="11440279" cy="525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3D</a:t>
            </a:r>
            <a:r>
              <a:rPr lang="sl-SI" dirty="0" smtClean="0">
                <a:latin typeface="Calibri"/>
                <a:ea typeface="Calibri"/>
                <a:cs typeface="Calibri"/>
                <a:sym typeface="Calibri"/>
              </a:rPr>
              <a:t>tisk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je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zdaj dostopna tehnologija, ki jo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lahko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-SI" dirty="0" smtClean="0">
                <a:latin typeface="Calibri"/>
                <a:ea typeface="Calibri"/>
                <a:cs typeface="Calibri"/>
                <a:sym typeface="Calibri"/>
              </a:rPr>
              <a:t>izobraževalci </a:t>
            </a:r>
            <a:r>
              <a:rPr lang="en-US" dirty="0" err="1" smtClean="0">
                <a:latin typeface="Calibri"/>
                <a:ea typeface="Calibri"/>
                <a:cs typeface="Calibri"/>
                <a:sym typeface="Calibri"/>
              </a:rPr>
              <a:t>uporabljajo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za ustvarjanje predmetov za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podporo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-SI" dirty="0" smtClean="0">
                <a:latin typeface="Calibri"/>
                <a:ea typeface="Calibri"/>
                <a:cs typeface="Calibri"/>
                <a:sym typeface="Calibri"/>
              </a:rPr>
              <a:t>izobraževanju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Izobraževalci se lahko naučijo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uporabljati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3D</a:t>
            </a:r>
            <a:r>
              <a:rPr lang="sl-SI" dirty="0" smtClean="0">
                <a:latin typeface="Calibri"/>
                <a:ea typeface="Calibri"/>
                <a:cs typeface="Calibri"/>
                <a:sym typeface="Calibri"/>
              </a:rPr>
              <a:t>tisk </a:t>
            </a:r>
            <a:r>
              <a:rPr lang="en-US" dirty="0" err="1" smtClean="0">
                <a:latin typeface="Calibri"/>
                <a:ea typeface="Calibri"/>
                <a:cs typeface="Calibri"/>
                <a:sym typeface="Calibri"/>
              </a:rPr>
              <a:t>iz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brezplačnih virov, ki so na voljo v okviru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programa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Erasmus+.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Številne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uporabne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datoteke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za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3D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tiskanje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so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prosto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dostopne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na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spletu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na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primer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na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spletni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strani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www.thingiverse.com.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Knjižnica podpornih naprav, ki je na voljo na spletni strani </a:t>
            </a:r>
            <a:r>
              <a:rPr lang="en-US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https://makersmakingchange.com/,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vključuje odprtokodno zbirko rešitev za pripomočke.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 err="1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Predmet</a:t>
            </a:r>
            <a:r>
              <a:rPr lang="sl-SI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i so lahko natisnjeni v </a:t>
            </a:r>
            <a:r>
              <a:rPr lang="en-US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3D</a:t>
            </a:r>
            <a:r>
              <a:rPr lang="sl-SI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obliki s pomočjo prostora za ustvarjanje </a:t>
            </a:r>
            <a:r>
              <a:rPr lang="en-US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3D-tiskanja</a:t>
            </a:r>
            <a:r>
              <a:rPr lang="en-US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868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sl-SI" smtClean="0"/>
              <a:t>X</a:t>
            </a:r>
            <a:r>
              <a:rPr lang="en-US" smtClean="0"/>
              <a:t>R/VR </a:t>
            </a:r>
            <a:r>
              <a:rPr lang="sl-SI" smtClean="0"/>
              <a:t>in</a:t>
            </a:r>
            <a:r>
              <a:rPr lang="en-US" smtClean="0"/>
              <a:t> </a:t>
            </a:r>
            <a:r>
              <a:rPr lang="sl-SI" smtClean="0"/>
              <a:t>IO</a:t>
            </a:r>
            <a:endParaRPr lang="en-US"/>
          </a:p>
        </p:txBody>
      </p:sp>
      <p:sp>
        <p:nvSpPr>
          <p:cNvPr id="149" name="Google Shape;149;p22"/>
          <p:cNvSpPr txBox="1">
            <a:spLocks noGrp="1"/>
          </p:cNvSpPr>
          <p:nvPr>
            <p:ph type="body" idx="2"/>
          </p:nvPr>
        </p:nvSpPr>
        <p:spPr>
          <a:xfrm>
            <a:off x="6526623" y="573714"/>
            <a:ext cx="5115900" cy="525707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1700" smtClean="0"/>
              <a:t>Osebam z oviranostmi </a:t>
            </a:r>
            <a:r>
              <a:rPr lang="en-US" sz="1700" smtClean="0"/>
              <a:t>omogoča</a:t>
            </a:r>
            <a:r>
              <a:rPr lang="en-US" sz="1700"/>
              <a:t>, da sodelujejo pri učnih nalogah relativno brez omejitev, ki jih povzroča </a:t>
            </a:r>
            <a:r>
              <a:rPr lang="en-US" sz="1700" smtClean="0"/>
              <a:t>njihova</a:t>
            </a:r>
            <a:r>
              <a:rPr lang="sl-SI" sz="1700" smtClean="0"/>
              <a:t> oviranost</a:t>
            </a:r>
            <a:r>
              <a:rPr lang="en-US" sz="1700" smtClean="0"/>
              <a:t>, </a:t>
            </a:r>
            <a:r>
              <a:rPr lang="en-US" sz="1700"/>
              <a:t>in so varni.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Pomaga ustvariti empatijo do </a:t>
            </a:r>
            <a:r>
              <a:rPr lang="sl-SI" sz="1700" smtClean="0"/>
              <a:t>oseb z oviranostmi p</a:t>
            </a:r>
            <a:r>
              <a:rPr lang="en-US" sz="1700" smtClean="0"/>
              <a:t>ri </a:t>
            </a:r>
            <a:r>
              <a:rPr lang="en-US" sz="1700"/>
              <a:t>drugih, tako da jim pomaga </a:t>
            </a:r>
            <a:r>
              <a:rPr lang="en-US" sz="1700" smtClean="0"/>
              <a:t>izkusiti</a:t>
            </a:r>
            <a:r>
              <a:rPr lang="sl-SI" sz="1700" smtClean="0"/>
              <a:t> oviranost </a:t>
            </a:r>
            <a:r>
              <a:rPr lang="en-US" sz="1700" smtClean="0"/>
              <a:t> </a:t>
            </a:r>
            <a:r>
              <a:rPr lang="en-US" sz="1700"/>
              <a:t>v simuliranih okoljih.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Pomoč pri premagovanju fizičnih omejitev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1700" smtClean="0"/>
              <a:t>U</a:t>
            </a:r>
            <a:r>
              <a:rPr lang="en-US" sz="1700" smtClean="0"/>
              <a:t>stvarja </a:t>
            </a:r>
            <a:r>
              <a:rPr lang="en-US" sz="1700"/>
              <a:t>varne prostore, v katerih lahko </a:t>
            </a:r>
            <a:r>
              <a:rPr lang="sl-SI" sz="1700" smtClean="0"/>
              <a:t>udeleženci z oviranostmi </a:t>
            </a:r>
            <a:r>
              <a:rPr lang="en-US" sz="1700" smtClean="0"/>
              <a:t>razvijajo </a:t>
            </a:r>
            <a:r>
              <a:rPr lang="en-US" sz="1700"/>
              <a:t>svoje znanje, spretnosti in odnos. 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Zagotavlja nove in prej nemogoče izkušnje v varnem okolju.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Omogoča prilagojeno učenje brez odvračanja pozornosti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 smtClean="0"/>
              <a:t>Podp</a:t>
            </a:r>
            <a:r>
              <a:rPr lang="sl-SI" sz="1700" smtClean="0"/>
              <a:t>ira udeležence z oviranostmi.</a:t>
            </a:r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val="5203986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UČNI </a:t>
            </a:r>
            <a:r>
              <a:rPr lang="en-US" sz="4800"/>
              <a:t>VIRI </a:t>
            </a:r>
            <a:r>
              <a:rPr lang="sl-SI" sz="4800" smtClean="0"/>
              <a:t>X</a:t>
            </a:r>
            <a:r>
              <a:rPr lang="en-US" sz="4800" smtClean="0"/>
              <a:t>R/VR</a:t>
            </a:r>
            <a:endParaRPr lang="cs-CZ" sz="4800"/>
          </a:p>
        </p:txBody>
      </p:sp>
      <p:sp>
        <p:nvSpPr>
          <p:cNvPr id="155" name="Google Shape;155;p23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/>
              <a:t>Obstaja veliko aplikacij za </a:t>
            </a:r>
            <a:r>
              <a:rPr lang="sl-SI" sz="2000" smtClean="0"/>
              <a:t>virtualno </a:t>
            </a:r>
            <a:r>
              <a:rPr lang="en-US" sz="2000" smtClean="0"/>
              <a:t> </a:t>
            </a:r>
            <a:r>
              <a:rPr lang="en-US" sz="2000"/>
              <a:t>resničnost, ki jih lahko na primer uporabljate v </a:t>
            </a:r>
            <a:r>
              <a:rPr lang="sl-SI" sz="2000" smtClean="0"/>
              <a:t>IO</a:t>
            </a:r>
            <a:r>
              <a:rPr lang="en-US" sz="2000" smtClean="0"/>
              <a:t>:</a:t>
            </a:r>
            <a:endParaRPr lang="en-US" sz="2000"/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Aplikacija Google Expeditions </a:t>
            </a:r>
            <a:r>
              <a:rPr lang="en-US" sz="2000"/>
              <a:t>- več kot 600 ekspedicij s panoramskimi prizori, povezavami z učnim načrtom, opombami in vprašanji za razpravo.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Discovery VR - </a:t>
            </a:r>
            <a:r>
              <a:rPr lang="en-US" sz="2000"/>
              <a:t>zbirka dokumentarnih filmov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 Google Arts &amp; Culture </a:t>
            </a:r>
            <a:r>
              <a:rPr lang="en-US" sz="2000"/>
              <a:t>- zbirka umetniških in kulturnih vsebin, vključno z AR in 360-stopinjskimi videoposnetki. 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YouTube </a:t>
            </a:r>
            <a:r>
              <a:rPr lang="en-US" sz="2000" smtClean="0"/>
              <a:t>– vključite</a:t>
            </a:r>
            <a:r>
              <a:rPr lang="sl-SI" sz="2000" smtClean="0"/>
              <a:t>v </a:t>
            </a:r>
            <a:r>
              <a:rPr lang="en-US" sz="2000" smtClean="0"/>
              <a:t>uporabn</a:t>
            </a:r>
            <a:r>
              <a:rPr lang="sl-SI" sz="2000" smtClean="0"/>
              <a:t>ih </a:t>
            </a:r>
            <a:r>
              <a:rPr lang="en-US" sz="2000" smtClean="0"/>
              <a:t>vir</a:t>
            </a:r>
            <a:r>
              <a:rPr lang="sl-SI" sz="2000" smtClean="0"/>
              <a:t>ov </a:t>
            </a:r>
            <a:r>
              <a:rPr lang="en-US" sz="2000" smtClean="0"/>
              <a:t>za </a:t>
            </a:r>
            <a:r>
              <a:rPr lang="sl-SI" sz="2000" smtClean="0"/>
              <a:t>virtualno </a:t>
            </a:r>
            <a:r>
              <a:rPr lang="en-US" sz="2000" smtClean="0"/>
              <a:t>resničnost</a:t>
            </a:r>
            <a:r>
              <a:rPr lang="sl-SI" sz="2000" smtClean="0"/>
              <a:t>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6800499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xmlns="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Več informacij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xmlns="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xmlns="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xmlns="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6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NOVE TEHNOLOGIJE</a:t>
            </a:r>
            <a:endParaRPr lang="cs-CZ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= </a:t>
            </a:r>
            <a:r>
              <a:rPr lang="sl-SI" smtClean="0"/>
              <a:t>N</a:t>
            </a:r>
            <a:r>
              <a:rPr lang="en-US" smtClean="0"/>
              <a:t>apreden </a:t>
            </a:r>
            <a:r>
              <a:rPr lang="en-US" dirty="0"/>
              <a:t>ali nov razvoj na področju podpornih </a:t>
            </a:r>
            <a:r>
              <a:rPr lang="en-US"/>
              <a:t>tehnologij </a:t>
            </a:r>
            <a:r>
              <a:rPr lang="en-US" smtClean="0"/>
              <a:t>(</a:t>
            </a:r>
            <a:r>
              <a:rPr lang="sl-SI" smtClean="0"/>
              <a:t>P</a:t>
            </a:r>
            <a:r>
              <a:rPr lang="en-US" smtClean="0"/>
              <a:t>T</a:t>
            </a:r>
            <a:r>
              <a:rPr lang="en-US" dirty="0"/>
              <a:t>), izražen v posebnih aplikacijah in izdelkih. </a:t>
            </a:r>
          </a:p>
          <a:p>
            <a:pPr marL="0" lvl="0" indent="0" rtl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znane tudi kot nove tehnologije, nove podporne tehnologije ali napredne podporne tehnologije.</a:t>
            </a:r>
          </a:p>
          <a:p>
            <a:pPr marL="0" lvl="0" indent="0" rtl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so običajno </a:t>
            </a:r>
            <a:r>
              <a:rPr lang="en-US" u="sng"/>
              <a:t>"</a:t>
            </a:r>
            <a:r>
              <a:rPr lang="en-US" u="sng" smtClean="0"/>
              <a:t>pametn</a:t>
            </a:r>
            <a:r>
              <a:rPr lang="sl-SI" u="sng" smtClean="0"/>
              <a:t>e</a:t>
            </a:r>
            <a:r>
              <a:rPr lang="en-US" u="sng" smtClean="0"/>
              <a:t>"</a:t>
            </a:r>
            <a:r>
              <a:rPr lang="en-US" smtClean="0"/>
              <a:t>, </a:t>
            </a:r>
            <a:r>
              <a:rPr lang="en-US" u="sng" smtClean="0"/>
              <a:t>povezan</a:t>
            </a:r>
            <a:r>
              <a:rPr lang="sl-SI" u="sng" smtClean="0"/>
              <a:t>e</a:t>
            </a:r>
            <a:r>
              <a:rPr lang="en-US" smtClean="0"/>
              <a:t>, </a:t>
            </a:r>
            <a:r>
              <a:rPr lang="en-US" u="sng" smtClean="0"/>
              <a:t>interaktivn</a:t>
            </a:r>
            <a:r>
              <a:rPr lang="sl-SI" u="sng" smtClean="0"/>
              <a:t>e</a:t>
            </a:r>
            <a:r>
              <a:rPr lang="en-US" u="sng" smtClean="0"/>
              <a:t> </a:t>
            </a:r>
            <a:r>
              <a:rPr lang="en-US" dirty="0"/>
              <a:t>in </a:t>
            </a:r>
            <a:r>
              <a:rPr lang="en-US" u="sng" dirty="0"/>
              <a:t>vključujejo rešitve ali komponente, ki so integrirane v telo</a:t>
            </a:r>
            <a:r>
              <a:rPr lang="en-US" dirty="0"/>
              <a:t>.</a:t>
            </a:r>
          </a:p>
          <a:p>
            <a:pPr marL="228600" lvl="0" indent="-50800" rtl="0">
              <a:lnSpc>
                <a:spcPct val="105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57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l-SI" smtClean="0">
                <a:solidFill>
                  <a:schemeClr val="tx1"/>
                </a:solidFill>
              </a:rPr>
              <a:t>NOVE </a:t>
            </a:r>
            <a:r>
              <a:rPr lang="en-US" smtClean="0">
                <a:solidFill>
                  <a:schemeClr val="tx1"/>
                </a:solidFill>
              </a:rPr>
              <a:t>TEHNOLOGIJE </a:t>
            </a:r>
            <a:endParaRPr lang="cs-CZ">
              <a:solidFill>
                <a:schemeClr val="tx1"/>
              </a:solidFill>
            </a:endParaRPr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Napredne AT omogočajo </a:t>
            </a:r>
            <a:r>
              <a:rPr lang="en-US" u="sng" dirty="0"/>
              <a:t>tehnologije, </a:t>
            </a:r>
            <a:r>
              <a:rPr lang="en-US" dirty="0"/>
              <a:t>kot so umetna inteligenca, razširjena in virtualna resničnost, robotika, internet stvari itd. 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Razvoj naprednih podpornih izdelkov in aplikacij </a:t>
            </a:r>
            <a:r>
              <a:rPr lang="en-US"/>
              <a:t>omogoča </a:t>
            </a:r>
            <a:r>
              <a:rPr lang="en-US" smtClean="0"/>
              <a:t>en</a:t>
            </a:r>
            <a:r>
              <a:rPr lang="sl-SI" smtClean="0"/>
              <a:t>o</a:t>
            </a:r>
            <a:r>
              <a:rPr lang="en-US" smtClean="0"/>
              <a:t> </a:t>
            </a:r>
            <a:r>
              <a:rPr lang="en-US"/>
              <a:t>ali </a:t>
            </a:r>
            <a:r>
              <a:rPr lang="en-US" smtClean="0"/>
              <a:t>kombinacij</a:t>
            </a:r>
            <a:r>
              <a:rPr lang="sl-SI" smtClean="0"/>
              <a:t>o</a:t>
            </a:r>
            <a:r>
              <a:rPr lang="en-US" smtClean="0"/>
              <a:t> </a:t>
            </a:r>
            <a:r>
              <a:rPr lang="en-US"/>
              <a:t>več </a:t>
            </a:r>
            <a:r>
              <a:rPr lang="sl-SI" smtClean="0"/>
              <a:t>novih </a:t>
            </a:r>
            <a:r>
              <a:rPr lang="en-US" smtClean="0"/>
              <a:t>tehnologij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463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931701" y="306122"/>
            <a:ext cx="10058400" cy="74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000" dirty="0"/>
              <a:t>PRIMER NOVIH TEHNOLOGIJ</a:t>
            </a:r>
            <a:endParaRPr sz="4000" dirty="0"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-141687" y="1539380"/>
            <a:ext cx="6699849" cy="443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8288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u="sng" dirty="0">
                <a:latin typeface="Calibri"/>
                <a:ea typeface="Calibri"/>
                <a:cs typeface="Calibri"/>
                <a:sym typeface="Calibri"/>
              </a:rPr>
              <a:t>Nova tehnologija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Družabni robot</a:t>
            </a:r>
            <a:endParaRPr dirty="0"/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sl-SI" sz="2800" u="sng" smtClean="0">
                <a:latin typeface="Calibri"/>
                <a:ea typeface="Calibri"/>
                <a:cs typeface="Calibri"/>
                <a:sym typeface="Calibri"/>
              </a:rPr>
              <a:t>Nove </a:t>
            </a:r>
            <a:r>
              <a:rPr lang="en-US" sz="2800" u="sng" smtClean="0">
                <a:latin typeface="Calibri"/>
                <a:ea typeface="Calibri"/>
                <a:cs typeface="Calibri"/>
                <a:sym typeface="Calibri"/>
              </a:rPr>
              <a:t>tehnologije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Umetna inteligenca, robotika, internet stvari, napredni senzorji</a:t>
            </a:r>
            <a:endParaRPr dirty="0"/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endParaRPr sz="1050" dirty="0">
              <a:latin typeface="Calibri"/>
              <a:ea typeface="Calibri"/>
              <a:cs typeface="Calibri"/>
              <a:sym typeface="Calibri"/>
            </a:endParaRPr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u="sng" dirty="0">
                <a:latin typeface="Calibri"/>
                <a:ea typeface="Calibri"/>
                <a:cs typeface="Calibri"/>
                <a:sym typeface="Calibri"/>
              </a:rPr>
              <a:t>Funkcije: </a:t>
            </a:r>
            <a:endParaRPr dirty="0"/>
          </a:p>
          <a:p>
            <a:pPr marL="725488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podpirajo samostojno življenje z različnimi funkcijami.</a:t>
            </a:r>
            <a:endParaRPr dirty="0"/>
          </a:p>
          <a:p>
            <a:pPr marL="725488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nudenje kognitivne, čustvene in socialne podpore.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6558162" y="6090213"/>
            <a:ext cx="551097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Robot Care-O-bot 3. Vir </a:t>
            </a:r>
            <a:r>
              <a:rPr lang="en-US" sz="1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slike:</a:t>
            </a:r>
            <a:r>
              <a:rPr lang="sl-SI" sz="1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Fraunhoferjev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inštitut za proizvodno inženirstvo in avtomatizacijo IPA</a:t>
            </a:r>
            <a:r>
              <a:rPr lang="en-US" sz="1400" b="0" i="0" u="none" strike="noStrike" cap="none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www.care-o-bot.de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19" descr="A companion robot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1428" y="2062600"/>
            <a:ext cx="5660571" cy="4027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60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INTERNET </a:t>
            </a:r>
            <a:r>
              <a:rPr lang="sl-SI" smtClean="0"/>
              <a:t>STVARI</a:t>
            </a:r>
            <a:r>
              <a:rPr lang="en-US" smtClean="0"/>
              <a:t> </a:t>
            </a:r>
            <a:r>
              <a:rPr lang="en-US"/>
              <a:t>(IoT)</a:t>
            </a:r>
            <a:endParaRPr lang="cs-CZ"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 dirty="0"/>
              <a:t>→ Internet stvari je omrežje povezanih predmetov (</a:t>
            </a:r>
            <a:r>
              <a:rPr lang="en-US" sz="1700" u="sng" dirty="0"/>
              <a:t>stvari), ki </a:t>
            </a:r>
            <a:r>
              <a:rPr lang="en-US" sz="1700" dirty="0"/>
              <a:t>lahko z vgrajenimi senzorji, programsko opremo in drugimi tehnologijami </a:t>
            </a:r>
            <a:r>
              <a:rPr lang="en-US" sz="1700" u="sng" dirty="0"/>
              <a:t>zbirajo in izmenjujejo podatke.</a:t>
            </a:r>
          </a:p>
          <a:p>
            <a:pPr marL="457200" lvl="1" indent="0" rtl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 dirty="0"/>
              <a:t>→ Stvar v internetu stvari je lahko vsak predmet, ki se lahko poveže z internetom in lahko prenaša podatke po omrežju. Na primer: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povezan avtomobil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smtClean="0"/>
              <a:t>naprav</a:t>
            </a:r>
            <a:r>
              <a:rPr lang="sl-SI" sz="1700" smtClean="0"/>
              <a:t>a</a:t>
            </a:r>
            <a:r>
              <a:rPr lang="en-US" sz="1700" smtClean="0"/>
              <a:t> </a:t>
            </a:r>
            <a:r>
              <a:rPr lang="en-US" sz="1700" dirty="0"/>
              <a:t>(hladilnik, aparat za kavo itd.)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smtClean="0"/>
              <a:t>nosljiv</a:t>
            </a:r>
            <a:r>
              <a:rPr lang="sl-SI" sz="1700" smtClean="0"/>
              <a:t>a</a:t>
            </a:r>
            <a:r>
              <a:rPr lang="en-US" sz="1700" smtClean="0"/>
              <a:t> </a:t>
            </a:r>
            <a:r>
              <a:rPr lang="en-US" sz="1700" dirty="0"/>
              <a:t>napravo (monitor zdravja, sledilnik telesne pripravljenosti, uro).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pametna naprava (tabla, varnostna kamera, termostat itd.)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medicinski senzor</a:t>
            </a:r>
          </a:p>
        </p:txBody>
      </p:sp>
    </p:spTree>
    <p:extLst>
      <p:ext uri="{BB962C8B-B14F-4D97-AF65-F5344CB8AC3E}">
        <p14:creationId xmlns:p14="http://schemas.microsoft.com/office/powerpoint/2010/main" val="317848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1066800" y="518170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UMETNA </a:t>
            </a:r>
            <a:r>
              <a:rPr lang="en-US"/>
              <a:t>INTELIGENCA </a:t>
            </a:r>
            <a:r>
              <a:rPr lang="en-US" smtClean="0"/>
              <a:t>(</a:t>
            </a:r>
            <a:r>
              <a:rPr lang="sl-SI" smtClean="0"/>
              <a:t>U</a:t>
            </a:r>
            <a:r>
              <a:rPr lang="en-US" smtClean="0"/>
              <a:t>I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746262" y="2103981"/>
            <a:ext cx="10457529" cy="4050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= je sposobnost stroja, da posnema funkcije, ki so običajno povezane z inteligentnimi bitji: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učenje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reševanje problemov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sprejemanje odločitev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sposobnost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razmišljanja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sposobnost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odkrivanja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pomena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sposobnost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posploševanja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učenje iz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preteklih </a:t>
            </a:r>
            <a:r>
              <a:rPr lang="en-US" sz="2400" smtClean="0">
                <a:latin typeface="Calibri"/>
                <a:ea typeface="Calibri"/>
                <a:cs typeface="Calibri"/>
                <a:sym typeface="Calibri"/>
              </a:rPr>
              <a:t>izkušenj</a:t>
            </a:r>
            <a:r>
              <a:rPr lang="sl-SI" sz="2400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</a:pPr>
            <a:endParaRPr sz="1400" dirty="0"/>
          </a:p>
        </p:txBody>
      </p:sp>
      <p:pic>
        <p:nvPicPr>
          <p:cNvPr id="146" name="Google Shape;146;p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8668" y="3337089"/>
            <a:ext cx="3563332" cy="3520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005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</TotalTime>
  <Words>2098</Words>
  <Application>Microsoft Office PowerPoint</Application>
  <PresentationFormat>Širokozaslonsko</PresentationFormat>
  <Paragraphs>223</Paragraphs>
  <Slides>43</Slides>
  <Notes>42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43</vt:i4>
      </vt:variant>
    </vt:vector>
  </HeadingPairs>
  <TitlesOfParts>
    <vt:vector size="49" baseType="lpstr">
      <vt:lpstr>Arial</vt:lpstr>
      <vt:lpstr>Calibri</vt:lpstr>
      <vt:lpstr>Noto Sans Symbols</vt:lpstr>
      <vt:lpstr>Roboto</vt:lpstr>
      <vt:lpstr>Times New Roman</vt:lpstr>
      <vt:lpstr>Geometric</vt:lpstr>
      <vt:lpstr>Modul 6: Uporaba novih tehnologij za podporo potreb  oseb z oviranostmi </vt:lpstr>
      <vt:lpstr>UNIVERZALNO OBLIKOVANJE IN NOVE TEHNOLOGIJE</vt:lpstr>
      <vt:lpstr>Udeleženci -1 </vt:lpstr>
      <vt:lpstr>UO IN TEHNOLOGIJA</vt:lpstr>
      <vt:lpstr>NOVE TEHNOLOGIJE</vt:lpstr>
      <vt:lpstr>NOVE TEHNOLOGIJE </vt:lpstr>
      <vt:lpstr>PRIMER NOVIH TEHNOLOGIJ</vt:lpstr>
      <vt:lpstr>INTERNET STVARI (IoT)</vt:lpstr>
      <vt:lpstr>UMETNA INTELIGENCA (UI)</vt:lpstr>
      <vt:lpstr>3D TISKANJE (3DP)</vt:lpstr>
      <vt:lpstr>VIRTUALNA RESNIČNOST (VR)</vt:lpstr>
      <vt:lpstr>RAZŠIRJENA RESNIČNOST (XR)</vt:lpstr>
      <vt:lpstr>ROBOTIKA</vt:lpstr>
      <vt:lpstr>VMESNIK MOŽGANI - RAČUNALNIK (BCI)</vt:lpstr>
      <vt:lpstr>NAPREDNI MATERIALI</vt:lpstr>
      <vt:lpstr>PODPORNI POTENCIAL NOVIH TEHNOLOGIJ</vt:lpstr>
      <vt:lpstr>Udeleženci - 2</vt:lpstr>
      <vt:lpstr>PODPORNI POTENCIAL TEHNOLOGIJ, ki temeljijo na Internetu stvari</vt:lpstr>
      <vt:lpstr>PAMETNI TELEFONI</vt:lpstr>
      <vt:lpstr>PAMETNA UČILNICA</vt:lpstr>
      <vt:lpstr>Internet stvari za izboljšanje dostopnosti učenja</vt:lpstr>
      <vt:lpstr>PODPORNI POTENCIAL TEHNOLOGIJ, KI TEMELJIJO NA UI</vt:lpstr>
      <vt:lpstr>UI IN DOSTOPNOST UČENJA</vt:lpstr>
      <vt:lpstr>PAMETNI POMOČNIK</vt:lpstr>
      <vt:lpstr>PODPORNI POTENCIAL 3D-tiska</vt:lpstr>
      <vt:lpstr>3D-TISK IN DOSTOPNOST UČENJA</vt:lpstr>
      <vt:lpstr>PODPORNI POTENCIAL VR/XR</vt:lpstr>
      <vt:lpstr>VR IN DOSTOPNOST UČENJA</vt:lpstr>
      <vt:lpstr>XR &amp; DOSTOPNOST UČENJA</vt:lpstr>
      <vt:lpstr>PODPORNI POTENCIAL ROBOTIKE</vt:lpstr>
      <vt:lpstr>DOSTOPNOST ROBOTIKE IN UČENJA</vt:lpstr>
      <vt:lpstr>UVAJANJE NOVIH TEHNOLOGIJ V IZOBRAŽEVANJU ODRASLIH</vt:lpstr>
      <vt:lpstr>Udeleženci - 3</vt:lpstr>
      <vt:lpstr>IoT in IO </vt:lpstr>
      <vt:lpstr>UPORABE interneta stvari</vt:lpstr>
      <vt:lpstr>IoT za izobraževalce </vt:lpstr>
      <vt:lpstr>IoT ZA UDELEŽENCE</vt:lpstr>
      <vt:lpstr>UI in IO</vt:lpstr>
      <vt:lpstr>3Dtisk in IO</vt:lpstr>
      <vt:lpstr>UPORABA 3Dtiska</vt:lpstr>
      <vt:lpstr>XR/VR in IO</vt:lpstr>
      <vt:lpstr>UČNI VIRI XR/VR</vt:lpstr>
      <vt:lpstr>Več informacij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Center Spirala</dc:creator>
  <cp:keywords>, docId:9195EAB903E28B034D8DA7A0B32E1EF5</cp:keywords>
  <cp:lastModifiedBy>Danica Hrovatic</cp:lastModifiedBy>
  <cp:revision>58</cp:revision>
  <dcterms:modified xsi:type="dcterms:W3CDTF">2023-08-23T08:19:26Z</dcterms:modified>
</cp:coreProperties>
</file>