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5"/>
  </p:notesMasterIdLst>
  <p:sldIdLst>
    <p:sldId id="444" r:id="rId2"/>
    <p:sldId id="445" r:id="rId3"/>
    <p:sldId id="446" r:id="rId4"/>
    <p:sldId id="447" r:id="rId5"/>
    <p:sldId id="448" r:id="rId6"/>
    <p:sldId id="449" r:id="rId7"/>
    <p:sldId id="450" r:id="rId8"/>
    <p:sldId id="451" r:id="rId9"/>
    <p:sldId id="452" r:id="rId10"/>
    <p:sldId id="453" r:id="rId11"/>
    <p:sldId id="454" r:id="rId12"/>
    <p:sldId id="455" r:id="rId13"/>
    <p:sldId id="456" r:id="rId14"/>
    <p:sldId id="457" r:id="rId15"/>
    <p:sldId id="458" r:id="rId16"/>
    <p:sldId id="459" r:id="rId17"/>
    <p:sldId id="460" r:id="rId18"/>
    <p:sldId id="461" r:id="rId19"/>
    <p:sldId id="462" r:id="rId20"/>
    <p:sldId id="463" r:id="rId21"/>
    <p:sldId id="464" r:id="rId22"/>
    <p:sldId id="465" r:id="rId23"/>
    <p:sldId id="466" r:id="rId24"/>
    <p:sldId id="467" r:id="rId25"/>
    <p:sldId id="468" r:id="rId26"/>
    <p:sldId id="469" r:id="rId27"/>
    <p:sldId id="470" r:id="rId28"/>
    <p:sldId id="471" r:id="rId29"/>
    <p:sldId id="472" r:id="rId30"/>
    <p:sldId id="473" r:id="rId31"/>
    <p:sldId id="474" r:id="rId32"/>
    <p:sldId id="475" r:id="rId33"/>
    <p:sldId id="476" r:id="rId34"/>
    <p:sldId id="477" r:id="rId35"/>
    <p:sldId id="478" r:id="rId36"/>
    <p:sldId id="479" r:id="rId37"/>
    <p:sldId id="480" r:id="rId38"/>
    <p:sldId id="481" r:id="rId39"/>
    <p:sldId id="482" r:id="rId40"/>
    <p:sldId id="483" r:id="rId41"/>
    <p:sldId id="484" r:id="rId42"/>
    <p:sldId id="485" r:id="rId43"/>
    <p:sldId id="486" r:id="rId44"/>
  </p:sldIdLst>
  <p:sldSz cx="12192000" cy="6858000"/>
  <p:notesSz cx="6858000" cy="9144000"/>
  <p:embeddedFontLst>
    <p:embeddedFont>
      <p:font typeface="Calibri" panose="020F0502020204030204" pitchFamily="34" charset="0"/>
      <p:regular r:id="rId46"/>
      <p:bold r:id="rId47"/>
      <p:italic r:id="rId48"/>
      <p:boldItalic r:id="rId49"/>
    </p:embeddedFont>
    <p:embeddedFont>
      <p:font typeface="Noto Sans Symbols" panose="020B0604020202020204" charset="0"/>
      <p:regular r:id="rId50"/>
      <p:bold r:id="rId51"/>
    </p:embeddedFont>
    <p:embeddedFont>
      <p:font typeface="Roboto" panose="02000000000000000000" pitchFamily="2" charset="0"/>
      <p:regular r:id="rId52"/>
      <p:bold r:id="rId53"/>
      <p:italic r:id="rId54"/>
      <p:boldItalic r:id="rId5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44" roundtripDataSignature="AMtx7mg8sPt4AbRPn062XexuknOTWHSQ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6432475-63A7-4FAC-A99B-9A4DD329A9E3}">
  <a:tblStyle styleId="{06432475-63A7-4FAC-A99B-9A4DD329A9E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6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50" Type="http://schemas.openxmlformats.org/officeDocument/2006/relationships/font" Target="fonts/font5.fntdata"/><Relationship Id="rId55" Type="http://schemas.openxmlformats.org/officeDocument/2006/relationships/font" Target="fonts/font10.fntdata"/><Relationship Id="rId7" Type="http://schemas.openxmlformats.org/officeDocument/2006/relationships/slide" Target="slides/slide6.xml"/><Relationship Id="rId24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font" Target="fonts/font8.fnt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24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3.fntdata"/><Relationship Id="rId244" Type="http://customschemas.google.com/relationships/presentationmetadata" Target="metadata"/><Relationship Id="rId8" Type="http://schemas.openxmlformats.org/officeDocument/2006/relationships/slide" Target="slides/slide7.xml"/><Relationship Id="rId51" Type="http://schemas.openxmlformats.org/officeDocument/2006/relationships/font" Target="fonts/font6.fntdata"/><Relationship Id="rId3" Type="http://schemas.openxmlformats.org/officeDocument/2006/relationships/slide" Target="slides/slide2.xml"/><Relationship Id="rId248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46" Type="http://schemas.openxmlformats.org/officeDocument/2006/relationships/viewProps" Target="viewProps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9" name="Google Shape;1419;p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0" name="Google Shape;1420;p18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21" name="Google Shape;1421;p18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92338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2" name="Google Shape;1482;p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3" name="Google Shape;1483;p19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84" name="Google Shape;1484;p19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2297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1" name="Google Shape;1491;p1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2" name="Google Shape;1492;p19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93" name="Google Shape;1493;p19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99707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0" name="Google Shape;1500;p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1" name="Google Shape;1501;p20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02" name="Google Shape;1502;p20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96659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9" name="Google Shape;1509;p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0" name="Google Shape;1510;p20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11" name="Google Shape;1511;p20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4843"/>
              </a:buClr>
              <a:buSzPts val="1200"/>
              <a:buFont typeface="Arial"/>
              <a:buNone/>
            </a:pPr>
            <a:fld id="{00000000-1234-1234-1234-123412341234}" type="slidenum">
              <a:rPr lang="cs-CZ" sz="1200" b="0" i="0" u="none" strike="noStrike" cap="none">
                <a:solidFill>
                  <a:srgbClr val="514843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200" b="0" i="0" u="none" strike="noStrike" cap="none">
              <a:solidFill>
                <a:srgbClr val="5148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56709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7" name="Google Shape;1517;p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8" name="Google Shape;1518;p20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19" name="Google Shape;1519;p20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4843"/>
              </a:buClr>
              <a:buSzPts val="1200"/>
              <a:buFont typeface="Arial"/>
              <a:buNone/>
            </a:pPr>
            <a:fld id="{00000000-1234-1234-1234-123412341234}" type="slidenum">
              <a:rPr lang="cs-CZ" sz="1200" b="0" i="0" u="none" strike="noStrike" cap="none">
                <a:solidFill>
                  <a:srgbClr val="514843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1200" b="0" i="0" u="none" strike="noStrike" cap="none">
              <a:solidFill>
                <a:srgbClr val="5148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99482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6" name="Google Shape;1526;p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7" name="Google Shape;1527;p20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28" name="Google Shape;1528;p20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14843"/>
              </a:buClr>
              <a:buSzPts val="1200"/>
              <a:buFont typeface="Arial"/>
              <a:buNone/>
            </a:pPr>
            <a:fld id="{00000000-1234-1234-1234-123412341234}" type="slidenum">
              <a:rPr lang="cs-CZ" sz="1200" b="0" i="0" u="none" strike="noStrike" cap="none">
                <a:solidFill>
                  <a:srgbClr val="514843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sz="1200" b="0" i="0" u="none" strike="noStrike" cap="none">
              <a:solidFill>
                <a:srgbClr val="51484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02156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4" name="Google Shape;1534;p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5" name="Google Shape;1535;p20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36" name="Google Shape;1536;p20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931326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" name="Google Shape;1540;p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1" name="Google Shape;1541;p20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2" name="Google Shape;1542;p20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692055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7" name="Google Shape;1547;p20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8" name="Google Shape;1548;p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885572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5" name="Google Shape;1555;p2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56" name="Google Shape;1556;p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35390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" name="Google Shape;1426;p1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7" name="Google Shape;1427;p19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28" name="Google Shape;1428;p19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046517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2" name="Google Shape;1562;p20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3" name="Google Shape;1563;p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761651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0" name="Google Shape;1570;p20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71" name="Google Shape;1571;p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480397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" name="Google Shape;1576;p2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77" name="Google Shape;1577;p2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325818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3" name="Google Shape;1583;p2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84" name="Google Shape;1584;p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283083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9" name="Google Shape;1589;p2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90" name="Google Shape;1590;p2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568066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6" name="Google Shape;1596;p2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97" name="Google Shape;1597;p2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025200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4" name="Google Shape;1604;p2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05" name="Google Shape;1605;p2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603904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2" name="Google Shape;1612;p2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13" name="Google Shape;1613;p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871100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0" name="Google Shape;1620;p2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21" name="Google Shape;1621;p2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188322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7" name="Google Shape;1627;p2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28" name="Google Shape;1628;p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35830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2" name="Google Shape;1432;p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3" name="Google Shape;1433;p19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34" name="Google Shape;1434;p19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95422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4" name="Google Shape;1634;p2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35" name="Google Shape;1635;p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4511329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1" name="Google Shape;1641;p2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42" name="Google Shape;1642;p2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882880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7" name="Google Shape;1647;p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48" name="Google Shape;1648;p2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49" name="Google Shape;1649;p2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711324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3" name="Google Shape;1653;p2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4" name="Google Shape;1654;p2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55" name="Google Shape;1655;p2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9252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" name="Google Shape;1660;p2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61" name="Google Shape;1661;p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4990789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7" name="Google Shape;1667;p2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68" name="Google Shape;1668;p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3039621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3" name="Google Shape;1673;p2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74" name="Google Shape;1674;p2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9116803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" name="Google Shape;1680;p2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81" name="Google Shape;1681;p2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439957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Google Shape;1687;p2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88" name="Google Shape;1688;p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9563229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4" name="Google Shape;1694;p2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95" name="Google Shape;1695;p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034632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9" name="Google Shape;1439;p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0" name="Google Shape;1440;p1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41" name="Google Shape;1441;p19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130719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1" name="Google Shape;1701;p2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02" name="Google Shape;1702;p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8123547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7" name="Google Shape;1707;p2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08" name="Google Shape;1708;p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9650368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3" name="Google Shape;1713;p2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14" name="Google Shape;1714;p2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344860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9" name="Google Shape;1719;p2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0" name="Google Shape;1720;p2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2156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Google Shape;1447;p19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48" name="Google Shape;1448;p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934563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3" name="Google Shape;1453;p1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54" name="Google Shape;1454;p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6100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9" name="Google Shape;1459;p1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60" name="Google Shape;1460;p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25900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7" name="Google Shape;1467;p1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8" name="Google Shape;1468;p19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69" name="Google Shape;1469;p19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179141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" name="Google Shape;1474;p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5" name="Google Shape;1475;p19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76" name="Google Shape;1476;p19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0725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39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39"/>
          <p:cNvSpPr txBox="1">
            <a:spLocks noGrp="1"/>
          </p:cNvSpPr>
          <p:nvPr>
            <p:ph type="body" idx="1"/>
          </p:nvPr>
        </p:nvSpPr>
        <p:spPr>
          <a:xfrm>
            <a:off x="415600" y="1639967"/>
            <a:ext cx="53331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0" name="Google Shape;60;p239"/>
          <p:cNvSpPr txBox="1">
            <a:spLocks noGrp="1"/>
          </p:cNvSpPr>
          <p:nvPr>
            <p:ph type="body" idx="2"/>
          </p:nvPr>
        </p:nvSpPr>
        <p:spPr>
          <a:xfrm>
            <a:off x="6443200" y="1639967"/>
            <a:ext cx="53331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1" name="Google Shape;61;p239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slov i sadržaj" type="obj">
  <p:cSld name="Naslov i sadržaj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3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marL="1371600" lvl="2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marL="2743200" lvl="5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marL="3200400" lvl="6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marL="4114800" lvl="8" indent="-34290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3" name="Google Shape;43;p23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23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2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0852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40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40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41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7" name="Google Shape;67;p241"/>
          <p:cNvSpPr txBox="1">
            <a:spLocks noGrp="1"/>
          </p:cNvSpPr>
          <p:nvPr>
            <p:ph type="body" idx="1"/>
          </p:nvPr>
        </p:nvSpPr>
        <p:spPr>
          <a:xfrm>
            <a:off x="415600" y="1954405"/>
            <a:ext cx="3744000" cy="41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8" name="Google Shape;68;p24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242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71" name="Google Shape;71;p24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24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24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24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24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" name="Google Shape;76;p242"/>
          <p:cNvSpPr txBox="1">
            <a:spLocks noGrp="1"/>
          </p:cNvSpPr>
          <p:nvPr>
            <p:ph type="title"/>
          </p:nvPr>
        </p:nvSpPr>
        <p:spPr>
          <a:xfrm>
            <a:off x="653667" y="701800"/>
            <a:ext cx="74916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24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3"/>
          <p:cNvSpPr txBox="1">
            <a:spLocks noGrp="1"/>
          </p:cNvSpPr>
          <p:nvPr>
            <p:ph type="body" idx="1"/>
          </p:nvPr>
        </p:nvSpPr>
        <p:spPr>
          <a:xfrm>
            <a:off x="426000" y="5640767"/>
            <a:ext cx="7998300" cy="7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80" name="Google Shape;80;p243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244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83" name="Google Shape;83;p244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244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244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24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244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8" name="Google Shape;88;p244"/>
          <p:cNvSpPr txBox="1">
            <a:spLocks noGrp="1"/>
          </p:cNvSpPr>
          <p:nvPr>
            <p:ph type="title" hasCustomPrompt="1"/>
          </p:nvPr>
        </p:nvSpPr>
        <p:spPr>
          <a:xfrm>
            <a:off x="415600" y="1674733"/>
            <a:ext cx="11360700" cy="27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9" name="Google Shape;89;p244"/>
          <p:cNvSpPr txBox="1">
            <a:spLocks noGrp="1"/>
          </p:cNvSpPr>
          <p:nvPr>
            <p:ph type="body" idx="1"/>
          </p:nvPr>
        </p:nvSpPr>
        <p:spPr>
          <a:xfrm>
            <a:off x="415600" y="4492300"/>
            <a:ext cx="11360700" cy="17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244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chemeClr val="dk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233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15" name="Google Shape;15;p23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23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23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23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23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" name="Google Shape;20;p233"/>
          <p:cNvSpPr txBox="1">
            <a:spLocks noGrp="1"/>
          </p:cNvSpPr>
          <p:nvPr>
            <p:ph type="ctrTitle"/>
          </p:nvPr>
        </p:nvSpPr>
        <p:spPr>
          <a:xfrm>
            <a:off x="797467" y="2366963"/>
            <a:ext cx="10962900" cy="11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233"/>
          <p:cNvSpPr txBox="1">
            <a:spLocks noGrp="1"/>
          </p:cNvSpPr>
          <p:nvPr>
            <p:ph type="subTitle" idx="1"/>
          </p:nvPr>
        </p:nvSpPr>
        <p:spPr>
          <a:xfrm>
            <a:off x="797451" y="3621217"/>
            <a:ext cx="109629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33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9222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bg>
      <p:bgPr>
        <a:solidFill>
          <a:schemeClr val="dk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238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50" name="Google Shape;50;p23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23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23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23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23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5" name="Google Shape;55;p238"/>
          <p:cNvSpPr txBox="1">
            <a:spLocks noGrp="1"/>
          </p:cNvSpPr>
          <p:nvPr>
            <p:ph type="title"/>
          </p:nvPr>
        </p:nvSpPr>
        <p:spPr>
          <a:xfrm>
            <a:off x="797467" y="2869796"/>
            <a:ext cx="10962900" cy="11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238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99911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34"/>
          <p:cNvSpPr/>
          <p:nvPr/>
        </p:nvSpPr>
        <p:spPr>
          <a:xfrm>
            <a:off x="6096000" y="-233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" name="Google Shape;25;p234"/>
          <p:cNvCxnSpPr/>
          <p:nvPr/>
        </p:nvCxnSpPr>
        <p:spPr>
          <a:xfrm>
            <a:off x="6706233" y="5994000"/>
            <a:ext cx="624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" name="Google Shape;26;p234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27" name="Google Shape;27;p234"/>
          <p:cNvSpPr txBox="1">
            <a:spLocks noGrp="1"/>
          </p:cNvSpPr>
          <p:nvPr>
            <p:ph type="subTitle" idx="1"/>
          </p:nvPr>
        </p:nvSpPr>
        <p:spPr>
          <a:xfrm>
            <a:off x="354000" y="3692002"/>
            <a:ext cx="5393700" cy="16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8" name="Google Shape;28;p234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234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60985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2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" name="Google Shape;11;p232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7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●"/>
              <a:defRPr sz="24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" name="Google Shape;12;p23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://www.epfl.ch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cla.edu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techowlpa.org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nfb.org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ingiverse.com/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makersmakingchange.com/" TargetMode="Externa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daproject.eu/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7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re-o-bot.de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" name="Google Shape;1423;p189"/>
          <p:cNvSpPr txBox="1">
            <a:spLocks noGrp="1"/>
          </p:cNvSpPr>
          <p:nvPr>
            <p:ph type="ctrTitle"/>
          </p:nvPr>
        </p:nvSpPr>
        <p:spPr>
          <a:xfrm>
            <a:off x="1524000" y="1727947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9047"/>
              <a:buFont typeface="Calibri"/>
              <a:buNone/>
            </a:pPr>
            <a:r>
              <a:rPr lang="cs-CZ" b="1" dirty="0">
                <a:latin typeface="Calibri"/>
                <a:ea typeface="Calibri"/>
                <a:cs typeface="Calibri"/>
                <a:sym typeface="Calibri"/>
              </a:rPr>
              <a:t>Modul 6: Upotreba novih tehnologija za podršku potreba osoba s invaliditetom 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24" name="Google Shape;1424;p189" descr="IEDA log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75181" y="3836909"/>
            <a:ext cx="2441637" cy="27953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3702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6" name="Google Shape;1486;p198"/>
          <p:cNvSpPr txBox="1">
            <a:spLocks noGrp="1"/>
          </p:cNvSpPr>
          <p:nvPr>
            <p:ph type="title"/>
          </p:nvPr>
        </p:nvSpPr>
        <p:spPr>
          <a:xfrm>
            <a:off x="979941" y="239505"/>
            <a:ext cx="10058400" cy="58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3D ISPIS </a:t>
            </a:r>
            <a:endParaRPr dirty="0"/>
          </a:p>
        </p:txBody>
      </p:sp>
      <p:sp>
        <p:nvSpPr>
          <p:cNvPr id="1487" name="Google Shape;1487;p198"/>
          <p:cNvSpPr txBox="1">
            <a:spLocks noGrp="1"/>
          </p:cNvSpPr>
          <p:nvPr>
            <p:ph type="body" idx="1"/>
          </p:nvPr>
        </p:nvSpPr>
        <p:spPr>
          <a:xfrm>
            <a:off x="378519" y="1145584"/>
            <a:ext cx="6872886" cy="5416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= tehnologija koja izgrađuje 3D fizičke objekte iz digitalne datoteke uzastopnim dodavanjem slojeva materijala pomoću 3D pisača.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→ postoje različite vrste 3D ispisa koje koriste različite vrste materijala i izvora energije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→ materijali 3D ispisa: plastika, metali, betpn, keramika itd.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dirty="0"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</a:t>
            </a: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 Postoji više vrsta 3D printera ovisno o mogućnostima, cijeni i sl.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914400" lvl="2" indent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8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8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>
                <a:schemeClr val="dk1"/>
              </a:buClr>
              <a:buSzPts val="2800"/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88" name="Google Shape;1488;p198" descr="A 3D print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8569" y="1954302"/>
            <a:ext cx="4545631" cy="3280095"/>
          </a:xfrm>
          <a:prstGeom prst="rect">
            <a:avLst/>
          </a:prstGeom>
          <a:noFill/>
          <a:ln>
            <a:noFill/>
          </a:ln>
        </p:spPr>
      </p:pic>
      <p:sp>
        <p:nvSpPr>
          <p:cNvPr id="1489" name="Google Shape;1489;p198"/>
          <p:cNvSpPr txBox="1"/>
          <p:nvPr/>
        </p:nvSpPr>
        <p:spPr>
          <a:xfrm>
            <a:off x="8469085" y="5398555"/>
            <a:ext cx="2928258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cs-CZ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Izvor: Ludor Engineering </a:t>
            </a: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7981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" name="Google Shape;1495;p199"/>
          <p:cNvSpPr txBox="1">
            <a:spLocks noGrp="1"/>
          </p:cNvSpPr>
          <p:nvPr>
            <p:ph type="title"/>
          </p:nvPr>
        </p:nvSpPr>
        <p:spPr>
          <a:xfrm>
            <a:off x="1066800" y="227641"/>
            <a:ext cx="10058400" cy="1287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VIRTUALNA STVARNOST(VR)</a:t>
            </a:r>
            <a:endParaRPr dirty="0"/>
          </a:p>
        </p:txBody>
      </p:sp>
      <p:sp>
        <p:nvSpPr>
          <p:cNvPr id="1496" name="Google Shape;1496;p199"/>
          <p:cNvSpPr txBox="1">
            <a:spLocks noGrp="1"/>
          </p:cNvSpPr>
          <p:nvPr>
            <p:ph type="body" idx="1"/>
          </p:nvPr>
        </p:nvSpPr>
        <p:spPr>
          <a:xfrm>
            <a:off x="4373660" y="1678285"/>
            <a:ext cx="7125863" cy="4639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576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→ Računalno generirano interaktivno okruženje na naizgled fizički način s osobom koja koristi posebu opremu poput VR slušalica ili pametnih naočala</a:t>
            </a:r>
          </a:p>
          <a:p>
            <a:pPr marL="36576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→ Osoba koja koristi VR opremu može razgledavati umjetni svijet, kretati se njime i komunicirati s virtualnim značajkama i predmetima.</a:t>
            </a:r>
            <a:endParaRPr sz="1200" dirty="0"/>
          </a:p>
        </p:txBody>
      </p:sp>
      <p:pic>
        <p:nvPicPr>
          <p:cNvPr id="1497" name="Google Shape;1497;p199" descr="A person wearing a VR headse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3764" y="1319629"/>
            <a:ext cx="3604421" cy="5137336"/>
          </a:xfrm>
          <a:prstGeom prst="rect">
            <a:avLst/>
          </a:prstGeom>
          <a:noFill/>
          <a:ln>
            <a:noFill/>
          </a:ln>
        </p:spPr>
      </p:pic>
      <p:sp>
        <p:nvSpPr>
          <p:cNvPr id="1498" name="Google Shape;1498;p199"/>
          <p:cNvSpPr txBox="1"/>
          <p:nvPr/>
        </p:nvSpPr>
        <p:spPr>
          <a:xfrm>
            <a:off x="598713" y="6519446"/>
            <a:ext cx="292825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cs-CZ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Izvor: Ludor Engineering </a:t>
            </a: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9483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4" name="Google Shape;1504;p200"/>
          <p:cNvSpPr txBox="1">
            <a:spLocks noGrp="1"/>
          </p:cNvSpPr>
          <p:nvPr>
            <p:ph type="title"/>
          </p:nvPr>
        </p:nvSpPr>
        <p:spPr>
          <a:xfrm>
            <a:off x="1066800" y="243517"/>
            <a:ext cx="10058400" cy="1287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PROŠIRENA STVARNOST (AR)</a:t>
            </a:r>
            <a:endParaRPr dirty="0"/>
          </a:p>
        </p:txBody>
      </p:sp>
      <p:sp>
        <p:nvSpPr>
          <p:cNvPr id="1505" name="Google Shape;1505;p200"/>
          <p:cNvSpPr txBox="1">
            <a:spLocks noGrp="1"/>
          </p:cNvSpPr>
          <p:nvPr>
            <p:ph type="body" idx="1"/>
          </p:nvPr>
        </p:nvSpPr>
        <p:spPr>
          <a:xfrm>
            <a:off x="237468" y="1687147"/>
            <a:ext cx="5383638" cy="4760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576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→ Poboljšana verzija stvarnog svijeta ostvarena upotrebom računalno generiranih objekata za koje se čini da koegzistiraju u istom prostoru kao i stvarni svijet.</a:t>
            </a:r>
          </a:p>
          <a:p>
            <a:pPr marL="36576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→ 3 su osnovne značajke AR-a:</a:t>
            </a:r>
            <a:endParaRPr dirty="0"/>
          </a:p>
          <a:p>
            <a:pPr marL="1097280" lvl="1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cs-CZ" dirty="0">
                <a:latin typeface="Calibri"/>
                <a:cs typeface="Calibri"/>
                <a:sym typeface="Calibri"/>
              </a:rPr>
              <a:t>Kombinira stvarne i virtualne objekte u stvarnom okruženju</a:t>
            </a:r>
            <a:endParaRPr dirty="0"/>
          </a:p>
          <a:p>
            <a:pPr marL="1097280" lvl="1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cs-CZ" dirty="0">
                <a:latin typeface="Calibri"/>
                <a:cs typeface="Calibri"/>
                <a:sym typeface="Calibri"/>
              </a:rPr>
              <a:t>„poravnava“/izjednačava upotrebu stvarnih i virtualnih objekata</a:t>
            </a:r>
            <a:endParaRPr dirty="0"/>
          </a:p>
          <a:p>
            <a:pPr marL="1097280" lvl="1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cs-CZ" dirty="0">
                <a:latin typeface="Calibri"/>
                <a:cs typeface="Calibri"/>
                <a:sym typeface="Calibri"/>
              </a:rPr>
              <a:t>Radi interaktivno, i u 3D-u i u stvarnom vremenu</a:t>
            </a:r>
            <a:endParaRPr dirty="0"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8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>
                <a:schemeClr val="dk1"/>
              </a:buClr>
              <a:buSzPts val="2800"/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06" name="Google Shape;1506;p200" descr="A hand holding a smartphone pointing to an empty corner of a room. The smartphone displays the real room together with a computer-generated armchair positioned in the room's empty corner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04114" y="1938376"/>
            <a:ext cx="6487885" cy="4325257"/>
          </a:xfrm>
          <a:prstGeom prst="rect">
            <a:avLst/>
          </a:prstGeom>
          <a:noFill/>
          <a:ln>
            <a:noFill/>
          </a:ln>
        </p:spPr>
      </p:pic>
      <p:sp>
        <p:nvSpPr>
          <p:cNvPr id="1507" name="Google Shape;1507;p200"/>
          <p:cNvSpPr txBox="1"/>
          <p:nvPr/>
        </p:nvSpPr>
        <p:spPr>
          <a:xfrm>
            <a:off x="8735785" y="6301732"/>
            <a:ext cx="292825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cs-CZ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Izvor: IKEA</a:t>
            </a: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743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3" name="Google Shape;1513;p201"/>
          <p:cNvSpPr txBox="1">
            <a:spLocks noGrp="1"/>
          </p:cNvSpPr>
          <p:nvPr>
            <p:ph type="title"/>
          </p:nvPr>
        </p:nvSpPr>
        <p:spPr>
          <a:xfrm>
            <a:off x="1066800" y="156644"/>
            <a:ext cx="10058400" cy="819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ROBOTIKA</a:t>
            </a:r>
            <a:endParaRPr dirty="0"/>
          </a:p>
        </p:txBody>
      </p:sp>
      <p:sp>
        <p:nvSpPr>
          <p:cNvPr id="1514" name="Google Shape;1514;p201"/>
          <p:cNvSpPr txBox="1">
            <a:spLocks noGrp="1"/>
          </p:cNvSpPr>
          <p:nvPr>
            <p:ph type="body" idx="1"/>
          </p:nvPr>
        </p:nvSpPr>
        <p:spPr>
          <a:xfrm>
            <a:off x="576434" y="1097385"/>
            <a:ext cx="7876000" cy="4128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→ bavi se dizajnom, konstrukcijom, radom i upotrebom robota</a:t>
            </a:r>
          </a:p>
          <a:p>
            <a:pPr marL="45720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→ robot je vrsta automatiziranog stroja koji brzo i precizno može izvršavati određene zadatke s malo ili bez ljudske intervencije</a:t>
            </a:r>
            <a:endParaRPr sz="28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15" name="Google Shape;1515;p201" descr="A humanoid robo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52434" y="976019"/>
            <a:ext cx="3739565" cy="52349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086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1" name="Google Shape;1521;p202"/>
          <p:cNvSpPr txBox="1">
            <a:spLocks noGrp="1"/>
          </p:cNvSpPr>
          <p:nvPr>
            <p:ph type="title"/>
          </p:nvPr>
        </p:nvSpPr>
        <p:spPr>
          <a:xfrm>
            <a:off x="1066800" y="219286"/>
            <a:ext cx="10058400" cy="819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SUČELJE MOZAK-RAČUNALO (BCI)</a:t>
            </a:r>
            <a:endParaRPr dirty="0"/>
          </a:p>
        </p:txBody>
      </p:sp>
      <p:sp>
        <p:nvSpPr>
          <p:cNvPr id="1522" name="Google Shape;1522;p202"/>
          <p:cNvSpPr txBox="1">
            <a:spLocks noGrp="1"/>
          </p:cNvSpPr>
          <p:nvPr>
            <p:ph type="body" idx="1"/>
          </p:nvPr>
        </p:nvSpPr>
        <p:spPr>
          <a:xfrm>
            <a:off x="576434" y="1736271"/>
            <a:ext cx="6842180" cy="4669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1" indent="-457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anose="05000000000000000000" pitchFamily="2" charset="2"/>
              <a:buChar char="à"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Računalni sustav koji prikuplja moždane signale i pretvara ih u naredbe koje se prenose na vanjski uređaj kao što su računala, robotski udovi, invalidska kolica i sl.</a:t>
            </a:r>
          </a:p>
          <a:p>
            <a:pPr lvl="1" indent="-457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Wingdings" panose="05000000000000000000" pitchFamily="2" charset="2"/>
              <a:buChar char="à"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BCI omogućuje upravljanje uređajima bez verbalne ili fizičke interakcije</a:t>
            </a:r>
            <a:endParaRPr sz="28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3" name="Google Shape;1523;p202" descr="A BCI-operated wheelchai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37371" y="1229275"/>
            <a:ext cx="3676829" cy="5247838"/>
          </a:xfrm>
          <a:prstGeom prst="rect">
            <a:avLst/>
          </a:prstGeom>
          <a:noFill/>
          <a:ln>
            <a:noFill/>
          </a:ln>
        </p:spPr>
      </p:pic>
      <p:sp>
        <p:nvSpPr>
          <p:cNvPr id="1524" name="Google Shape;1524;p202"/>
          <p:cNvSpPr txBox="1"/>
          <p:nvPr/>
        </p:nvSpPr>
        <p:spPr>
          <a:xfrm>
            <a:off x="8595576" y="6477113"/>
            <a:ext cx="292825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cs-CZ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Izvor</a:t>
            </a:r>
            <a:r>
              <a:rPr lang="cs-CZ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EPFL, </a:t>
            </a:r>
            <a:r>
              <a:rPr lang="cs-CZ" sz="16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www.epfl.ch</a:t>
            </a:r>
            <a:r>
              <a:rPr lang="cs-CZ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6308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0" name="Google Shape;1530;p203"/>
          <p:cNvSpPr txBox="1">
            <a:spLocks noGrp="1"/>
          </p:cNvSpPr>
          <p:nvPr>
            <p:ph type="title"/>
          </p:nvPr>
        </p:nvSpPr>
        <p:spPr>
          <a:xfrm>
            <a:off x="1074823" y="609351"/>
            <a:ext cx="5845402" cy="819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NAPREDNI MATERIJALI</a:t>
            </a:r>
            <a:endParaRPr dirty="0"/>
          </a:p>
        </p:txBody>
      </p:sp>
      <p:sp>
        <p:nvSpPr>
          <p:cNvPr id="1531" name="Google Shape;1531;p203"/>
          <p:cNvSpPr txBox="1">
            <a:spLocks noGrp="1"/>
          </p:cNvSpPr>
          <p:nvPr>
            <p:ph type="body" idx="1"/>
          </p:nvPr>
        </p:nvSpPr>
        <p:spPr>
          <a:xfrm>
            <a:off x="576434" y="1736271"/>
            <a:ext cx="6842180" cy="4669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1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→ omogućuju proizvodnju robusnijih, udobnijih i ponekad jeftinijih AT proizvoda</a:t>
            </a:r>
            <a:endParaRPr dirty="0"/>
          </a:p>
          <a:p>
            <a:pPr marL="457200" lvl="1" indent="0" algn="l" rtl="0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→ omogućuju određene napretke u AT aplikacijama poput protetike, ortotike i AT povezane uz oštećenja vida</a:t>
            </a:r>
            <a:endParaRPr sz="28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32" name="Google Shape;1532;p203" descr="A sprinter with running-prosthesis, in start position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8659" y="-17012"/>
            <a:ext cx="4583341" cy="68750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849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" name="Google Shape;1538;p204"/>
          <p:cNvSpPr txBox="1">
            <a:spLocks noGrp="1"/>
          </p:cNvSpPr>
          <p:nvPr>
            <p:ph type="title"/>
          </p:nvPr>
        </p:nvSpPr>
        <p:spPr>
          <a:xfrm>
            <a:off x="797467" y="2869796"/>
            <a:ext cx="10962900" cy="11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9047"/>
              <a:buFont typeface="Calibri"/>
              <a:buNone/>
            </a:pPr>
            <a:r>
              <a:rPr lang="hr-HR" dirty="0">
                <a:latin typeface="Calibri"/>
                <a:ea typeface="Calibri"/>
                <a:cs typeface="Calibri"/>
                <a:sym typeface="Calibri"/>
              </a:rPr>
              <a:t>ASISTIVNI POTENCIJAL NOVIH TEHNOLOGIJA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027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4" name="Google Shape;1544;p205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</a:pPr>
            <a:r>
              <a:rPr lang="cs-CZ" dirty="0"/>
              <a:t>Sudionici #2</a:t>
            </a:r>
            <a:endParaRPr dirty="0"/>
          </a:p>
        </p:txBody>
      </p:sp>
      <p:sp>
        <p:nvSpPr>
          <p:cNvPr id="1545" name="Google Shape;1545;p205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685800" lvl="1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cs-CZ" sz="2400" dirty="0"/>
              <a:t>Koje napredne tehnologije već upotrebljavate?</a:t>
            </a:r>
          </a:p>
          <a:p>
            <a:pPr marL="685800" lvl="1" indent="-2286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cs-CZ" sz="2400" dirty="0"/>
              <a:t>Kako korištenjem tehnologije možete unaprijediti svoje nastavne aktivnosti?</a:t>
            </a:r>
          </a:p>
          <a:p>
            <a:pPr marL="457200" lvl="1" indent="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30410548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0" name="Google Shape;1550;p206"/>
          <p:cNvSpPr txBox="1">
            <a:spLocks noGrp="1"/>
          </p:cNvSpPr>
          <p:nvPr>
            <p:ph type="title"/>
          </p:nvPr>
        </p:nvSpPr>
        <p:spPr>
          <a:xfrm>
            <a:off x="838200" y="28706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Calibri"/>
              <a:buNone/>
            </a:pPr>
            <a:r>
              <a:rPr lang="cs-CZ" sz="4800" dirty="0"/>
              <a:t>ASISTIVNI POTENCIJAL IoT-a – TEMELJNE TEHNOLOGIJE</a:t>
            </a:r>
            <a:endParaRPr dirty="0"/>
          </a:p>
        </p:txBody>
      </p:sp>
      <p:sp>
        <p:nvSpPr>
          <p:cNvPr id="1551" name="Google Shape;1551;p20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25159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IoT omogućuje generiranje, obradu i pohranu podataka u velikoj mjeri te time podržava mnoge napretne asistivne tehnologije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IoT tehnologije poput senzora za okoliš, pametnih predmeta i prenosivih uređaja pružaju inkluzivne i pomoćne informacijske usluge u, skoro pa, stvarnom vremenu te poboljšavaju pristup učenja OSI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2" name="Google Shape;1552;p206"/>
          <p:cNvSpPr txBox="1"/>
          <p:nvPr/>
        </p:nvSpPr>
        <p:spPr>
          <a:xfrm>
            <a:off x="7861955" y="6200487"/>
            <a:ext cx="3764437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cs-CZ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IoT </a:t>
            </a:r>
            <a:r>
              <a:rPr lang="cs-CZ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nosivi uređaj za prijevod znakovnog jezika</a:t>
            </a:r>
            <a:r>
              <a:rPr lang="cs-CZ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Izvor: </a:t>
            </a:r>
            <a:r>
              <a:rPr lang="cs-CZ" sz="16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www.ucla.edu</a:t>
            </a:r>
            <a:r>
              <a:rPr lang="cs-CZ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53" name="Google Shape;1553;p206" descr="a glove-like device that can translate American Sign Language into English speech in real time though a smartphone app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43947" y="1117076"/>
            <a:ext cx="4444944" cy="50103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01448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8" name="Google Shape;1558;p20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cs-CZ" sz="4800" dirty="0"/>
              <a:t>SMARTFONI</a:t>
            </a:r>
            <a:endParaRPr dirty="0"/>
          </a:p>
        </p:txBody>
      </p:sp>
      <p:sp>
        <p:nvSpPr>
          <p:cNvPr id="1559" name="Google Shape;1559;p20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25159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cs typeface="Calibri"/>
                <a:sym typeface="Calibri"/>
              </a:rPr>
              <a:t>IoT uređaji se mogu povezati sa smartfonom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cs typeface="Calibri"/>
                <a:sym typeface="Calibri"/>
              </a:rPr>
              <a:t>Budući da smartfoni općenito uključuju AT značajke i široko su dostupni, potencijalne IoT aplikacije za OSI su ogromne</a:t>
            </a:r>
            <a:endParaRPr dirty="0"/>
          </a:p>
        </p:txBody>
      </p:sp>
      <p:pic>
        <p:nvPicPr>
          <p:cNvPr id="1560" name="Google Shape;1560;p20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1886" y="-5622"/>
            <a:ext cx="4729464" cy="68636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6892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0" name="Google Shape;1430;p190"/>
          <p:cNvSpPr txBox="1">
            <a:spLocks noGrp="1"/>
          </p:cNvSpPr>
          <p:nvPr>
            <p:ph type="title"/>
          </p:nvPr>
        </p:nvSpPr>
        <p:spPr>
          <a:xfrm>
            <a:off x="797467" y="2869796"/>
            <a:ext cx="10962900" cy="11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9047"/>
              <a:buFont typeface="Calibri"/>
              <a:buNone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UNIVERZALNI DIZAJN I NOVE TEHNOLOGIJE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00810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5" name="Google Shape;1565;p208"/>
          <p:cNvSpPr txBox="1">
            <a:spLocks noGrp="1"/>
          </p:cNvSpPr>
          <p:nvPr>
            <p:ph type="title"/>
          </p:nvPr>
        </p:nvSpPr>
        <p:spPr>
          <a:xfrm>
            <a:off x="838200" y="24538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PAMETNA UČIONICA</a:t>
            </a:r>
            <a:endParaRPr dirty="0"/>
          </a:p>
        </p:txBody>
      </p:sp>
      <p:sp>
        <p:nvSpPr>
          <p:cNvPr id="1566" name="Google Shape;1566;p208"/>
          <p:cNvSpPr txBox="1">
            <a:spLocks noGrp="1"/>
          </p:cNvSpPr>
          <p:nvPr>
            <p:ph type="body" idx="1"/>
          </p:nvPr>
        </p:nvSpPr>
        <p:spPr>
          <a:xfrm>
            <a:off x="192947" y="1819404"/>
            <a:ext cx="5574483" cy="4631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179388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→ koristi moderne tehnologije, IoT uređaje, alate i aplikacije za olakšavanje učenja</a:t>
            </a:r>
            <a:endParaRPr dirty="0"/>
          </a:p>
          <a:p>
            <a:pPr marL="179388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 → uključuje različite tehnologije učenja:</a:t>
            </a:r>
            <a:endParaRPr dirty="0"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2800" dirty="0">
                <a:latin typeface="Calibri"/>
                <a:cs typeface="Calibri"/>
                <a:sym typeface="Calibri"/>
              </a:rPr>
              <a:t>računala</a:t>
            </a:r>
            <a:endParaRPr dirty="0"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2800" dirty="0">
                <a:latin typeface="Calibri"/>
                <a:cs typeface="Calibri"/>
                <a:sym typeface="Calibri"/>
              </a:rPr>
              <a:t>Pametna ploča</a:t>
            </a:r>
            <a:endParaRPr dirty="0"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Specijalizirani softver</a:t>
            </a:r>
            <a:endParaRPr dirty="0"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2800" dirty="0">
                <a:latin typeface="Calibri"/>
                <a:cs typeface="Calibri"/>
                <a:sym typeface="Calibri"/>
              </a:rPr>
              <a:t>Asistivni uređaji</a:t>
            </a:r>
            <a:endParaRPr dirty="0"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2800" dirty="0">
                <a:latin typeface="Calibri"/>
                <a:cs typeface="Calibri"/>
                <a:sym typeface="Calibri"/>
              </a:rPr>
              <a:t>Audio/vizualne mogućnosti</a:t>
            </a:r>
            <a:endParaRPr dirty="0"/>
          </a:p>
          <a:p>
            <a:pPr marL="806450" lvl="1" indent="-35877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hr-HR" sz="2800" dirty="0">
                <a:latin typeface="Calibri"/>
                <a:ea typeface="Calibri"/>
                <a:cs typeface="Calibri"/>
                <a:sym typeface="Calibri"/>
              </a:rPr>
              <a:t>Pametni uređaji</a:t>
            </a:r>
            <a:endParaRPr sz="2800" dirty="0">
              <a:latin typeface="Calibri"/>
              <a:ea typeface="Calibri"/>
              <a:cs typeface="Calibri"/>
              <a:sym typeface="Calibri"/>
            </a:endParaRPr>
          </a:p>
          <a:p>
            <a:pPr marL="1143000" lvl="2" indent="-101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b="1"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pic>
        <p:nvPicPr>
          <p:cNvPr id="1567" name="Google Shape;1567;p2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67431" y="1735928"/>
            <a:ext cx="6424569" cy="3646317"/>
          </a:xfrm>
          <a:prstGeom prst="rect">
            <a:avLst/>
          </a:prstGeom>
          <a:noFill/>
          <a:ln>
            <a:noFill/>
          </a:ln>
        </p:spPr>
      </p:pic>
      <p:sp>
        <p:nvSpPr>
          <p:cNvPr id="1568" name="Google Shape;1568;p208"/>
          <p:cNvSpPr txBox="1"/>
          <p:nvPr/>
        </p:nvSpPr>
        <p:spPr>
          <a:xfrm>
            <a:off x="7568267" y="5444560"/>
            <a:ext cx="4149251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cs-CZ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Pametna učionica</a:t>
            </a:r>
            <a:r>
              <a:rPr lang="cs-CZ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Izvor: Indota BV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859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3" name="Google Shape;1573;p209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sz="4800" dirty="0"/>
              <a:t>IoT ZA POBOLJŠANJE PRISTUPAČNOSTI UČENJA</a:t>
            </a:r>
            <a:endParaRPr dirty="0"/>
          </a:p>
        </p:txBody>
      </p:sp>
      <p:sp>
        <p:nvSpPr>
          <p:cNvPr id="1574" name="Google Shape;1574;p20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10000"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1900" dirty="0"/>
              <a:t>→ IoT pruža inkluzivno okruženje za učenje u kojem učenici s posebnim potrebama mogu učiti vlastitim tempom. </a:t>
            </a:r>
            <a:endParaRPr dirty="0"/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1900" dirty="0"/>
              <a:t>→ Primjeri asistivnih uređaja kompatibilnih s IoT-om:</a:t>
            </a:r>
            <a:endParaRPr dirty="0"/>
          </a:p>
          <a:p>
            <a:pPr marL="685800" lvl="1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u="sng" dirty="0"/>
              <a:t>Glasovni pomoćnici</a:t>
            </a:r>
            <a:endParaRPr dirty="0"/>
          </a:p>
          <a:p>
            <a:pPr marL="685800" lvl="1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u="sng" dirty="0"/>
              <a:t>Alati za pretvaranje govora u tekst</a:t>
            </a:r>
            <a:endParaRPr dirty="0"/>
          </a:p>
          <a:p>
            <a:pPr marL="685800" lvl="1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u="sng" dirty="0"/>
              <a:t>Pametni uređaji za pomoć osobama s invaliditetom i omogućavanje praćenja njihovih specifičnih potreba</a:t>
            </a:r>
            <a:endParaRPr dirty="0"/>
          </a:p>
          <a:p>
            <a:pPr marL="685800" lvl="1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dirty="0"/>
              <a:t>Pametno podešavanje zvuka i svjetla</a:t>
            </a:r>
            <a:endParaRPr dirty="0"/>
          </a:p>
          <a:p>
            <a:pPr marL="685800" lvl="1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u="sng" dirty="0"/>
              <a:t>IoT nosivi uređaji namijenjeni prikupljanju podataka kako bi se pomoglo u prilagođavanju okruženja za učenje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557483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" name="Google Shape;1579;p2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Calibri"/>
              <a:buNone/>
            </a:pPr>
            <a:r>
              <a:rPr lang="cs-CZ" sz="4800" dirty="0"/>
              <a:t>ASISTIVNI POTENCIJAL UMJETNE INTELIGENCIJE – TEMELJNE TEHNOLOGIJE</a:t>
            </a:r>
            <a:endParaRPr dirty="0"/>
          </a:p>
        </p:txBody>
      </p:sp>
      <p:sp>
        <p:nvSpPr>
          <p:cNvPr id="1580" name="Google Shape;1580;p210"/>
          <p:cNvSpPr txBox="1">
            <a:spLocks noGrp="1"/>
          </p:cNvSpPr>
          <p:nvPr>
            <p:ph type="body" idx="1"/>
          </p:nvPr>
        </p:nvSpPr>
        <p:spPr>
          <a:xfrm>
            <a:off x="548995" y="2233915"/>
            <a:ext cx="5222358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cs typeface="Calibri"/>
                <a:sym typeface="Calibri"/>
              </a:rPr>
              <a:t>UI omogućuje bezbrojne obrazovne alate usmjerene na poboljšanje pristupa učenja osobama s invaliditetom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UI alati već pomažu osobama s oštećenjima vida, sluha, pokretljivosti i učenja.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Mnoge aplikacije koriste umjetnu inteligenciju kako bi povećale pristupačnost.</a:t>
            </a:r>
            <a:endParaRPr dirty="0"/>
          </a:p>
        </p:txBody>
      </p:sp>
      <p:pic>
        <p:nvPicPr>
          <p:cNvPr id="1581" name="Google Shape;1581;p2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26179" y="1981909"/>
            <a:ext cx="6165821" cy="41105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66534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6" name="Google Shape;1586;p211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sz="4800" dirty="0"/>
              <a:t>UI I PRISTUPAČNOST U UČENJU</a:t>
            </a:r>
            <a:endParaRPr dirty="0"/>
          </a:p>
        </p:txBody>
      </p:sp>
      <p:sp>
        <p:nvSpPr>
          <p:cNvPr id="1587" name="Google Shape;1587;p211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1700" dirty="0"/>
              <a:t>UI različitim rješenjima može pridonijeti uklanjanju prepreka u učenju:</a:t>
            </a:r>
            <a:endParaRPr dirty="0"/>
          </a:p>
          <a:p>
            <a:pPr marL="685800" lvl="1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sz="1700" u="sng" dirty="0"/>
              <a:t>Prepoznavanje slika i prepoznavanje lica </a:t>
            </a:r>
            <a:r>
              <a:rPr lang="cs-CZ" sz="1700" dirty="0"/>
              <a:t>za učenike s oštećenjem vida</a:t>
            </a:r>
            <a:endParaRPr dirty="0"/>
          </a:p>
          <a:p>
            <a:pPr marL="685800" lvl="1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sz="1700" u="sng" dirty="0"/>
              <a:t>Čitanje s usana i prevođenje znakovnog jezika </a:t>
            </a:r>
            <a:r>
              <a:rPr lang="cs-CZ" sz="1700" dirty="0"/>
              <a:t>za učenike s oštećenjem sluha</a:t>
            </a:r>
            <a:endParaRPr dirty="0"/>
          </a:p>
          <a:p>
            <a:pPr marL="685800" lvl="1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sz="1700" u="sng" dirty="0"/>
              <a:t>Sažimanje teksta</a:t>
            </a:r>
            <a:r>
              <a:rPr lang="cs-CZ" sz="1700" dirty="0"/>
              <a:t> za učenike s teškoćama pri čitanju</a:t>
            </a:r>
            <a:endParaRPr dirty="0"/>
          </a:p>
          <a:p>
            <a:pPr marL="685800" lvl="1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sz="1700" u="sng" dirty="0"/>
              <a:t>Titlovi ili prijevodi u stvarnom vremenu </a:t>
            </a:r>
            <a:r>
              <a:rPr lang="cs-CZ" sz="1700" dirty="0"/>
              <a:t>za učenike s oštećenjem sluha ili za one koji nisu govornici tog jezika</a:t>
            </a:r>
          </a:p>
          <a:p>
            <a:pPr marL="685800" lvl="1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sz="1700" u="sng" dirty="0"/>
              <a:t>Optičko prepoznavanje znakova (OCR)</a:t>
            </a:r>
            <a:r>
              <a:rPr lang="cs-CZ" sz="1700" dirty="0"/>
              <a:t> za digitalizaciju teksta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257846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2" name="Google Shape;1592;p212"/>
          <p:cNvSpPr txBox="1">
            <a:spLocks noGrp="1"/>
          </p:cNvSpPr>
          <p:nvPr>
            <p:ph type="title"/>
          </p:nvPr>
        </p:nvSpPr>
        <p:spPr>
          <a:xfrm>
            <a:off x="1536306" y="334422"/>
            <a:ext cx="4689194" cy="89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PAMETNI POMOĆNIK</a:t>
            </a:r>
            <a:endParaRPr dirty="0"/>
          </a:p>
        </p:txBody>
      </p:sp>
      <p:sp>
        <p:nvSpPr>
          <p:cNvPr id="1593" name="Google Shape;1593;p212"/>
          <p:cNvSpPr txBox="1">
            <a:spLocks noGrp="1"/>
          </p:cNvSpPr>
          <p:nvPr>
            <p:ph type="body" idx="1"/>
          </p:nvPr>
        </p:nvSpPr>
        <p:spPr>
          <a:xfrm>
            <a:off x="89313" y="1224578"/>
            <a:ext cx="7583180" cy="5074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79388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= softver koji UI koristi za:</a:t>
            </a:r>
            <a:endParaRPr dirty="0"/>
          </a:p>
          <a:p>
            <a:pPr marL="719138" lvl="2" indent="-179386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sz="2400" dirty="0">
                <a:latin typeface="Calibri"/>
                <a:ea typeface="Calibri"/>
                <a:cs typeface="Calibri"/>
                <a:sym typeface="Calibri"/>
              </a:rPr>
              <a:t>Praćenje ponašanja i aktivnosti korisnika</a:t>
            </a:r>
            <a:endParaRPr sz="2400" dirty="0">
              <a:latin typeface="Calibri"/>
              <a:ea typeface="Calibri"/>
              <a:cs typeface="Calibri"/>
              <a:sym typeface="Calibri"/>
            </a:endParaRPr>
          </a:p>
          <a:p>
            <a:pPr marL="719138" lvl="2" indent="-179386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sz="2400" dirty="0">
                <a:latin typeface="Calibri"/>
                <a:cs typeface="Calibri"/>
                <a:sym typeface="Calibri"/>
              </a:rPr>
              <a:t>Razumijevanje korisničkih zahtjeva za obavljanjem određenih zadataka</a:t>
            </a:r>
            <a:endParaRPr dirty="0"/>
          </a:p>
          <a:p>
            <a:pPr marL="719138" lvl="2" indent="-179386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sz="2400" dirty="0">
                <a:latin typeface="Calibri"/>
                <a:cs typeface="Calibri"/>
                <a:sym typeface="Calibri"/>
              </a:rPr>
              <a:t>Pružanje kontekstualnih informacija i preporuka</a:t>
            </a:r>
            <a:endParaRPr dirty="0"/>
          </a:p>
          <a:p>
            <a:pPr marL="719138" lvl="2" indent="-179386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sz="2400" dirty="0">
                <a:latin typeface="Calibri"/>
                <a:cs typeface="Calibri"/>
                <a:sym typeface="Calibri"/>
              </a:rPr>
              <a:t>Pomoć korisniku pri navigaciji i obavljanju zadataka</a:t>
            </a:r>
            <a:endParaRPr dirty="0"/>
          </a:p>
          <a:p>
            <a:pPr marL="914400" lvl="2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1100" dirty="0"/>
          </a:p>
          <a:p>
            <a:pPr marL="179388" lvl="2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→ obično je ugrađena u mobilne uređaje, može koristiti društvene mreže i može samostalno učiti</a:t>
            </a:r>
            <a:endParaRPr dirty="0"/>
          </a:p>
          <a:p>
            <a:pPr marL="179388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→ Roboti pokretani umjetnom inteligencijom koriste se kao pametni pomoćnici.</a:t>
            </a:r>
            <a:endParaRPr dirty="0"/>
          </a:p>
        </p:txBody>
      </p:sp>
      <p:pic>
        <p:nvPicPr>
          <p:cNvPr id="1594" name="Google Shape;1594;p2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17204" y="8389"/>
            <a:ext cx="4574796" cy="68621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2200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9" name="Google Shape;1599;p213"/>
          <p:cNvSpPr txBox="1">
            <a:spLocks noGrp="1"/>
          </p:cNvSpPr>
          <p:nvPr>
            <p:ph type="title"/>
          </p:nvPr>
        </p:nvSpPr>
        <p:spPr>
          <a:xfrm>
            <a:off x="724912" y="419876"/>
            <a:ext cx="10946424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cs-CZ" sz="4800" dirty="0"/>
              <a:t>ASISTIVNI POTENCIJAL 3D ISPISA</a:t>
            </a:r>
            <a:endParaRPr sz="4800" dirty="0"/>
          </a:p>
        </p:txBody>
      </p:sp>
      <p:sp>
        <p:nvSpPr>
          <p:cNvPr id="1600" name="Google Shape;1600;p213"/>
          <p:cNvSpPr txBox="1">
            <a:spLocks noGrp="1"/>
          </p:cNvSpPr>
          <p:nvPr>
            <p:ph type="body" idx="1"/>
          </p:nvPr>
        </p:nvSpPr>
        <p:spPr>
          <a:xfrm>
            <a:off x="483124" y="1877472"/>
            <a:ext cx="57150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3D ispisom može se proizvesti široka paleta asistivnih proizvoda koji osobama s invaliditetom poboljšavaju pristupačnost učenja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Proizvodi nastali 3D ispisom obično su pristupačniji i prilagodljiviji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1" name="Google Shape;1601;p213" descr="a 3d printed bar with a long hole to help isolate tex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53200" y="3509429"/>
            <a:ext cx="5231424" cy="3019130"/>
          </a:xfrm>
          <a:prstGeom prst="rect">
            <a:avLst/>
          </a:prstGeom>
          <a:noFill/>
          <a:ln>
            <a:noFill/>
          </a:ln>
        </p:spPr>
      </p:pic>
      <p:sp>
        <p:nvSpPr>
          <p:cNvPr id="1602" name="Google Shape;1602;p213"/>
          <p:cNvSpPr txBox="1"/>
          <p:nvPr/>
        </p:nvSpPr>
        <p:spPr>
          <a:xfrm>
            <a:off x="6198124" y="6492875"/>
            <a:ext cx="587289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cs-CZ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3D </a:t>
            </a:r>
            <a:r>
              <a:rPr lang="cs-CZ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ravnalo za čitanje</a:t>
            </a:r>
            <a:r>
              <a:rPr lang="cs-CZ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Izvor: </a:t>
            </a:r>
            <a:r>
              <a:rPr lang="cs-CZ" sz="16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https://techowlpa.org</a:t>
            </a:r>
            <a:r>
              <a:rPr lang="cs-CZ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5698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" name="Google Shape;1607;p214"/>
          <p:cNvSpPr txBox="1">
            <a:spLocks noGrp="1"/>
          </p:cNvSpPr>
          <p:nvPr>
            <p:ph type="title"/>
          </p:nvPr>
        </p:nvSpPr>
        <p:spPr>
          <a:xfrm>
            <a:off x="729399" y="365819"/>
            <a:ext cx="1073320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3D ISPIS I PRISTUPAČNOST UČENJU</a:t>
            </a:r>
            <a:endParaRPr dirty="0"/>
          </a:p>
        </p:txBody>
      </p:sp>
      <p:sp>
        <p:nvSpPr>
          <p:cNvPr id="1608" name="Google Shape;1608;p214"/>
          <p:cNvSpPr txBox="1">
            <a:spLocks noGrp="1"/>
          </p:cNvSpPr>
          <p:nvPr>
            <p:ph type="body" idx="1"/>
          </p:nvPr>
        </p:nvSpPr>
        <p:spPr>
          <a:xfrm>
            <a:off x="413457" y="1735178"/>
            <a:ext cx="699530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→ Primjene 3D ispisa u asistivnoj tehnologiji obično su povezane s proizvodnjom proteza i drugih asistivnih proizvoda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→</a:t>
            </a: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 Primjeri korištenja 3D ispisa u obrazovanju:</a:t>
            </a:r>
            <a:endParaRPr dirty="0"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dirty="0">
                <a:latin typeface="Calibri"/>
                <a:cs typeface="Calibri"/>
                <a:sym typeface="Calibri"/>
              </a:rPr>
              <a:t>Taktilna pomagala u učenju za učenike s oštećenjem vida</a:t>
            </a:r>
            <a:endParaRPr dirty="0"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dirty="0">
                <a:latin typeface="Calibri"/>
                <a:cs typeface="Calibri"/>
                <a:sym typeface="Calibri"/>
              </a:rPr>
              <a:t>Razni artefakti učenja</a:t>
            </a:r>
            <a:endParaRPr dirty="0"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dirty="0">
                <a:latin typeface="Calibri"/>
                <a:cs typeface="Calibri"/>
                <a:sym typeface="Calibri"/>
              </a:rPr>
              <a:t>Prilagođeni AT uređaji</a:t>
            </a:r>
            <a:endParaRPr dirty="0"/>
          </a:p>
          <a:p>
            <a:pPr marL="68580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AT za učenike s posebnim potrebama u učenju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9" name="Google Shape;1609;p214"/>
          <p:cNvSpPr txBox="1"/>
          <p:nvPr/>
        </p:nvSpPr>
        <p:spPr>
          <a:xfrm>
            <a:off x="7899662" y="6086516"/>
            <a:ext cx="4139544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s-CZ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Taktilna grafika zeca s brajevim pismom. Izvor: </a:t>
            </a:r>
            <a:r>
              <a:rPr lang="cs-CZ" sz="18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https://nfb.org</a:t>
            </a:r>
            <a:r>
              <a:rPr lang="cs-CZ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10" name="Google Shape;1610;p214" descr="An embossed tactile rabbit graphic on a page with corresponding braille script below it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75441" y="2700780"/>
            <a:ext cx="4563765" cy="31286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23023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5" name="Google Shape;1615;p215"/>
          <p:cNvSpPr txBox="1">
            <a:spLocks noGrp="1"/>
          </p:cNvSpPr>
          <p:nvPr>
            <p:ph type="title"/>
          </p:nvPr>
        </p:nvSpPr>
        <p:spPr>
          <a:xfrm>
            <a:off x="838200" y="34328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Calibri"/>
              <a:buNone/>
            </a:pPr>
            <a:r>
              <a:rPr lang="cs-CZ" sz="4800" dirty="0"/>
              <a:t>ASISTIVNI POTENCIJAL AR/VR</a:t>
            </a:r>
            <a:endParaRPr sz="4800" dirty="0"/>
          </a:p>
        </p:txBody>
      </p:sp>
      <p:sp>
        <p:nvSpPr>
          <p:cNvPr id="1616" name="Google Shape;1616;p215"/>
          <p:cNvSpPr txBox="1">
            <a:spLocks noGrp="1"/>
          </p:cNvSpPr>
          <p:nvPr>
            <p:ph type="body" idx="1"/>
          </p:nvPr>
        </p:nvSpPr>
        <p:spPr>
          <a:xfrm>
            <a:off x="259237" y="3162693"/>
            <a:ext cx="5715000" cy="2948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VR pruža sigurno okruženje za uvježbavanje raznih vještina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AR dodavanjem virtualnih elemenata fizička okruženja čini pristupačnijima</a:t>
            </a:r>
            <a:endParaRPr dirty="0"/>
          </a:p>
        </p:txBody>
      </p:sp>
      <p:pic>
        <p:nvPicPr>
          <p:cNvPr id="1617" name="Google Shape;1617;p215" descr="A person wearing a VR headse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92539" y="2658360"/>
            <a:ext cx="6299461" cy="4199640"/>
          </a:xfrm>
          <a:prstGeom prst="rect">
            <a:avLst/>
          </a:prstGeom>
          <a:noFill/>
          <a:ln>
            <a:noFill/>
          </a:ln>
        </p:spPr>
      </p:pic>
      <p:sp>
        <p:nvSpPr>
          <p:cNvPr id="1618" name="Google Shape;1618;p215"/>
          <p:cNvSpPr txBox="1"/>
          <p:nvPr/>
        </p:nvSpPr>
        <p:spPr>
          <a:xfrm>
            <a:off x="259237" y="1753089"/>
            <a:ext cx="11986181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cs-CZ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 i VR kao AT imaju mnogo razvijenih aplikacija koje podržavaju potrebe učenika s invaliditetom.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92393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3" name="Google Shape;1623;p2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cs-CZ" sz="4800" dirty="0"/>
              <a:t>VR I PRISTUPAČNOST U UČENJU</a:t>
            </a:r>
            <a:endParaRPr sz="4800" dirty="0"/>
          </a:p>
        </p:txBody>
      </p:sp>
      <p:sp>
        <p:nvSpPr>
          <p:cNvPr id="1624" name="Google Shape;1624;p216"/>
          <p:cNvSpPr txBox="1">
            <a:spLocks noGrp="1"/>
          </p:cNvSpPr>
          <p:nvPr>
            <p:ph type="body" idx="1"/>
          </p:nvPr>
        </p:nvSpPr>
        <p:spPr>
          <a:xfrm>
            <a:off x="483124" y="1877472"/>
            <a:ext cx="57150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Obrazovna VR iskustva učenicima pomažu u svladavanju sadržaja iz udžbenika ili predavanja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Učenici s autizmom ili intelektualnim teškoćama mogu vježbati nove vještine u stvarnim situacijama i sigurnom okruženju.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25" name="Google Shape;1625;p216" descr="A person wearing a VR headse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9840" y="2468880"/>
            <a:ext cx="5852160" cy="4389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4732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0" name="Google Shape;1630;p217"/>
          <p:cNvSpPr txBox="1">
            <a:spLocks noGrp="1"/>
          </p:cNvSpPr>
          <p:nvPr>
            <p:ph type="title"/>
          </p:nvPr>
        </p:nvSpPr>
        <p:spPr>
          <a:xfrm>
            <a:off x="838200" y="29981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cs-CZ" sz="4800" dirty="0"/>
              <a:t>AR I PRISTUPAČNOST U UČENJU</a:t>
            </a:r>
            <a:endParaRPr sz="4800" dirty="0"/>
          </a:p>
        </p:txBody>
      </p:sp>
      <p:sp>
        <p:nvSpPr>
          <p:cNvPr id="1631" name="Google Shape;1631;p217"/>
          <p:cNvSpPr txBox="1">
            <a:spLocks noGrp="1"/>
          </p:cNvSpPr>
          <p:nvPr>
            <p:ph type="body" idx="1"/>
          </p:nvPr>
        </p:nvSpPr>
        <p:spPr>
          <a:xfrm>
            <a:off x="483124" y="1877472"/>
            <a:ext cx="57150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AR privlači pažnju učenika s invaliditetom ili s posebnim obrazovnim potrebama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cs typeface="Calibri"/>
                <a:sym typeface="Calibri"/>
              </a:rPr>
              <a:t>AR pomaže na svakoj razini oštećenja vida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Implementacija AR-a u učionicu je relativno jeftina</a:t>
            </a:r>
            <a:endParaRPr dirty="0"/>
          </a:p>
          <a:p>
            <a:pPr marL="228600" lvl="0" indent="-508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32" name="Google Shape;1632;p2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67111" y="2936449"/>
            <a:ext cx="5224890" cy="39215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2158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" name="Google Shape;1436;p191"/>
          <p:cNvSpPr txBox="1">
            <a:spLocks noGrp="1"/>
          </p:cNvSpPr>
          <p:nvPr>
            <p:ph type="title"/>
          </p:nvPr>
        </p:nvSpPr>
        <p:spPr>
          <a:xfrm>
            <a:off x="376578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Sudionici #1</a:t>
            </a:r>
            <a:br>
              <a:rPr lang="cs-CZ" dirty="0"/>
            </a:br>
            <a:endParaRPr dirty="0"/>
          </a:p>
        </p:txBody>
      </p:sp>
      <p:sp>
        <p:nvSpPr>
          <p:cNvPr id="1437" name="Google Shape;1437;p191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685800" lvl="1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cs-CZ" sz="2400" dirty="0"/>
              <a:t>Koje napredne tehnologije, proizvode i aplikacije već upotrebljavate?</a:t>
            </a:r>
            <a:endParaRPr dirty="0"/>
          </a:p>
          <a:p>
            <a:pPr marL="685800" lvl="1" indent="-2286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cs-CZ" sz="2400" dirty="0"/>
              <a:t>Kako korištenjem tehnologije možete unaprijediti svoje nastavne aktivnosti?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787929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7" name="Google Shape;1637;p218"/>
          <p:cNvSpPr txBox="1">
            <a:spLocks noGrp="1"/>
          </p:cNvSpPr>
          <p:nvPr>
            <p:ph type="title"/>
          </p:nvPr>
        </p:nvSpPr>
        <p:spPr>
          <a:xfrm>
            <a:off x="940324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Calibri"/>
              <a:buNone/>
            </a:pPr>
            <a:r>
              <a:rPr lang="cs-CZ" sz="4800" dirty="0"/>
              <a:t>ASISTIVNI POTENCIJAL ROBOTIKE</a:t>
            </a:r>
            <a:endParaRPr sz="4800" dirty="0"/>
          </a:p>
        </p:txBody>
      </p:sp>
      <p:sp>
        <p:nvSpPr>
          <p:cNvPr id="1638" name="Google Shape;1638;p218"/>
          <p:cNvSpPr txBox="1">
            <a:spLocks noGrp="1"/>
          </p:cNvSpPr>
          <p:nvPr>
            <p:ph type="body" idx="1"/>
          </p:nvPr>
        </p:nvSpPr>
        <p:spPr>
          <a:xfrm>
            <a:off x="483124" y="1877472"/>
            <a:ext cx="57150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Robotika potiče razvoj različitih asistivnih proizvoda s ciljem povećanja samostalnosti korisnika 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Asistivni roboti (koji mogu osjetiti, obraditi senzorne informacije i obavljati radnje korisne osobama s invaliditetom) i obrazovni roboti koji pomažu u povećanju pristupačnosti učenja.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39" name="Google Shape;1639;p2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14707" y="3073138"/>
            <a:ext cx="5677293" cy="3784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61204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4" name="Google Shape;1644;p219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cs-CZ" sz="4800" dirty="0"/>
              <a:t>ROBOTIKA I PRISTUPAČNOST U UČENJU</a:t>
            </a:r>
            <a:endParaRPr dirty="0"/>
          </a:p>
        </p:txBody>
      </p:sp>
      <p:sp>
        <p:nvSpPr>
          <p:cNvPr id="1645" name="Google Shape;1645;p21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286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/>
              <a:t>Robotika svim učenicima pomaže u poučavanju društvenih i obrazovnih vještina</a:t>
            </a:r>
            <a:endParaRPr dirty="0"/>
          </a:p>
          <a:p>
            <a:pPr marL="228600" lvl="0" indent="-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/>
              <a:t>Roboti učenicima s invaliditetom poput autizma, emocionalnih poremećaja i poremećaja ponašanja pružaju individualizirane obrazovne programe 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593102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1" name="Google Shape;1651;p220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9047"/>
              <a:buFont typeface="Calibri"/>
              <a:buNone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IMPLEMENTACIJA NOVIH TEHNOLOGIJA U OBRAZOVANJE ODRASLIH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63193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7" name="Google Shape;1657;p221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</a:pPr>
            <a:r>
              <a:rPr lang="cs-CZ" dirty="0"/>
              <a:t>	Sudionici #3</a:t>
            </a:r>
            <a:endParaRPr dirty="0"/>
          </a:p>
        </p:txBody>
      </p:sp>
      <p:sp>
        <p:nvSpPr>
          <p:cNvPr id="1658" name="Google Shape;1658;p221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685800" lvl="1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sz="2400" dirty="0"/>
              <a:t>Koje se napredne tehnologije, proizvode i aplikacije već koriste u obrazovanju odraslih?</a:t>
            </a:r>
            <a:endParaRPr dirty="0"/>
          </a:p>
          <a:p>
            <a:pPr marL="685800" lvl="1" indent="-2286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cs-CZ" sz="2400" dirty="0"/>
              <a:t>Kako aktivnosti obrazovanja odraslih mogu biti poboljšane korištenjem novih tehnologija?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610707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3" name="Google Shape;1663;p222"/>
          <p:cNvSpPr txBox="1">
            <a:spLocks noGrp="1"/>
          </p:cNvSpPr>
          <p:nvPr>
            <p:ph type="title"/>
          </p:nvPr>
        </p:nvSpPr>
        <p:spPr>
          <a:xfrm>
            <a:off x="838200" y="2448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cs-CZ" sz="4800" dirty="0"/>
              <a:t>IoT I OBRAZOVANJE ODRASLIH</a:t>
            </a:r>
            <a:endParaRPr dirty="0"/>
          </a:p>
        </p:txBody>
      </p:sp>
      <p:sp>
        <p:nvSpPr>
          <p:cNvPr id="1664" name="Google Shape;1664;p222"/>
          <p:cNvSpPr txBox="1">
            <a:spLocks noGrp="1"/>
          </p:cNvSpPr>
          <p:nvPr>
            <p:ph type="body" idx="1"/>
          </p:nvPr>
        </p:nvSpPr>
        <p:spPr>
          <a:xfrm>
            <a:off x="485198" y="1570443"/>
            <a:ext cx="6970351" cy="4826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IoT poboljšava obrazovanje odraslih promjenom načina prikupljanja podataka i povezivanjem s korisnicima automatiziranim procesima.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IoT pružateljima obrazovanja omogućuje stvaranje okruženja koje podržava stjecanje znanja na prirodan i učinkovit način.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IoT utječe na nastavne aktivnosti, ali i na druge procese, od administracije do održavanja zgrade</a:t>
            </a:r>
            <a:endParaRPr dirty="0"/>
          </a:p>
          <a:p>
            <a:pPr marL="228600" lvl="0" indent="-508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65" name="Google Shape;1665;p222" descr="Internetul Lucrurilor, Iot, Reţea, Tehnologi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25562" y="3413782"/>
            <a:ext cx="4222079" cy="27927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00499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0" name="Google Shape;1670;p223"/>
          <p:cNvSpPr txBox="1">
            <a:spLocks noGrp="1"/>
          </p:cNvSpPr>
          <p:nvPr>
            <p:ph type="title"/>
          </p:nvPr>
        </p:nvSpPr>
        <p:spPr>
          <a:xfrm>
            <a:off x="309395" y="1668614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cs-CZ" dirty="0"/>
              <a:t>IoT KORISTI</a:t>
            </a:r>
            <a:endParaRPr dirty="0"/>
          </a:p>
        </p:txBody>
      </p:sp>
      <p:sp>
        <p:nvSpPr>
          <p:cNvPr id="1671" name="Google Shape;1671;p223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dirty="0"/>
              <a:t>IoT omogućuje institucijama za obrazovanje odraslih:</a:t>
            </a:r>
            <a:endParaRPr dirty="0"/>
          </a:p>
          <a:p>
            <a:pPr marL="228600" lvl="0" indent="-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u="sng" dirty="0"/>
              <a:t>Stvaranje novih obrazaca/načina učenja</a:t>
            </a:r>
            <a:endParaRPr dirty="0"/>
          </a:p>
          <a:p>
            <a:pPr marL="228600" lvl="0" indent="-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u="sng" dirty="0"/>
              <a:t>Poboljšati pružanje edukacije/treninga i učeničku evaluaciju</a:t>
            </a:r>
            <a:endParaRPr dirty="0"/>
          </a:p>
          <a:p>
            <a:pPr marL="228600" lvl="0" indent="-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u="sng" dirty="0"/>
              <a:t>Pojednostaviti administraciju</a:t>
            </a:r>
          </a:p>
          <a:p>
            <a:pPr marL="228600" lvl="0" indent="-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u="sng" dirty="0"/>
              <a:t>Stvoriti sigurno okruženje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26504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6" name="Google Shape;1676;p224"/>
          <p:cNvSpPr txBox="1">
            <a:spLocks noGrp="1"/>
          </p:cNvSpPr>
          <p:nvPr>
            <p:ph type="title"/>
          </p:nvPr>
        </p:nvSpPr>
        <p:spPr>
          <a:xfrm>
            <a:off x="838200" y="25186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cs-CZ" sz="4800" dirty="0"/>
              <a:t>IoT ZA PRUŽATELJE OBRAZOVANJA</a:t>
            </a:r>
            <a:endParaRPr dirty="0"/>
          </a:p>
        </p:txBody>
      </p:sp>
      <p:sp>
        <p:nvSpPr>
          <p:cNvPr id="1677" name="Google Shape;1677;p224"/>
          <p:cNvSpPr txBox="1">
            <a:spLocks noGrp="1"/>
          </p:cNvSpPr>
          <p:nvPr>
            <p:ph type="body" idx="1"/>
          </p:nvPr>
        </p:nvSpPr>
        <p:spPr>
          <a:xfrm>
            <a:off x="428492" y="1816265"/>
            <a:ext cx="7294997" cy="3925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IoT na različite načine podržava pružatelje obrazovanja:</a:t>
            </a:r>
            <a:endParaRPr dirty="0"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cs typeface="Calibri"/>
                <a:sym typeface="Calibri"/>
              </a:rPr>
              <a:t>Dopušta autonomne sustave prisutnosti</a:t>
            </a:r>
            <a:endParaRPr dirty="0"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cs typeface="Calibri"/>
                <a:sym typeface="Calibri"/>
              </a:rPr>
              <a:t>Omogućuje napredne pedagogije učenja licem u lice, online i hibridnog učenja</a:t>
            </a:r>
            <a:endParaRPr dirty="0"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cs typeface="Calibri"/>
                <a:sym typeface="Calibri"/>
              </a:rPr>
              <a:t>Podržava sustave procjene, evaluacije i povratnih informacija</a:t>
            </a:r>
            <a:endParaRPr dirty="0"/>
          </a:p>
        </p:txBody>
      </p:sp>
      <p:pic>
        <p:nvPicPr>
          <p:cNvPr id="1678" name="Google Shape;1678;p2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10475" y="3619500"/>
            <a:ext cx="4581525" cy="3238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68591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3" name="Google Shape;1683;p225"/>
          <p:cNvSpPr txBox="1">
            <a:spLocks noGrp="1"/>
          </p:cNvSpPr>
          <p:nvPr>
            <p:ph type="title"/>
          </p:nvPr>
        </p:nvSpPr>
        <p:spPr>
          <a:xfrm>
            <a:off x="838200" y="24509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cs-CZ" sz="4800" dirty="0"/>
              <a:t>IoT ZA UČENIKE</a:t>
            </a:r>
            <a:endParaRPr dirty="0"/>
          </a:p>
        </p:txBody>
      </p:sp>
      <p:sp>
        <p:nvSpPr>
          <p:cNvPr id="1684" name="Google Shape;1684;p225"/>
          <p:cNvSpPr txBox="1">
            <a:spLocks noGrp="1"/>
          </p:cNvSpPr>
          <p:nvPr>
            <p:ph type="body" idx="1"/>
          </p:nvPr>
        </p:nvSpPr>
        <p:spPr>
          <a:xfrm>
            <a:off x="145689" y="1546469"/>
            <a:ext cx="6952892" cy="5066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IoT na različite načine podupire odrasle učenike:</a:t>
            </a:r>
            <a:endParaRPr dirty="0"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cs typeface="Calibri"/>
                <a:sym typeface="Calibri"/>
              </a:rPr>
              <a:t>Poboljšava online učenje</a:t>
            </a:r>
            <a:endParaRPr dirty="0"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cs typeface="Calibri"/>
                <a:sym typeface="Calibri"/>
              </a:rPr>
              <a:t>Poboljšava produktivnost i interakciju</a:t>
            </a:r>
            <a:endParaRPr dirty="0"/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cs typeface="Calibri"/>
                <a:sym typeface="Calibri"/>
              </a:rPr>
              <a:t>Omogućuje prilagođena okruženja za učenje</a:t>
            </a:r>
          </a:p>
          <a:p>
            <a:pPr marL="808038" lvl="0" indent="-3619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cs typeface="Calibri"/>
                <a:sym typeface="Calibri"/>
              </a:rPr>
              <a:t>Podržava upravljanje školom i domom</a:t>
            </a:r>
            <a:endParaRPr dirty="0"/>
          </a:p>
          <a:p>
            <a:pPr marL="808038" lvl="0" indent="-1841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85" name="Google Shape;1685;p225" descr="Lecture, Instructor, Lecture Room, Room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34250" y="3619500"/>
            <a:ext cx="4857750" cy="3238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59377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0" name="Google Shape;1690;p226"/>
          <p:cNvSpPr txBox="1">
            <a:spLocks noGrp="1"/>
          </p:cNvSpPr>
          <p:nvPr>
            <p:ph type="title"/>
          </p:nvPr>
        </p:nvSpPr>
        <p:spPr>
          <a:xfrm>
            <a:off x="838200" y="2448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cs-CZ" sz="4800" dirty="0"/>
              <a:t>UI I OBRAZOVANJE ODRASLIH</a:t>
            </a:r>
            <a:endParaRPr dirty="0"/>
          </a:p>
        </p:txBody>
      </p:sp>
      <p:sp>
        <p:nvSpPr>
          <p:cNvPr id="1691" name="Google Shape;1691;p226"/>
          <p:cNvSpPr txBox="1">
            <a:spLocks noGrp="1"/>
          </p:cNvSpPr>
          <p:nvPr>
            <p:ph type="body" idx="1"/>
          </p:nvPr>
        </p:nvSpPr>
        <p:spPr>
          <a:xfrm>
            <a:off x="485199" y="1570443"/>
            <a:ext cx="6401082" cy="4826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cs typeface="Calibri"/>
                <a:sym typeface="Calibri"/>
              </a:rPr>
              <a:t>UI ima ogroman potencijal za povećanje inkluzivnosti obrazovanja odraslih po relativno pristupačnoj cijeni</a:t>
            </a:r>
            <a:endParaRPr lang="cs-CZ" dirty="0"/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UI može imati značajne etičke, pravne i ekonomske probleme, Kao i rizike u vezi s ljudskim pravima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92" name="Google Shape;1692;p2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48500" y="2110562"/>
            <a:ext cx="5143500" cy="3429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41063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7" name="Google Shape;1697;p227"/>
          <p:cNvSpPr txBox="1">
            <a:spLocks noGrp="1"/>
          </p:cNvSpPr>
          <p:nvPr>
            <p:ph type="title"/>
          </p:nvPr>
        </p:nvSpPr>
        <p:spPr>
          <a:xfrm>
            <a:off x="1364974" y="244880"/>
            <a:ext cx="890546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cs-CZ" sz="4800" dirty="0"/>
              <a:t>3D ISPIS I OBRAZOVANJE ODRASLIH</a:t>
            </a:r>
            <a:endParaRPr dirty="0"/>
          </a:p>
        </p:txBody>
      </p:sp>
      <p:sp>
        <p:nvSpPr>
          <p:cNvPr id="1698" name="Google Shape;1698;p227"/>
          <p:cNvSpPr txBox="1">
            <a:spLocks noGrp="1"/>
          </p:cNvSpPr>
          <p:nvPr>
            <p:ph type="body" idx="1"/>
          </p:nvPr>
        </p:nvSpPr>
        <p:spPr>
          <a:xfrm>
            <a:off x="485198" y="1570443"/>
            <a:ext cx="6410509" cy="4826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3D ispis pomaže u povećanju inkluzivnosti obrazovanja odraslih stvaranjem pristupačnih, jedinstvnih, složenih i prilagođenih objekata poput:</a:t>
            </a:r>
          </a:p>
          <a:p>
            <a:pPr marL="3429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Tx/>
              <a:buChar char="-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Personaliziranih asistivnih uređaja</a:t>
            </a:r>
          </a:p>
          <a:p>
            <a:pPr marL="3429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Tx/>
              <a:buChar char="-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Pomagala za učenje prilagođenih različitim vrstama invaliditeta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99" name="Google Shape;1699;p227" descr="3D printi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7241" y="1818336"/>
            <a:ext cx="4265629" cy="4107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5297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Google Shape;1443;p192"/>
          <p:cNvSpPr txBox="1">
            <a:spLocks noGrp="1"/>
          </p:cNvSpPr>
          <p:nvPr>
            <p:ph type="title"/>
          </p:nvPr>
        </p:nvSpPr>
        <p:spPr>
          <a:xfrm>
            <a:off x="838200" y="14741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UD I TEHNOLOGIJA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4" name="Google Shape;1444;p192"/>
          <p:cNvSpPr txBox="1">
            <a:spLocks noGrp="1"/>
          </p:cNvSpPr>
          <p:nvPr>
            <p:ph type="body" idx="1"/>
          </p:nvPr>
        </p:nvSpPr>
        <p:spPr>
          <a:xfrm>
            <a:off x="310501" y="1345879"/>
            <a:ext cx="11674670" cy="4900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lang="cs-CZ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→ Cilj UD-a je dizajn tehnologija koje može koristiti više ljudi, uključujući starije osobe i osobe s invaliditetom.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lang="cs-CZ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→ fokus je na izbjegavanju nepotrebnih posebnih rješenja i prilagodbi.</a:t>
            </a:r>
            <a:endParaRPr dirty="0"/>
          </a:p>
        </p:txBody>
      </p:sp>
      <p:pic>
        <p:nvPicPr>
          <p:cNvPr id="1445" name="Google Shape;1445;p1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8822" y="3091014"/>
            <a:ext cx="5998028" cy="33695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75767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4" name="Google Shape;1704;p228"/>
          <p:cNvSpPr txBox="1">
            <a:spLocks noGrp="1"/>
          </p:cNvSpPr>
          <p:nvPr>
            <p:ph type="title"/>
          </p:nvPr>
        </p:nvSpPr>
        <p:spPr>
          <a:xfrm>
            <a:off x="838200" y="18003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cs-CZ" sz="4800" dirty="0"/>
              <a:t>KORIŠTENJE 3D ISPISA</a:t>
            </a:r>
            <a:endParaRPr dirty="0"/>
          </a:p>
        </p:txBody>
      </p:sp>
      <p:sp>
        <p:nvSpPr>
          <p:cNvPr id="1705" name="Google Shape;1705;p228"/>
          <p:cNvSpPr txBox="1">
            <a:spLocks noGrp="1"/>
          </p:cNvSpPr>
          <p:nvPr>
            <p:ph type="body" idx="1"/>
          </p:nvPr>
        </p:nvSpPr>
        <p:spPr>
          <a:xfrm>
            <a:off x="459680" y="1340779"/>
            <a:ext cx="11440279" cy="5255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3D ispis sada je dostupna tehnologija koju pružatelji obrazovanja mogu koristiti za stvaranje predmeta potrebnih u nastavi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Pružatelji obrazovanja iz besplatnih izvora, zahvaljujući programu Erasmus+, mogu naučiti kako koristiti 3D ispis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Mnoge korisne datoteke o 3D ispisu besplatno su dostupne na internetu, npr. </a:t>
            </a:r>
            <a:r>
              <a:rPr lang="cs-CZ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www.thingiverse.com</a:t>
            </a: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 Knjižnica asistivnih uređaja dostupna je na </a:t>
            </a:r>
            <a:r>
              <a:rPr lang="cs-CZ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https://makersmakingchange.com/</a:t>
            </a: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 i uključuje </a:t>
            </a:r>
            <a:r>
              <a:rPr lang="cs-CZ" i="1" dirty="0">
                <a:latin typeface="Calibri"/>
                <a:ea typeface="Calibri"/>
                <a:cs typeface="Calibri"/>
                <a:sym typeface="Calibri"/>
              </a:rPr>
              <a:t>open source </a:t>
            </a: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AT rješenja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Predmeti/objekti se mogu 3D ispisati od strane </a:t>
            </a:r>
            <a:r>
              <a:rPr lang="cs-CZ" i="1" dirty="0">
                <a:latin typeface="Calibri"/>
                <a:ea typeface="Calibri"/>
                <a:cs typeface="Calibri"/>
                <a:sym typeface="Calibri"/>
              </a:rPr>
              <a:t>makerspacea</a:t>
            </a:r>
            <a:r>
              <a:rPr lang="cs-CZ" dirty="0">
                <a:latin typeface="Calibri"/>
                <a:ea typeface="Calibri"/>
                <a:cs typeface="Calibri"/>
                <a:sym typeface="Calibri"/>
              </a:rPr>
              <a:t> ili pružatelja usluga 3D ispisa.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84362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" name="Google Shape;1710;p229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cs-CZ" dirty="0"/>
              <a:t>AR/VR I OBRAZOVANJE ODRASLIH</a:t>
            </a:r>
            <a:endParaRPr dirty="0"/>
          </a:p>
        </p:txBody>
      </p:sp>
      <p:sp>
        <p:nvSpPr>
          <p:cNvPr id="1711" name="Google Shape;1711;p22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1700" dirty="0"/>
              <a:t>    Učenicima s invaliditetom omogućuju sigurno i relativno samostalno sudjelovanje u zadacima učenja </a:t>
            </a:r>
            <a:endParaRPr dirty="0"/>
          </a:p>
          <a:p>
            <a:pPr marL="228600" lvl="0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1700" dirty="0"/>
              <a:t>Pomažu u stvaranju empatije prema OSI stvaranjem doživljaja invaliditeta ostalima putem simuliranih okruženja, a osobama s invaliditetom u prevladavanju fizičkih ograničenja</a:t>
            </a:r>
            <a:endParaRPr dirty="0"/>
          </a:p>
          <a:p>
            <a:pPr marL="228600" lvl="0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1700" dirty="0"/>
              <a:t>Stvaraju sigurne prostore u kojima OSI mogu razvijati svoje znanje, vještine i stavove </a:t>
            </a:r>
            <a:endParaRPr dirty="0"/>
          </a:p>
          <a:p>
            <a:pPr marL="228600" lvl="0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1700" dirty="0"/>
              <a:t>Pružaju nova i ponekad nemoguća iskustva u sigurnom okruženju</a:t>
            </a:r>
            <a:endParaRPr dirty="0"/>
          </a:p>
          <a:p>
            <a:pPr marL="228600" lvl="0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1700" dirty="0"/>
              <a:t>Omogućuju personalizirano učenje bez distrakcija</a:t>
            </a:r>
            <a:endParaRPr dirty="0"/>
          </a:p>
          <a:p>
            <a:pPr marL="228600" lvl="0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1700" dirty="0"/>
              <a:t>Podržavaju učenike s posebnim potrebama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3999946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6" name="Google Shape;1716;p230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cs-CZ" sz="4800" dirty="0"/>
              <a:t>RESURSI AR/VR U UČENJU</a:t>
            </a:r>
            <a:endParaRPr sz="4800" dirty="0"/>
          </a:p>
        </p:txBody>
      </p:sp>
      <p:sp>
        <p:nvSpPr>
          <p:cNvPr id="1717" name="Google Shape;1717;p230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000" dirty="0"/>
              <a:t>Postoje mnoge VR aplikacije koje se mogu koristiti u obrazovanju odraslih, npr.:</a:t>
            </a:r>
            <a:endParaRPr dirty="0"/>
          </a:p>
          <a:p>
            <a:pPr marL="228600" lvl="0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2000" u="sng" dirty="0"/>
              <a:t>Aplikacija Google Expeditions – </a:t>
            </a:r>
            <a:r>
              <a:rPr lang="cs-CZ" sz="2000" dirty="0"/>
              <a:t>više od 600 ekspedicija, s panoramskim prizorima, poveznicama s nastavnim planom i programom, bilješkama i pitanjima za raspravu</a:t>
            </a:r>
            <a:endParaRPr dirty="0"/>
          </a:p>
          <a:p>
            <a:pPr marL="228600" lvl="0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2000" u="sng" dirty="0"/>
              <a:t>Discovery VR</a:t>
            </a:r>
            <a:r>
              <a:rPr lang="cs-CZ" sz="2000" dirty="0"/>
              <a:t> – zbirka dokumentarnih filmova</a:t>
            </a:r>
            <a:endParaRPr dirty="0"/>
          </a:p>
          <a:p>
            <a:pPr marL="228600" lvl="0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2000" dirty="0"/>
              <a:t> </a:t>
            </a:r>
            <a:r>
              <a:rPr lang="cs-CZ" sz="2000" u="sng" dirty="0"/>
              <a:t>Google Arts &amp; Culture</a:t>
            </a:r>
            <a:r>
              <a:rPr lang="cs-CZ" sz="2000" dirty="0"/>
              <a:t> – zbirka umjetničkih i kulturnih sadržaja, uključujući AR i videozappise od 360 stupnjeva.</a:t>
            </a:r>
            <a:endParaRPr dirty="0"/>
          </a:p>
          <a:p>
            <a:pPr marL="228600" lvl="0" indent="-22860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2000" u="sng" dirty="0"/>
              <a:t>YouTube</a:t>
            </a:r>
            <a:r>
              <a:rPr lang="cs-CZ" sz="2000" dirty="0"/>
              <a:t> – uključuje korisne VR resurse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532954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2" name="Google Shape;1722;p231"/>
          <p:cNvSpPr txBox="1">
            <a:spLocks noGrp="1"/>
          </p:cNvSpPr>
          <p:nvPr>
            <p:ph type="title"/>
          </p:nvPr>
        </p:nvSpPr>
        <p:spPr>
          <a:xfrm>
            <a:off x="364886" y="238605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</a:pPr>
            <a:r>
              <a:rPr lang="cs-CZ" b="1" dirty="0"/>
              <a:t>Više informacija</a:t>
            </a:r>
            <a:endParaRPr dirty="0"/>
          </a:p>
        </p:txBody>
      </p:sp>
      <p:sp>
        <p:nvSpPr>
          <p:cNvPr id="1723" name="Google Shape;1723;p231"/>
          <p:cNvSpPr txBox="1">
            <a:spLocks noGrp="1"/>
          </p:cNvSpPr>
          <p:nvPr>
            <p:ph type="body" idx="2"/>
          </p:nvPr>
        </p:nvSpPr>
        <p:spPr>
          <a:xfrm>
            <a:off x="6586000" y="1484033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/>
          <a:p>
            <a:pPr marL="7620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cs-CZ" sz="3600" b="1" u="sng">
                <a:solidFill>
                  <a:schemeClr val="l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www.iedaproject.eu</a:t>
            </a:r>
            <a:endParaRPr sz="3600" b="1">
              <a:solidFill>
                <a:schemeClr val="lt1"/>
              </a:solidFill>
            </a:endParaRPr>
          </a:p>
        </p:txBody>
      </p:sp>
      <p:pic>
        <p:nvPicPr>
          <p:cNvPr id="1724" name="Google Shape;1724;p231" descr="IEDA log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83588" y="874939"/>
            <a:ext cx="2120724" cy="2427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5" name="Google Shape;1725;p231" descr="Co-funded by the Erasmus+ Programme of the European Union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0786" y="6286952"/>
            <a:ext cx="3385272" cy="4312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1115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0" name="Google Shape;1450;p193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NOVE TEHNOLOGIJE</a:t>
            </a:r>
            <a:endParaRPr dirty="0"/>
          </a:p>
        </p:txBody>
      </p:sp>
      <p:sp>
        <p:nvSpPr>
          <p:cNvPr id="1451" name="Google Shape;1451;p193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dirty="0"/>
              <a:t>= unaprijeđenost ili novi razvitak unutar područja asistivnih tehnologija (AT) izražen u specifičnim aplikacijama i proizvodima. </a:t>
            </a:r>
            <a:endParaRPr dirty="0"/>
          </a:p>
          <a:p>
            <a:pPr marL="0" lvl="0" indent="0" algn="l" rtl="0">
              <a:lnSpc>
                <a:spcPct val="10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dirty="0"/>
              <a:t>→ poznate i kao tehnologije u nastajanju, nove asistivne tehnologije ili unaprijeđene asistivne tehnologije.</a:t>
            </a:r>
            <a:endParaRPr dirty="0"/>
          </a:p>
          <a:p>
            <a:pPr marL="0" lvl="0" indent="0" algn="just" rtl="0">
              <a:lnSpc>
                <a:spcPct val="10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dirty="0"/>
              <a:t>→ nastoje biti „pametne“, povezane i interaktivne te uključivati rješenja integrirana u „tijelo“ AT-a.</a:t>
            </a:r>
            <a:endParaRPr dirty="0"/>
          </a:p>
          <a:p>
            <a:pPr marL="228600" lvl="0" indent="-50800" algn="l" rtl="0">
              <a:lnSpc>
                <a:spcPct val="105000"/>
              </a:lnSpc>
              <a:spcBef>
                <a:spcPts val="1000"/>
              </a:spcBef>
              <a:spcAft>
                <a:spcPts val="160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5275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6" name="Google Shape;1456;p194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OMOGUĆAVANJE TEHNOLOGIJA </a:t>
            </a:r>
            <a:endParaRPr dirty="0"/>
          </a:p>
        </p:txBody>
      </p:sp>
      <p:sp>
        <p:nvSpPr>
          <p:cNvPr id="1457" name="Google Shape;1457;p194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dirty="0"/>
              <a:t>→ Napredne AT tehnologije omogućene su uspostavljanjem tehnologija kao što su umjetna inteligencija (UI), proširena i virtualna stvarnost (AR/VR), robotika, Internet stvari (IoT) itd.. </a:t>
            </a:r>
            <a:endParaRPr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dirty="0"/>
              <a:t>→ Razvoj naprednih asistivnih proizvoda i aplikacija olakšan je jednom ili kombinacijom nekoliko tehnologija.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32631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2" name="Google Shape;1462;p195"/>
          <p:cNvSpPr txBox="1">
            <a:spLocks noGrp="1"/>
          </p:cNvSpPr>
          <p:nvPr>
            <p:ph type="title"/>
          </p:nvPr>
        </p:nvSpPr>
        <p:spPr>
          <a:xfrm>
            <a:off x="931701" y="306122"/>
            <a:ext cx="10058400" cy="748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cs-CZ" dirty="0"/>
              <a:t>PRIMJER NOVIH TEHNOLOGIJA</a:t>
            </a:r>
            <a:endParaRPr sz="4000" dirty="0"/>
          </a:p>
        </p:txBody>
      </p:sp>
      <p:sp>
        <p:nvSpPr>
          <p:cNvPr id="1463" name="Google Shape;1463;p195"/>
          <p:cNvSpPr txBox="1">
            <a:spLocks noGrp="1"/>
          </p:cNvSpPr>
          <p:nvPr>
            <p:ph type="body" idx="1"/>
          </p:nvPr>
        </p:nvSpPr>
        <p:spPr>
          <a:xfrm>
            <a:off x="-141687" y="1539380"/>
            <a:ext cx="6699849" cy="443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8288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cs-CZ" sz="2800" u="sng" dirty="0">
                <a:latin typeface="Calibri"/>
                <a:ea typeface="Calibri"/>
                <a:cs typeface="Calibri"/>
                <a:sym typeface="Calibri"/>
              </a:rPr>
              <a:t>Nova tehnologija: </a:t>
            </a: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robot pratitelj</a:t>
            </a:r>
            <a:endParaRPr dirty="0"/>
          </a:p>
          <a:p>
            <a:pPr marL="268288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</a:pP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pPr marL="268288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cs-CZ" sz="2800" u="sng" dirty="0">
                <a:latin typeface="Calibri"/>
                <a:ea typeface="Calibri"/>
                <a:cs typeface="Calibri"/>
                <a:sym typeface="Calibri"/>
              </a:rPr>
              <a:t>Tehnologiju omogućili</a:t>
            </a: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: Umjetna inteligencija, robotika, IoT, napredni senzori</a:t>
            </a:r>
            <a:endParaRPr dirty="0"/>
          </a:p>
          <a:p>
            <a:pPr marL="268288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</a:pPr>
            <a:endParaRPr sz="1050" dirty="0">
              <a:latin typeface="Calibri"/>
              <a:ea typeface="Calibri"/>
              <a:cs typeface="Calibri"/>
              <a:sym typeface="Calibri"/>
            </a:endParaRPr>
          </a:p>
          <a:p>
            <a:pPr marL="268288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cs-CZ" sz="2800" u="sng" dirty="0">
                <a:latin typeface="Calibri"/>
                <a:ea typeface="Calibri"/>
                <a:cs typeface="Calibri"/>
                <a:sym typeface="Calibri"/>
              </a:rPr>
              <a:t>Funkcije: </a:t>
            </a:r>
            <a:endParaRPr dirty="0"/>
          </a:p>
          <a:p>
            <a:pPr marL="725488" lvl="1" indent="-457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</a:pPr>
            <a:r>
              <a:rPr lang="cs-CZ" sz="2800" dirty="0">
                <a:latin typeface="Calibri"/>
                <a:cs typeface="Calibri"/>
                <a:sym typeface="Calibri"/>
              </a:rPr>
              <a:t>Putem različitih značajki podržava samostalan život</a:t>
            </a:r>
            <a:endParaRPr dirty="0"/>
          </a:p>
          <a:p>
            <a:pPr marL="725488" lvl="1" indent="-457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○"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nudi kognitivnu, emocionalnu i društvenu podršku</a:t>
            </a:r>
            <a:endParaRPr sz="28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4" name="Google Shape;1464;p195"/>
          <p:cNvSpPr txBox="1"/>
          <p:nvPr/>
        </p:nvSpPr>
        <p:spPr>
          <a:xfrm>
            <a:off x="6558162" y="6090213"/>
            <a:ext cx="551097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cs-CZ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Care-O-bot 3 robot. </a:t>
            </a:r>
            <a:r>
              <a:rPr lang="cs-CZ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Izvor</a:t>
            </a:r>
            <a:r>
              <a:rPr lang="cs-CZ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Institut Fraunhofer za proizvodni inženjering i automatizaciju IPA</a:t>
            </a:r>
            <a:r>
              <a:rPr lang="cs-CZ" sz="1400" b="0" i="0" u="none" strike="noStrike" cap="none" dirty="0">
                <a:solidFill>
                  <a:srgbClr val="555555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lang="cs-CZ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cs-CZ" sz="14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www.care-o-bot.de</a:t>
            </a:r>
            <a:r>
              <a:rPr lang="cs-CZ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65" name="Google Shape;1465;p195" descr="A companion robot 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50580" y="2062600"/>
            <a:ext cx="6041420" cy="40276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6192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1" name="Google Shape;1471;p196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INTERNET STVARI (IoT)</a:t>
            </a:r>
            <a:endParaRPr dirty="0"/>
          </a:p>
        </p:txBody>
      </p:sp>
      <p:sp>
        <p:nvSpPr>
          <p:cNvPr id="1472" name="Google Shape;1472;p196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1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1700" dirty="0"/>
              <a:t>→ IoT predstavlja mrežu povezanih objekata (stvari) koji mogu prikupljati i razmjenjivati podatke pomoću ugrađenih senzora, softvera i drugih tehnologija</a:t>
            </a:r>
            <a:endParaRPr dirty="0"/>
          </a:p>
          <a:p>
            <a:pPr marL="457200" lvl="1" indent="0" algn="l" rtl="0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1700" dirty="0"/>
              <a:t>→ Stvar u IoT-u može biti bilo koji objekt koji se može spojiti na internet i prenositi podatke preko mreže. Npr.:</a:t>
            </a:r>
            <a:endParaRPr dirty="0"/>
          </a:p>
          <a:p>
            <a:pPr marL="1143000" lvl="2" indent="-2286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cs-CZ" sz="1700" dirty="0"/>
              <a:t>Povezani automobil</a:t>
            </a:r>
            <a:endParaRPr dirty="0"/>
          </a:p>
          <a:p>
            <a:pPr marL="914400" lvl="2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cs-CZ" sz="1700" dirty="0"/>
              <a:t>    uređaj (hladnjak, aparat za kavu i sl.)</a:t>
            </a:r>
            <a:endParaRPr dirty="0"/>
          </a:p>
          <a:p>
            <a:pPr marL="1143000" lvl="2" indent="-2286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cs-CZ" sz="1700" dirty="0"/>
              <a:t>Prenosivi uređaj (monitor zdravlja, fitness monitor, sat)</a:t>
            </a:r>
            <a:endParaRPr dirty="0"/>
          </a:p>
          <a:p>
            <a:pPr marL="1143000" lvl="2" indent="-2286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cs-CZ" sz="1700" dirty="0"/>
              <a:t>Pametni uređaj (bijela ploča, sigurnosna kamera, termostat itd.)</a:t>
            </a:r>
            <a:endParaRPr dirty="0"/>
          </a:p>
          <a:p>
            <a:pPr marL="1143000" lvl="2" indent="-2286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cs-CZ" sz="1700" dirty="0"/>
              <a:t>Medicinski senzor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3814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" name="Google Shape;1478;p197"/>
          <p:cNvSpPr txBox="1">
            <a:spLocks noGrp="1"/>
          </p:cNvSpPr>
          <p:nvPr>
            <p:ph type="title"/>
          </p:nvPr>
        </p:nvSpPr>
        <p:spPr>
          <a:xfrm>
            <a:off x="1066800" y="518170"/>
            <a:ext cx="10058400" cy="1287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UMJETNA INTELIGENCIJA (UI)</a:t>
            </a:r>
            <a:endParaRPr dirty="0"/>
          </a:p>
        </p:txBody>
      </p:sp>
      <p:sp>
        <p:nvSpPr>
          <p:cNvPr id="1479" name="Google Shape;1479;p197"/>
          <p:cNvSpPr txBox="1">
            <a:spLocks noGrp="1"/>
          </p:cNvSpPr>
          <p:nvPr>
            <p:ph type="body" idx="1"/>
          </p:nvPr>
        </p:nvSpPr>
        <p:spPr>
          <a:xfrm>
            <a:off x="746262" y="2103981"/>
            <a:ext cx="10457529" cy="4050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800" dirty="0">
                <a:latin typeface="Calibri"/>
                <a:ea typeface="Calibri"/>
                <a:cs typeface="Calibri"/>
                <a:sym typeface="Calibri"/>
              </a:rPr>
              <a:t>= sposobnost stroja da oponaša funkcije koje se povezuju uz inteligentna bića: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cs-CZ" sz="2400" dirty="0">
                <a:latin typeface="Calibri"/>
                <a:cs typeface="Calibri"/>
                <a:sym typeface="Calibri"/>
              </a:rPr>
              <a:t>Učenje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cs-CZ" sz="2400" dirty="0">
                <a:latin typeface="Calibri"/>
                <a:ea typeface="Calibri"/>
                <a:cs typeface="Calibri"/>
                <a:sym typeface="Calibri"/>
              </a:rPr>
              <a:t>Rješavanje problema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cs-CZ" sz="2400" dirty="0">
                <a:latin typeface="Calibri"/>
                <a:cs typeface="Calibri"/>
                <a:sym typeface="Calibri"/>
              </a:rPr>
              <a:t>Donošenje odluka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cs-CZ" sz="2400" dirty="0">
                <a:latin typeface="Calibri"/>
                <a:cs typeface="Calibri"/>
                <a:sym typeface="Calibri"/>
              </a:rPr>
              <a:t>Sposobnost rasuđivanja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cs-CZ" sz="2400" dirty="0">
                <a:latin typeface="Calibri"/>
                <a:cs typeface="Calibri"/>
                <a:sym typeface="Calibri"/>
              </a:rPr>
              <a:t>Sposobnost otkrivanja značenja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cs-CZ" sz="2400" dirty="0">
                <a:latin typeface="Calibri"/>
                <a:cs typeface="Calibri"/>
                <a:sym typeface="Calibri"/>
              </a:rPr>
              <a:t>Sposobnost generaliziranja</a:t>
            </a:r>
            <a:endParaRPr dirty="0"/>
          </a:p>
          <a:p>
            <a:pPr marL="11430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</a:pPr>
            <a:r>
              <a:rPr lang="cs-CZ" sz="2400" dirty="0">
                <a:latin typeface="Calibri"/>
                <a:cs typeface="Calibri"/>
                <a:sym typeface="Calibri"/>
              </a:rPr>
              <a:t>Učenje iz prethodnih iskustava</a:t>
            </a:r>
            <a:endParaRPr dirty="0"/>
          </a:p>
          <a:p>
            <a:pPr marL="685800" lvl="1" indent="-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endParaRPr sz="24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</a:pPr>
            <a:endParaRPr sz="1400" dirty="0"/>
          </a:p>
        </p:txBody>
      </p:sp>
      <p:pic>
        <p:nvPicPr>
          <p:cNvPr id="1480" name="Google Shape;1480;p1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28668" y="3337089"/>
            <a:ext cx="3563332" cy="35209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228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1453</TotalTime>
  <Words>1868</Words>
  <Application>Microsoft Office PowerPoint</Application>
  <PresentationFormat>Širokoúhlá obrazovka</PresentationFormat>
  <Paragraphs>221</Paragraphs>
  <Slides>43</Slides>
  <Notes>43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43</vt:i4>
      </vt:variant>
    </vt:vector>
  </HeadingPairs>
  <TitlesOfParts>
    <vt:vector size="50" baseType="lpstr">
      <vt:lpstr>Arial</vt:lpstr>
      <vt:lpstr>Noto Sans Symbols</vt:lpstr>
      <vt:lpstr>Calibri</vt:lpstr>
      <vt:lpstr>Roboto</vt:lpstr>
      <vt:lpstr>Wingdings</vt:lpstr>
      <vt:lpstr>Times New Roman</vt:lpstr>
      <vt:lpstr>Geometric</vt:lpstr>
      <vt:lpstr>Modul 6: Upotreba novih tehnologija za podršku potreba osoba s invaliditetom </vt:lpstr>
      <vt:lpstr>UNIVERZALNI DIZAJN I NOVE TEHNOLOGIJE</vt:lpstr>
      <vt:lpstr>Sudionici #1 </vt:lpstr>
      <vt:lpstr>UD I TEHNOLOGIJA</vt:lpstr>
      <vt:lpstr>NOVE TEHNOLOGIJE</vt:lpstr>
      <vt:lpstr>OMOGUĆAVANJE TEHNOLOGIJA </vt:lpstr>
      <vt:lpstr>PRIMJER NOVIH TEHNOLOGIJA</vt:lpstr>
      <vt:lpstr>INTERNET STVARI (IoT)</vt:lpstr>
      <vt:lpstr>UMJETNA INTELIGENCIJA (UI)</vt:lpstr>
      <vt:lpstr>3D ISPIS </vt:lpstr>
      <vt:lpstr>VIRTUALNA STVARNOST(VR)</vt:lpstr>
      <vt:lpstr>PROŠIRENA STVARNOST (AR)</vt:lpstr>
      <vt:lpstr>ROBOTIKA</vt:lpstr>
      <vt:lpstr>SUČELJE MOZAK-RAČUNALO (BCI)</vt:lpstr>
      <vt:lpstr>NAPREDNI MATERIJALI</vt:lpstr>
      <vt:lpstr>ASISTIVNI POTENCIJAL NOVIH TEHNOLOGIJA</vt:lpstr>
      <vt:lpstr>Sudionici #2</vt:lpstr>
      <vt:lpstr>ASISTIVNI POTENCIJAL IoT-a – TEMELJNE TEHNOLOGIJE</vt:lpstr>
      <vt:lpstr>SMARTFONI</vt:lpstr>
      <vt:lpstr>PAMETNA UČIONICA</vt:lpstr>
      <vt:lpstr>IoT ZA POBOLJŠANJE PRISTUPAČNOSTI UČENJA</vt:lpstr>
      <vt:lpstr>ASISTIVNI POTENCIJAL UMJETNE INTELIGENCIJE – TEMELJNE TEHNOLOGIJE</vt:lpstr>
      <vt:lpstr>UI I PRISTUPAČNOST U UČENJU</vt:lpstr>
      <vt:lpstr>PAMETNI POMOĆNIK</vt:lpstr>
      <vt:lpstr>ASISTIVNI POTENCIJAL 3D ISPISA</vt:lpstr>
      <vt:lpstr>3D ISPIS I PRISTUPAČNOST UČENJU</vt:lpstr>
      <vt:lpstr>ASISTIVNI POTENCIJAL AR/VR</vt:lpstr>
      <vt:lpstr>VR I PRISTUPAČNOST U UČENJU</vt:lpstr>
      <vt:lpstr>AR I PRISTUPAČNOST U UČENJU</vt:lpstr>
      <vt:lpstr>ASISTIVNI POTENCIJAL ROBOTIKE</vt:lpstr>
      <vt:lpstr>ROBOTIKA I PRISTUPAČNOST U UČENJU</vt:lpstr>
      <vt:lpstr>IMPLEMENTACIJA NOVIH TEHNOLOGIJA U OBRAZOVANJE ODRASLIH</vt:lpstr>
      <vt:lpstr> Sudionici #3</vt:lpstr>
      <vt:lpstr>IoT I OBRAZOVANJE ODRASLIH</vt:lpstr>
      <vt:lpstr>IoT KORISTI</vt:lpstr>
      <vt:lpstr>IoT ZA PRUŽATELJE OBRAZOVANJA</vt:lpstr>
      <vt:lpstr>IoT ZA UČENIKE</vt:lpstr>
      <vt:lpstr>UI I OBRAZOVANJE ODRASLIH</vt:lpstr>
      <vt:lpstr>3D ISPIS I OBRAZOVANJE ODRASLIH</vt:lpstr>
      <vt:lpstr>KORIŠTENJE 3D ISPISA</vt:lpstr>
      <vt:lpstr>AR/VR I OBRAZOVANJE ODRASLIH</vt:lpstr>
      <vt:lpstr>RESURSI AR/VR U UČENJU</vt:lpstr>
      <vt:lpstr>Više informacija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 1: Uvod u asistivnu tehnologiju: Osnove, principi i primjeri asistivnih alata</dc:title>
  <cp:lastModifiedBy>Radek Pavlíček</cp:lastModifiedBy>
  <cp:revision>8</cp:revision>
  <dcterms:modified xsi:type="dcterms:W3CDTF">2023-09-01T10:14:39Z</dcterms:modified>
</cp:coreProperties>
</file>