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0" r:id="rId1"/>
  </p:sldMasterIdLst>
  <p:notesMasterIdLst>
    <p:notesMasterId r:id="rId45"/>
  </p:notesMasterIdLst>
  <p:sldIdLst>
    <p:sldId id="467" r:id="rId2"/>
    <p:sldId id="468" r:id="rId3"/>
    <p:sldId id="469" r:id="rId4"/>
    <p:sldId id="470" r:id="rId5"/>
    <p:sldId id="471" r:id="rId6"/>
    <p:sldId id="472" r:id="rId7"/>
    <p:sldId id="473" r:id="rId8"/>
    <p:sldId id="474" r:id="rId9"/>
    <p:sldId id="475" r:id="rId10"/>
    <p:sldId id="476" r:id="rId11"/>
    <p:sldId id="477" r:id="rId12"/>
    <p:sldId id="478" r:id="rId13"/>
    <p:sldId id="479" r:id="rId14"/>
    <p:sldId id="480" r:id="rId15"/>
    <p:sldId id="481" r:id="rId16"/>
    <p:sldId id="482" r:id="rId17"/>
    <p:sldId id="483" r:id="rId18"/>
    <p:sldId id="484" r:id="rId19"/>
    <p:sldId id="485" r:id="rId20"/>
    <p:sldId id="486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487" r:id="rId44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74" autoAdjust="0"/>
    <p:restoredTop sz="94641" autoAdjust="0"/>
  </p:normalViewPr>
  <p:slideViewPr>
    <p:cSldViewPr snapToGrid="0">
      <p:cViewPr varScale="1">
        <p:scale>
          <a:sx n="78" d="100"/>
          <a:sy n="78" d="100"/>
        </p:scale>
        <p:origin x="854" y="62"/>
      </p:cViewPr>
      <p:guideLst/>
    </p:cSldViewPr>
  </p:slideViewPr>
  <p:outlineViewPr>
    <p:cViewPr>
      <p:scale>
        <a:sx n="33" d="100"/>
        <a:sy n="33" d="100"/>
      </p:scale>
      <p:origin x="0" y="-50634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9637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3" name="Google Shape;93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638565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9" name="Google Shape;149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0" name="Google Shape;150;p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9" name="Google Shape;159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0" name="Google Shape;160;p1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9" name="Google Shape;169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0" name="Google Shape;170;p1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12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8" name="Google Shape;178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" name="Google Shape;179;p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14843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514843"/>
                </a:solidFill>
                <a:latin typeface="Arial"/>
                <a:ea typeface="Arial"/>
                <a:cs typeface="Arial"/>
                <a:sym typeface="Arial"/>
              </a:rPr>
              <a:t>13</a:t>
            </a:fld>
            <a:endParaRPr sz="1200" b="0" i="0" u="none" strike="noStrike" cap="none">
              <a:solidFill>
                <a:srgbClr val="514843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7" name="Google Shape;187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8" name="Google Shape;188;p1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14843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514843"/>
                </a:solidFill>
                <a:latin typeface="Arial"/>
                <a:ea typeface="Arial"/>
                <a:cs typeface="Arial"/>
                <a:sym typeface="Arial"/>
              </a:rPr>
              <a:t>14</a:t>
            </a:fld>
            <a:endParaRPr sz="1200" b="0" i="0" u="none" strike="noStrike" cap="none">
              <a:solidFill>
                <a:srgbClr val="514843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7" name="Google Shape;197;p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8" name="Google Shape;198;p1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14843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514843"/>
                </a:solidFill>
                <a:latin typeface="Arial"/>
                <a:ea typeface="Arial"/>
                <a:cs typeface="Arial"/>
                <a:sym typeface="Arial"/>
              </a:rPr>
              <a:t>15</a:t>
            </a:fld>
            <a:endParaRPr sz="1200" b="0" i="0" u="none" strike="noStrike" cap="none">
              <a:solidFill>
                <a:srgbClr val="514843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16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2" name="Google Shape;92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17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9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3" name="Google Shape;93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" name="Google Shape;11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2" name="Google Shape;122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" name="Google Shape;135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" name="Google Shape;141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8" name="Google Shape;148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6" name="Google Shape;156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4" name="Google Shape;164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2" name="Google Shape;172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" name="Google Shape;179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9" name="Google Shape;99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" name="Google Shape;100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6" name="Google Shape;186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1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3" name="Google Shape;193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32</a:t>
            </a:fld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2" name="Google Shape;92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33</a:t>
            </a:fld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9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" name="Google Shape;106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" name="Google Shape;112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" name="Google Shape;119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" name="Google Shape;126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" name="Google Shape;133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6" name="Google Shape;106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0" name="Google Shape;140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6" name="Google Shape;146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2" name="Google Shape;152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" name="Google Shape;11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0" name="Google Shape;120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" name="Google Shape;126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4" name="Google Shape;134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" name="Google Shape;135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1" name="Google Shape;141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" name="Google Shape;142;p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dk1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oogle Shape;14;p2"/>
          <p:cNvGrpSpPr/>
          <p:nvPr/>
        </p:nvGrpSpPr>
        <p:grpSpPr>
          <a:xfrm>
            <a:off x="8130968" y="7"/>
            <a:ext cx="4060732" cy="2707359"/>
            <a:chOff x="6098378" y="5"/>
            <a:chExt cx="3045625" cy="2030570"/>
          </a:xfrm>
        </p:grpSpPr>
        <p:sp>
          <p:nvSpPr>
            <p:cNvPr id="15" name="Google Shape;15;p2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 rot="10800000" flipH="1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8;p2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;p2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0" name="Google Shape;20;p2"/>
          <p:cNvSpPr txBox="1">
            <a:spLocks noGrp="1"/>
          </p:cNvSpPr>
          <p:nvPr>
            <p:ph type="ctrTitle"/>
          </p:nvPr>
        </p:nvSpPr>
        <p:spPr>
          <a:xfrm>
            <a:off x="797467" y="2366963"/>
            <a:ext cx="10962900" cy="11184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1" name="Google Shape;21;p2"/>
          <p:cNvSpPr txBox="1">
            <a:spLocks noGrp="1"/>
          </p:cNvSpPr>
          <p:nvPr>
            <p:ph type="subTitle" idx="1"/>
          </p:nvPr>
        </p:nvSpPr>
        <p:spPr>
          <a:xfrm>
            <a:off x="797451" y="3621217"/>
            <a:ext cx="10962900" cy="5772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2" name="Google Shape;22;p2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bg>
      <p:bgPr>
        <a:solidFill>
          <a:schemeClr val="dk1"/>
        </a:solidFill>
        <a:effectLst/>
      </p:bgPr>
    </p:bg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oogle Shape;24;p3"/>
          <p:cNvGrpSpPr/>
          <p:nvPr/>
        </p:nvGrpSpPr>
        <p:grpSpPr>
          <a:xfrm>
            <a:off x="8130968" y="7"/>
            <a:ext cx="4060732" cy="2707359"/>
            <a:chOff x="6098378" y="5"/>
            <a:chExt cx="3045625" cy="2030570"/>
          </a:xfrm>
        </p:grpSpPr>
        <p:sp>
          <p:nvSpPr>
            <p:cNvPr id="25" name="Google Shape;25;p3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6;p3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3"/>
            <p:cNvSpPr/>
            <p:nvPr/>
          </p:nvSpPr>
          <p:spPr>
            <a:xfrm rot="10800000" flipH="1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8;p3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29;p3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0" name="Google Shape;30;p3"/>
          <p:cNvSpPr txBox="1">
            <a:spLocks noGrp="1"/>
          </p:cNvSpPr>
          <p:nvPr>
            <p:ph type="title"/>
          </p:nvPr>
        </p:nvSpPr>
        <p:spPr>
          <a:xfrm>
            <a:off x="797467" y="2869796"/>
            <a:ext cx="10962900" cy="11184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1" name="Google Shape;31;p3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17428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5"/>
          <p:cNvSpPr txBox="1">
            <a:spLocks noGrp="1"/>
          </p:cNvSpPr>
          <p:nvPr>
            <p:ph type="title"/>
          </p:nvPr>
        </p:nvSpPr>
        <p:spPr>
          <a:xfrm>
            <a:off x="415600" y="546667"/>
            <a:ext cx="11360700" cy="8103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5"/>
          <p:cNvSpPr txBox="1">
            <a:spLocks noGrp="1"/>
          </p:cNvSpPr>
          <p:nvPr>
            <p:ph type="body" idx="1"/>
          </p:nvPr>
        </p:nvSpPr>
        <p:spPr>
          <a:xfrm>
            <a:off x="415600" y="1639967"/>
            <a:ext cx="5333100" cy="44520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45" name="Google Shape;45;p5"/>
          <p:cNvSpPr txBox="1">
            <a:spLocks noGrp="1"/>
          </p:cNvSpPr>
          <p:nvPr>
            <p:ph type="body" idx="2"/>
          </p:nvPr>
        </p:nvSpPr>
        <p:spPr>
          <a:xfrm>
            <a:off x="6443200" y="1639967"/>
            <a:ext cx="5333100" cy="44520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46" name="Google Shape;46;p5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6"/>
          <p:cNvSpPr txBox="1">
            <a:spLocks noGrp="1"/>
          </p:cNvSpPr>
          <p:nvPr>
            <p:ph type="title"/>
          </p:nvPr>
        </p:nvSpPr>
        <p:spPr>
          <a:xfrm>
            <a:off x="415600" y="546667"/>
            <a:ext cx="11360700" cy="8103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6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7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>
            <a:endParaRPr/>
          </a:p>
        </p:txBody>
      </p:sp>
      <p:sp>
        <p:nvSpPr>
          <p:cNvPr id="52" name="Google Shape;52;p7"/>
          <p:cNvSpPr txBox="1">
            <a:spLocks noGrp="1"/>
          </p:cNvSpPr>
          <p:nvPr>
            <p:ph type="body" idx="1"/>
          </p:nvPr>
        </p:nvSpPr>
        <p:spPr>
          <a:xfrm>
            <a:off x="415600" y="1954405"/>
            <a:ext cx="3744000" cy="41376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marL="914400" lvl="1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53" name="Google Shape;53;p7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4"/>
        </a:solidFill>
        <a:effectLst/>
      </p:bgPr>
    </p:bg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Google Shape;55;p8"/>
          <p:cNvGrpSpPr/>
          <p:nvPr/>
        </p:nvGrpSpPr>
        <p:grpSpPr>
          <a:xfrm>
            <a:off x="8130968" y="7"/>
            <a:ext cx="4060732" cy="2707359"/>
            <a:chOff x="6098378" y="5"/>
            <a:chExt cx="3045625" cy="2030570"/>
          </a:xfrm>
        </p:grpSpPr>
        <p:sp>
          <p:nvSpPr>
            <p:cNvPr id="56" name="Google Shape;56;p8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57;p8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58;p8"/>
            <p:cNvSpPr/>
            <p:nvPr/>
          </p:nvSpPr>
          <p:spPr>
            <a:xfrm rot="10800000" flipH="1">
              <a:off x="7113588" y="107"/>
              <a:ext cx="1015200" cy="10152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59;p8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60;p8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1" name="Google Shape;61;p8"/>
          <p:cNvSpPr txBox="1">
            <a:spLocks noGrp="1"/>
          </p:cNvSpPr>
          <p:nvPr>
            <p:ph type="title"/>
          </p:nvPr>
        </p:nvSpPr>
        <p:spPr>
          <a:xfrm>
            <a:off x="653667" y="701800"/>
            <a:ext cx="7491600" cy="54543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2" name="Google Shape;62;p8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9"/>
          <p:cNvSpPr/>
          <p:nvPr/>
        </p:nvSpPr>
        <p:spPr>
          <a:xfrm>
            <a:off x="6096000" y="-233"/>
            <a:ext cx="6096000" cy="6858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65" name="Google Shape;65;p9"/>
          <p:cNvCxnSpPr/>
          <p:nvPr/>
        </p:nvCxnSpPr>
        <p:spPr>
          <a:xfrm>
            <a:off x="6706233" y="5994000"/>
            <a:ext cx="624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6" name="Google Shape;66;p9"/>
          <p:cNvSpPr txBox="1">
            <a:spLocks noGrp="1"/>
          </p:cNvSpPr>
          <p:nvPr>
            <p:ph type="title"/>
          </p:nvPr>
        </p:nvSpPr>
        <p:spPr>
          <a:xfrm>
            <a:off x="354000" y="1534800"/>
            <a:ext cx="5393700" cy="20859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1pPr>
            <a:lvl2pPr lvl="1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2pPr>
            <a:lvl3pPr lvl="2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3pPr>
            <a:lvl4pPr lvl="3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4pPr>
            <a:lvl5pPr lvl="4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5pPr>
            <a:lvl6pPr lvl="5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6pPr>
            <a:lvl7pPr lvl="6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7pPr>
            <a:lvl8pPr lvl="7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8pPr>
            <a:lvl9pPr lvl="8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9pPr>
          </a:lstStyle>
          <a:p>
            <a:endParaRPr/>
          </a:p>
        </p:txBody>
      </p:sp>
      <p:sp>
        <p:nvSpPr>
          <p:cNvPr id="67" name="Google Shape;67;p9"/>
          <p:cNvSpPr txBox="1">
            <a:spLocks noGrp="1"/>
          </p:cNvSpPr>
          <p:nvPr>
            <p:ph type="subTitle" idx="1"/>
          </p:nvPr>
        </p:nvSpPr>
        <p:spPr>
          <a:xfrm>
            <a:off x="354000" y="3692002"/>
            <a:ext cx="5393700" cy="16923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68" name="Google Shape;68;p9"/>
          <p:cNvSpPr txBox="1">
            <a:spLocks noGrp="1"/>
          </p:cNvSpPr>
          <p:nvPr>
            <p:ph type="body" idx="2"/>
          </p:nvPr>
        </p:nvSpPr>
        <p:spPr>
          <a:xfrm>
            <a:off x="6586000" y="965600"/>
            <a:ext cx="5115900" cy="49269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457200" lvl="0" indent="-381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Char char="●"/>
              <a:defRPr>
                <a:solidFill>
                  <a:schemeClr val="lt1"/>
                </a:solidFill>
              </a:defRPr>
            </a:lvl1pPr>
            <a:lvl2pPr marL="914400" lvl="1" indent="-3492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○"/>
              <a:defRPr>
                <a:solidFill>
                  <a:schemeClr val="lt1"/>
                </a:solidFill>
              </a:defRPr>
            </a:lvl2pPr>
            <a:lvl3pPr marL="1371600" lvl="2" indent="-3492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■"/>
              <a:defRPr>
                <a:solidFill>
                  <a:schemeClr val="lt1"/>
                </a:solidFill>
              </a:defRPr>
            </a:lvl3pPr>
            <a:lvl4pPr marL="1828800" lvl="3" indent="-3492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●"/>
              <a:defRPr>
                <a:solidFill>
                  <a:schemeClr val="lt1"/>
                </a:solidFill>
              </a:defRPr>
            </a:lvl4pPr>
            <a:lvl5pPr marL="2286000" lvl="4" indent="-3492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○"/>
              <a:defRPr>
                <a:solidFill>
                  <a:schemeClr val="lt1"/>
                </a:solidFill>
              </a:defRPr>
            </a:lvl5pPr>
            <a:lvl6pPr marL="2743200" lvl="5" indent="-3492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■"/>
              <a:defRPr>
                <a:solidFill>
                  <a:schemeClr val="lt1"/>
                </a:solidFill>
              </a:defRPr>
            </a:lvl6pPr>
            <a:lvl7pPr marL="3200400" lvl="6" indent="-3492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●"/>
              <a:defRPr>
                <a:solidFill>
                  <a:schemeClr val="lt1"/>
                </a:solidFill>
              </a:defRPr>
            </a:lvl7pPr>
            <a:lvl8pPr marL="3657600" lvl="7" indent="-3492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○"/>
              <a:defRPr>
                <a:solidFill>
                  <a:schemeClr val="lt1"/>
                </a:solidFill>
              </a:defRPr>
            </a:lvl8pPr>
            <a:lvl9pPr marL="4114800" lvl="8" indent="-3492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9" name="Google Shape;69;p9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0"/>
          <p:cNvSpPr txBox="1">
            <a:spLocks noGrp="1"/>
          </p:cNvSpPr>
          <p:nvPr>
            <p:ph type="body" idx="1"/>
          </p:nvPr>
        </p:nvSpPr>
        <p:spPr>
          <a:xfrm>
            <a:off x="426000" y="5640767"/>
            <a:ext cx="7998300" cy="7983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</a:lstStyle>
          <a:p>
            <a:endParaRPr/>
          </a:p>
        </p:txBody>
      </p:sp>
      <p:sp>
        <p:nvSpPr>
          <p:cNvPr id="72" name="Google Shape;72;p10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dk1"/>
        </a:solidFill>
        <a:effectLst/>
      </p:bgPr>
    </p:bg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oogle Shape;74;p11"/>
          <p:cNvGrpSpPr/>
          <p:nvPr/>
        </p:nvGrpSpPr>
        <p:grpSpPr>
          <a:xfrm>
            <a:off x="8130968" y="7"/>
            <a:ext cx="4060732" cy="2707359"/>
            <a:chOff x="6098378" y="5"/>
            <a:chExt cx="3045625" cy="2030570"/>
          </a:xfrm>
        </p:grpSpPr>
        <p:sp>
          <p:nvSpPr>
            <p:cNvPr id="75" name="Google Shape;75;p11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6;p11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77;p11"/>
            <p:cNvSpPr/>
            <p:nvPr/>
          </p:nvSpPr>
          <p:spPr>
            <a:xfrm rot="10800000" flipH="1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78;p11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79;p11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0" name="Google Shape;80;p11"/>
          <p:cNvSpPr txBox="1">
            <a:spLocks noGrp="1"/>
          </p:cNvSpPr>
          <p:nvPr>
            <p:ph type="title" hasCustomPrompt="1"/>
          </p:nvPr>
        </p:nvSpPr>
        <p:spPr>
          <a:xfrm>
            <a:off x="415600" y="1674733"/>
            <a:ext cx="11360700" cy="27075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0"/>
              <a:buNone/>
              <a:defRPr sz="16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0"/>
              <a:buNone/>
              <a:defRPr sz="16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0"/>
              <a:buNone/>
              <a:defRPr sz="16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0"/>
              <a:buNone/>
              <a:defRPr sz="16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0"/>
              <a:buNone/>
              <a:defRPr sz="16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0"/>
              <a:buNone/>
              <a:defRPr sz="16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0"/>
              <a:buNone/>
              <a:defRPr sz="16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0"/>
              <a:buNone/>
              <a:defRPr sz="16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0"/>
              <a:buNone/>
              <a:defRPr sz="1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81" name="Google Shape;81;p11"/>
          <p:cNvSpPr txBox="1">
            <a:spLocks noGrp="1"/>
          </p:cNvSpPr>
          <p:nvPr>
            <p:ph type="body" idx="1"/>
          </p:nvPr>
        </p:nvSpPr>
        <p:spPr>
          <a:xfrm>
            <a:off x="415600" y="4492300"/>
            <a:ext cx="11360700" cy="17091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810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Char char="●"/>
              <a:defRPr>
                <a:solidFill>
                  <a:schemeClr val="lt1"/>
                </a:solidFill>
              </a:defRPr>
            </a:lvl1pPr>
            <a:lvl2pPr marL="914400" lvl="1" indent="-34925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○"/>
              <a:defRPr>
                <a:solidFill>
                  <a:schemeClr val="lt1"/>
                </a:solidFill>
              </a:defRPr>
            </a:lvl2pPr>
            <a:lvl3pPr marL="1371600" lvl="2" indent="-34925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■"/>
              <a:defRPr>
                <a:solidFill>
                  <a:schemeClr val="lt1"/>
                </a:solidFill>
              </a:defRPr>
            </a:lvl3pPr>
            <a:lvl4pPr marL="1828800" lvl="3" indent="-34925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●"/>
              <a:defRPr>
                <a:solidFill>
                  <a:schemeClr val="lt1"/>
                </a:solidFill>
              </a:defRPr>
            </a:lvl4pPr>
            <a:lvl5pPr marL="2286000" lvl="4" indent="-34925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○"/>
              <a:defRPr>
                <a:solidFill>
                  <a:schemeClr val="lt1"/>
                </a:solidFill>
              </a:defRPr>
            </a:lvl5pPr>
            <a:lvl6pPr marL="2743200" lvl="5" indent="-34925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■"/>
              <a:defRPr>
                <a:solidFill>
                  <a:schemeClr val="lt1"/>
                </a:solidFill>
              </a:defRPr>
            </a:lvl6pPr>
            <a:lvl7pPr marL="3200400" lvl="6" indent="-34925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●"/>
              <a:defRPr>
                <a:solidFill>
                  <a:schemeClr val="lt1"/>
                </a:solidFill>
              </a:defRPr>
            </a:lvl7pPr>
            <a:lvl8pPr marL="3657600" lvl="7" indent="-34925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○"/>
              <a:defRPr>
                <a:solidFill>
                  <a:schemeClr val="lt1"/>
                </a:solidFill>
              </a:defRPr>
            </a:lvl8pPr>
            <a:lvl9pPr marL="4114800" lvl="8" indent="-34925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82" name="Google Shape;82;p11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aslov i sadržaj" type="obj">
  <p:cSld name="Naslov i sadržaj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■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■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88" name="Google Shape;88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81144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geometric"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415600" y="546667"/>
            <a:ext cx="11360700" cy="81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"/>
              <a:buNone/>
              <a:defRPr sz="4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"/>
              <a:buNone/>
              <a:defRPr sz="4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"/>
              <a:buNone/>
              <a:defRPr sz="4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"/>
              <a:buNone/>
              <a:defRPr sz="4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"/>
              <a:buNone/>
              <a:defRPr sz="4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"/>
              <a:buNone/>
              <a:defRPr sz="4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"/>
              <a:buNone/>
              <a:defRPr sz="4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"/>
              <a:buNone/>
              <a:defRPr sz="4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"/>
              <a:buNone/>
              <a:defRPr sz="4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415600" y="1639833"/>
            <a:ext cx="11360700" cy="445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81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Roboto"/>
              <a:buChar char="●"/>
              <a:defRPr sz="24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492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Roboto"/>
              <a:buChar char="○"/>
              <a:defRPr sz="19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492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Roboto"/>
              <a:buChar char="■"/>
              <a:defRPr sz="19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492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Roboto"/>
              <a:buChar char="●"/>
              <a:defRPr sz="19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492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Roboto"/>
              <a:buChar char="○"/>
              <a:defRPr sz="19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492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Roboto"/>
              <a:buChar char="■"/>
              <a:defRPr sz="19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492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Roboto"/>
              <a:buChar char="●"/>
              <a:defRPr sz="19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492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Roboto"/>
              <a:buChar char="○"/>
              <a:defRPr sz="19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492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Roboto"/>
              <a:buChar char="■"/>
              <a:defRPr sz="19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algn="r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61" r:id="rId9"/>
    <p:sldLayoutId id="2147483663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sv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Relationship Id="rId4" Type="http://schemas.openxmlformats.org/officeDocument/2006/relationships/hyperlink" Target="http://www.epfl.ch/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9.xml"/><Relationship Id="rId4" Type="http://schemas.openxmlformats.org/officeDocument/2006/relationships/hyperlink" Target="https://techowlpa.org/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nfb.org/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8.jp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9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9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9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9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hingiverse.com/" TargetMode="External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9.xml"/><Relationship Id="rId4" Type="http://schemas.openxmlformats.org/officeDocument/2006/relationships/hyperlink" Target="https://makersmakingchange.com/" TargetMode="Externa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iedaproject.eu/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9.svg"/><Relationship Id="rId5" Type="http://schemas.openxmlformats.org/officeDocument/2006/relationships/image" Target="../media/image28.png"/><Relationship Id="rId4" Type="http://schemas.openxmlformats.org/officeDocument/2006/relationships/image" Target="../media/image2.sv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4"/>
          <p:cNvSpPr txBox="1">
            <a:spLocks noGrp="1"/>
          </p:cNvSpPr>
          <p:nvPr>
            <p:ph type="ctrTitle"/>
          </p:nvPr>
        </p:nvSpPr>
        <p:spPr>
          <a:xfrm>
            <a:off x="1524000" y="1727947"/>
            <a:ext cx="9144000" cy="20439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Modul 6: Využití nových technologií pro podporu potřeb osob se zdravotním postižením</a:t>
            </a:r>
            <a:endParaRPr b="1" dirty="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" name="Grafický objekt 2" descr="IEDA logo">
            <a:extLst>
              <a:ext uri="{FF2B5EF4-FFF2-40B4-BE49-F238E27FC236}">
                <a16:creationId xmlns:a16="http://schemas.microsoft.com/office/drawing/2014/main" id="{3AB49B32-E359-2155-B02B-389891BFC3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875181" y="3836909"/>
            <a:ext cx="2441637" cy="2795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63439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2"/>
          <p:cNvSpPr txBox="1">
            <a:spLocks noGrp="1"/>
          </p:cNvSpPr>
          <p:nvPr>
            <p:ph type="title"/>
          </p:nvPr>
        </p:nvSpPr>
        <p:spPr>
          <a:xfrm>
            <a:off x="979941" y="239505"/>
            <a:ext cx="10058400" cy="5870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/>
              <a:t>3D TISK (3DP)</a:t>
            </a:r>
            <a:endParaRPr dirty="0"/>
          </a:p>
        </p:txBody>
      </p:sp>
      <p:sp>
        <p:nvSpPr>
          <p:cNvPr id="153" name="Google Shape;153;p22"/>
          <p:cNvSpPr txBox="1">
            <a:spLocks noGrp="1"/>
          </p:cNvSpPr>
          <p:nvPr>
            <p:ph type="body" idx="1"/>
          </p:nvPr>
        </p:nvSpPr>
        <p:spPr>
          <a:xfrm>
            <a:off x="378519" y="1145584"/>
            <a:ext cx="6872886" cy="54168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= technologie, která vytváří 3D fyzické objekty z digitálního souboru přidáváním postupných vrstev materiálu pomocí 3D tiskárny.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→ existuje mnoho technologií 3DP, které využívají různé formy materiálů a zdrojů energie.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→ 3DP materiály: plasty, kovy, beton, keramika atd.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→ existuje široká škála typů 3D tiskáren, jejich schopností, cen atd.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914400" lvl="2" indent="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sz="2800">
              <a:latin typeface="Calibri"/>
              <a:ea typeface="Calibri"/>
              <a:cs typeface="Calibri"/>
              <a:sym typeface="Calibri"/>
            </a:endParaRPr>
          </a:p>
          <a:p>
            <a:pPr marL="457200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sz="28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1600"/>
              </a:spcAft>
              <a:buClr>
                <a:schemeClr val="dk1"/>
              </a:buClr>
              <a:buSzPts val="2800"/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5" name="Google Shape;155;p22" descr="A 3D printer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68569" y="1954302"/>
            <a:ext cx="4545631" cy="3280095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Google Shape;156;p22"/>
          <p:cNvSpPr txBox="1"/>
          <p:nvPr/>
        </p:nvSpPr>
        <p:spPr>
          <a:xfrm>
            <a:off x="8469085" y="5398555"/>
            <a:ext cx="2928258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Zdroj obrázku: Zdroj: Ludor Engineering 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 xmlns:a14="http://schemas.microsoft.com/office/drawing/2010/main"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23"/>
          <p:cNvSpPr txBox="1">
            <a:spLocks noGrp="1"/>
          </p:cNvSpPr>
          <p:nvPr>
            <p:ph type="title"/>
          </p:nvPr>
        </p:nvSpPr>
        <p:spPr>
          <a:xfrm>
            <a:off x="1066800" y="227641"/>
            <a:ext cx="10058400" cy="12879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/>
              <a:t>VIRTUÁLNÍ REALITA (VR)</a:t>
            </a:r>
            <a:endParaRPr dirty="0"/>
          </a:p>
        </p:txBody>
      </p:sp>
      <p:sp>
        <p:nvSpPr>
          <p:cNvPr id="163" name="Google Shape;163;p23"/>
          <p:cNvSpPr txBox="1">
            <a:spLocks noGrp="1"/>
          </p:cNvSpPr>
          <p:nvPr>
            <p:ph type="body" idx="1"/>
          </p:nvPr>
        </p:nvSpPr>
        <p:spPr>
          <a:xfrm>
            <a:off x="4373660" y="1678285"/>
            <a:ext cx="7125863" cy="4639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6576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dirty="0">
                <a:latin typeface="Calibri"/>
                <a:ea typeface="Calibri"/>
                <a:cs typeface="Calibri"/>
                <a:sym typeface="Calibri"/>
              </a:rPr>
              <a:t>→ Prostředí vytvořené počítačem, s nímž může člověk zdánlivě fyzicky komunikovat pomocí speciálního vybavení, jako je náhlavní souprava VR nebo chytré brýle.</a:t>
            </a:r>
            <a:endParaRPr dirty="0"/>
          </a:p>
          <a:p>
            <a:pPr marL="36576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dirty="0">
                <a:latin typeface="Calibri"/>
                <a:ea typeface="Calibri"/>
                <a:cs typeface="Calibri"/>
                <a:sym typeface="Calibri"/>
              </a:rPr>
              <a:t>→ Osoba používající zařízení VR se může rozhlížet po umělém světě, pohybovat se v něm a interagovat s virtuálními prvky nebo předměty. </a:t>
            </a: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1600"/>
              </a:spcAft>
              <a:buClr>
                <a:schemeClr val="dk1"/>
              </a:buClr>
              <a:buSzPts val="1200"/>
              <a:buNone/>
            </a:pPr>
            <a:endParaRPr sz="1200" dirty="0"/>
          </a:p>
        </p:txBody>
      </p:sp>
      <p:pic>
        <p:nvPicPr>
          <p:cNvPr id="165" name="Google Shape;165;p23" descr="A person wearing a VR headset.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3764" y="1319629"/>
            <a:ext cx="3604421" cy="5137336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Google Shape;166;p23"/>
          <p:cNvSpPr txBox="1"/>
          <p:nvPr/>
        </p:nvSpPr>
        <p:spPr>
          <a:xfrm>
            <a:off x="598713" y="6519446"/>
            <a:ext cx="2928258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Zdroj obrázku: Zdroj: Ludor Engineering 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 xmlns:a14="http://schemas.microsoft.com/office/drawing/2010/main"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4"/>
          <p:cNvSpPr txBox="1">
            <a:spLocks noGrp="1"/>
          </p:cNvSpPr>
          <p:nvPr>
            <p:ph type="title"/>
          </p:nvPr>
        </p:nvSpPr>
        <p:spPr>
          <a:xfrm>
            <a:off x="1066800" y="243517"/>
            <a:ext cx="10058400" cy="12879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/>
              <a:t>ROZŠÍŘENÁ REALITA (AR)</a:t>
            </a:r>
            <a:endParaRPr dirty="0"/>
          </a:p>
        </p:txBody>
      </p:sp>
      <p:sp>
        <p:nvSpPr>
          <p:cNvPr id="173" name="Google Shape;173;p24"/>
          <p:cNvSpPr txBox="1">
            <a:spLocks noGrp="1"/>
          </p:cNvSpPr>
          <p:nvPr>
            <p:ph type="body" idx="1"/>
          </p:nvPr>
        </p:nvSpPr>
        <p:spPr>
          <a:xfrm>
            <a:off x="237468" y="1687147"/>
            <a:ext cx="5383638" cy="47604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6576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dirty="0">
                <a:latin typeface="Calibri"/>
                <a:ea typeface="Calibri"/>
                <a:cs typeface="Calibri"/>
                <a:sym typeface="Calibri"/>
              </a:rPr>
              <a:t>→ Vylepšená verze reálného světa, které se dosahuje pomocí počítačově generovaných objektů, které se zdají existovat ve stejném prostoru jako reálný svět.</a:t>
            </a:r>
            <a:endParaRPr dirty="0"/>
          </a:p>
          <a:p>
            <a:pPr marL="36576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dirty="0">
                <a:latin typeface="Calibri"/>
                <a:ea typeface="Calibri"/>
                <a:cs typeface="Calibri"/>
                <a:sym typeface="Calibri"/>
              </a:rPr>
              <a:t>→ Systém rozšířené reality má 3 základní funkce:</a:t>
            </a:r>
            <a:endParaRPr dirty="0"/>
          </a:p>
          <a:p>
            <a:pPr marL="1097280" lvl="1" indent="-457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○"/>
            </a:pPr>
            <a:r>
              <a:rPr lang="en-US" dirty="0">
                <a:latin typeface="Calibri"/>
                <a:ea typeface="Calibri"/>
                <a:cs typeface="Calibri"/>
                <a:sym typeface="Calibri"/>
              </a:rPr>
              <a:t>kombinuje reálné a virtuální objekty v reálném prostředí.</a:t>
            </a:r>
            <a:endParaRPr dirty="0"/>
          </a:p>
          <a:p>
            <a:pPr marL="1097280" lvl="1" indent="-457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○"/>
            </a:pPr>
            <a:r>
              <a:rPr lang="en-US" dirty="0">
                <a:latin typeface="Calibri"/>
                <a:ea typeface="Calibri"/>
                <a:cs typeface="Calibri"/>
                <a:sym typeface="Calibri"/>
              </a:rPr>
              <a:t>zarovnává skutečné a virtuální objekty</a:t>
            </a:r>
            <a:endParaRPr dirty="0"/>
          </a:p>
          <a:p>
            <a:pPr marL="1097280" lvl="1" indent="-457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○"/>
            </a:pPr>
            <a:r>
              <a:rPr lang="en-US" dirty="0">
                <a:latin typeface="Calibri"/>
                <a:ea typeface="Calibri"/>
                <a:cs typeface="Calibri"/>
                <a:sym typeface="Calibri"/>
              </a:rPr>
              <a:t>probíhá interaktivně, ve 3D a v reálném čase.</a:t>
            </a:r>
            <a:endParaRPr dirty="0"/>
          </a:p>
          <a:p>
            <a:pPr marL="457200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sz="2800"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1600"/>
              </a:spcAft>
              <a:buClr>
                <a:schemeClr val="dk1"/>
              </a:buClr>
              <a:buSzPts val="2800"/>
              <a:buNone/>
            </a:pPr>
            <a:endParaRPr dirty="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74" name="Google Shape;174;p24" descr="A hand holding a smartphone pointing to an empty corner of a room. The smartphone displays the real room together with a computer-generated armchair positioned in the room's empty corner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704114" y="1938376"/>
            <a:ext cx="6487885" cy="4325257"/>
          </a:xfrm>
          <a:prstGeom prst="rect">
            <a:avLst/>
          </a:prstGeom>
          <a:noFill/>
          <a:ln>
            <a:noFill/>
          </a:ln>
        </p:spPr>
      </p:pic>
      <p:sp>
        <p:nvSpPr>
          <p:cNvPr id="175" name="Google Shape;175;p24"/>
          <p:cNvSpPr txBox="1"/>
          <p:nvPr/>
        </p:nvSpPr>
        <p:spPr>
          <a:xfrm>
            <a:off x="8735785" y="6301732"/>
            <a:ext cx="2928258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Zdroj obrázku: IKEA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25"/>
          <p:cNvSpPr txBox="1">
            <a:spLocks noGrp="1"/>
          </p:cNvSpPr>
          <p:nvPr>
            <p:ph type="title"/>
          </p:nvPr>
        </p:nvSpPr>
        <p:spPr>
          <a:xfrm>
            <a:off x="1066800" y="156644"/>
            <a:ext cx="10058400" cy="819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/>
              <a:t>ROBOTIKA</a:t>
            </a:r>
            <a:endParaRPr dirty="0"/>
          </a:p>
        </p:txBody>
      </p:sp>
      <p:sp>
        <p:nvSpPr>
          <p:cNvPr id="182" name="Google Shape;182;p25"/>
          <p:cNvSpPr txBox="1">
            <a:spLocks noGrp="1"/>
          </p:cNvSpPr>
          <p:nvPr>
            <p:ph type="body" idx="1"/>
          </p:nvPr>
        </p:nvSpPr>
        <p:spPr>
          <a:xfrm>
            <a:off x="576434" y="1097385"/>
            <a:ext cx="7876000" cy="41289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1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2800">
                <a:latin typeface="Calibri"/>
                <a:ea typeface="Calibri"/>
                <a:cs typeface="Calibri"/>
                <a:sym typeface="Calibri"/>
              </a:rPr>
              <a:t>→ zabývá se koncepcí, návrhem, konstrukcí, provozem a používáním robotů.</a:t>
            </a:r>
            <a:endParaRPr/>
          </a:p>
          <a:p>
            <a:pPr marL="457200" lvl="1" indent="0" algn="l" rtl="0">
              <a:lnSpc>
                <a:spcPct val="11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2800">
                <a:latin typeface="Calibri"/>
                <a:ea typeface="Calibri"/>
                <a:cs typeface="Calibri"/>
                <a:sym typeface="Calibri"/>
              </a:rPr>
              <a:t>→ robot je typ automatizovaného stroje, který dokáže vykonávat specifické úkoly s malým nebo žádným zásahem člověka, rychle a přesně.</a:t>
            </a:r>
            <a:endParaRPr sz="28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4" name="Google Shape;184;p25" descr="A humanoid robot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52434" y="976019"/>
            <a:ext cx="3739565" cy="52349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 xmlns:a14="http://schemas.microsoft.com/office/drawing/2010/main"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26"/>
          <p:cNvSpPr txBox="1">
            <a:spLocks noGrp="1"/>
          </p:cNvSpPr>
          <p:nvPr>
            <p:ph type="title"/>
          </p:nvPr>
        </p:nvSpPr>
        <p:spPr>
          <a:xfrm>
            <a:off x="1066800" y="219286"/>
            <a:ext cx="10058400" cy="819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/>
              <a:t>ROZHRANÍ MOZEK - POČÍTAČ (BCI)</a:t>
            </a:r>
            <a:endParaRPr dirty="0"/>
          </a:p>
        </p:txBody>
      </p:sp>
      <p:sp>
        <p:nvSpPr>
          <p:cNvPr id="191" name="Google Shape;191;p26"/>
          <p:cNvSpPr txBox="1">
            <a:spLocks noGrp="1"/>
          </p:cNvSpPr>
          <p:nvPr>
            <p:ph type="body" idx="1"/>
          </p:nvPr>
        </p:nvSpPr>
        <p:spPr>
          <a:xfrm>
            <a:off x="576434" y="1736271"/>
            <a:ext cx="6842180" cy="46699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1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2800">
                <a:latin typeface="Calibri"/>
                <a:ea typeface="Calibri"/>
                <a:cs typeface="Calibri"/>
                <a:sym typeface="Calibri"/>
              </a:rPr>
              <a:t>→ počítačový systém, který přijímá signály z mozku a převádí je na příkazy, které jsou přenášeny do externího zařízení, jako jsou počítače, robotické končetiny, invalidní vozík atd.</a:t>
            </a:r>
            <a:endParaRPr/>
          </a:p>
          <a:p>
            <a:pPr marL="457200" lvl="1" indent="0" algn="l" rtl="0">
              <a:lnSpc>
                <a:spcPct val="11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2800">
                <a:latin typeface="Calibri"/>
                <a:ea typeface="Calibri"/>
                <a:cs typeface="Calibri"/>
                <a:sym typeface="Calibri"/>
              </a:rPr>
              <a:t>→ BCI umožňuje ovládat zařízení bez verbální nebo fyzické interakce.</a:t>
            </a:r>
            <a:endParaRPr/>
          </a:p>
          <a:p>
            <a:pPr marL="457200" lvl="1" indent="0" algn="l" rtl="0">
              <a:lnSpc>
                <a:spcPct val="11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2800">
                <a:latin typeface="Calibri"/>
                <a:ea typeface="Calibri"/>
                <a:cs typeface="Calibri"/>
                <a:sym typeface="Calibri"/>
              </a:rPr>
              <a:t> </a:t>
            </a:r>
            <a:endParaRPr sz="28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93" name="Google Shape;193;p26" descr="A BCI-operated wheelchair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337371" y="1229275"/>
            <a:ext cx="3676829" cy="5247838"/>
          </a:xfrm>
          <a:prstGeom prst="rect">
            <a:avLst/>
          </a:prstGeom>
          <a:noFill/>
          <a:ln>
            <a:noFill/>
          </a:ln>
        </p:spPr>
      </p:pic>
      <p:sp>
        <p:nvSpPr>
          <p:cNvPr id="194" name="Google Shape;194;p26"/>
          <p:cNvSpPr txBox="1"/>
          <p:nvPr/>
        </p:nvSpPr>
        <p:spPr>
          <a:xfrm>
            <a:off x="8595576" y="6477113"/>
            <a:ext cx="2928258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Zdroj obrázku: </a:t>
            </a:r>
            <a:r>
              <a:rPr lang="en-US" sz="1600" b="0" i="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EPFL</a:t>
            </a:r>
            <a:r>
              <a:rPr lang="en-US" sz="1600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www.epfl.ch 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27"/>
          <p:cNvSpPr txBox="1">
            <a:spLocks noGrp="1"/>
          </p:cNvSpPr>
          <p:nvPr>
            <p:ph type="title"/>
          </p:nvPr>
        </p:nvSpPr>
        <p:spPr>
          <a:xfrm>
            <a:off x="1074823" y="609351"/>
            <a:ext cx="5845402" cy="819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/>
              <a:t>POKROČILÉ MATERIÁLY</a:t>
            </a:r>
            <a:endParaRPr dirty="0"/>
          </a:p>
        </p:txBody>
      </p:sp>
      <p:sp>
        <p:nvSpPr>
          <p:cNvPr id="201" name="Google Shape;201;p27"/>
          <p:cNvSpPr txBox="1">
            <a:spLocks noGrp="1"/>
          </p:cNvSpPr>
          <p:nvPr>
            <p:ph type="body" idx="1"/>
          </p:nvPr>
        </p:nvSpPr>
        <p:spPr>
          <a:xfrm>
            <a:off x="576434" y="1736271"/>
            <a:ext cx="6842180" cy="46699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1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2800">
                <a:latin typeface="Calibri"/>
                <a:ea typeface="Calibri"/>
                <a:cs typeface="Calibri"/>
                <a:sym typeface="Calibri"/>
              </a:rPr>
              <a:t>→ umožňují výrobu robustnějších, pohodlnějších a někdy i levnějších AT výrobků.</a:t>
            </a:r>
            <a:endParaRPr/>
          </a:p>
          <a:p>
            <a:pPr marL="457200" lvl="1" indent="0" algn="l" rtl="0">
              <a:lnSpc>
                <a:spcPct val="11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2800">
                <a:latin typeface="Calibri"/>
                <a:ea typeface="Calibri"/>
                <a:cs typeface="Calibri"/>
                <a:sym typeface="Calibri"/>
              </a:rPr>
              <a:t>→ umožnit určitý pokrok v AT aplikacích, jako je protetika, ortotika a AT související se zrakem.</a:t>
            </a:r>
            <a:endParaRPr sz="28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03" name="Google Shape;203;p27" descr="A sprinter with running-prosthesis, in start position.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08659" y="-17012"/>
            <a:ext cx="4583341" cy="68750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 xmlns:a14="http://schemas.microsoft.com/office/drawing/2010/main"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3"/>
          <p:cNvSpPr txBox="1">
            <a:spLocks noGrp="1"/>
          </p:cNvSpPr>
          <p:nvPr>
            <p:ph type="title"/>
          </p:nvPr>
        </p:nvSpPr>
        <p:spPr>
          <a:xfrm>
            <a:off x="758138" y="2644269"/>
            <a:ext cx="10962900" cy="15694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ASISTENČNÍ POTENCIÁL NOVÝCH TECHNOLOGIÍ</a:t>
            </a:r>
            <a:endParaRPr b="1" dirty="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>
            <a:extLst>
              <a:ext uri="{FF2B5EF4-FFF2-40B4-BE49-F238E27FC236}">
                <a16:creationId xmlns:a16="http://schemas.microsoft.com/office/drawing/2014/main" id="{FDEA273C-572F-1A63-AC0C-7EEB158380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3832" y="2832934"/>
            <a:ext cx="5393700" cy="1192131"/>
          </a:xfrm>
        </p:spPr>
        <p:txBody>
          <a:bodyPr>
            <a:normAutofit/>
          </a:bodyPr>
          <a:lstStyle/>
          <a:p>
            <a:r>
              <a:rPr lang="en-US" dirty="0"/>
              <a:t>Účastníci </a:t>
            </a:r>
            <a:r>
              <a:rPr lang="cs-CZ" dirty="0"/>
              <a:t>č. 2</a:t>
            </a:r>
            <a:endParaRPr lang="en-US" dirty="0"/>
          </a:p>
        </p:txBody>
      </p:sp>
      <p:sp>
        <p:nvSpPr>
          <p:cNvPr id="96" name="Google Shape;96;p14"/>
          <p:cNvSpPr txBox="1">
            <a:spLocks noGrp="1"/>
          </p:cNvSpPr>
          <p:nvPr>
            <p:ph type="body" idx="2"/>
          </p:nvPr>
        </p:nvSpPr>
        <p:spPr/>
        <p:txBody>
          <a:bodyPr spcFirstLastPara="1" wrap="square" lIns="91425" tIns="45700" rIns="91425" bIns="45700" anchor="ctr" anchorCtr="0">
            <a:normAutofit/>
          </a:bodyPr>
          <a:lstStyle/>
          <a:p>
            <a:pPr marL="685800" lvl="1" indent="-2286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2400"/>
              <a:t>Jaké pokročilé asistenční technologie (AT) v současné době používáte?</a:t>
            </a:r>
          </a:p>
          <a:p>
            <a:pPr marL="685800" lvl="1" indent="-228600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2400"/>
              <a:t>Jak můžete zlepšit své tréninkové aktivity pomocí pokročilých AT?</a:t>
            </a:r>
          </a:p>
          <a:p>
            <a:pPr marL="457200" lvl="1" indent="0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 lang="en-US" sz="24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5"/>
          <p:cNvSpPr txBox="1">
            <a:spLocks noGrp="1"/>
          </p:cNvSpPr>
          <p:nvPr>
            <p:ph type="title"/>
          </p:nvPr>
        </p:nvSpPr>
        <p:spPr>
          <a:xfrm>
            <a:off x="838200" y="287066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libri"/>
              <a:buNone/>
            </a:pPr>
            <a:r>
              <a:rPr lang="en-US" sz="4800" dirty="0"/>
              <a:t>POMOCNÝ POTENCIÁL TECHNOLOGIÍ založených na internetu věcí</a:t>
            </a:r>
            <a:endParaRPr dirty="0"/>
          </a:p>
        </p:txBody>
      </p:sp>
      <p:sp>
        <p:nvSpPr>
          <p:cNvPr id="102" name="Google Shape;102;p1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625159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Internet věcí umožňuje generování, zpracování a ukládání dat ve velkém měřítku, a podporuje tak mnoho pokročilých AT.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228600" lvl="0" indent="-2286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Technologie internetu věcí, jako jsou senzory prostředí, chytré předměty a nositelná zařízení, mohou poskytovat inkluzivní a asistenční informační služby téměř v reálném čase a zlepšit přístup osob se zdravotním postižením ke vzdělávání.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3" name="Google Shape;103;p15"/>
          <p:cNvSpPr txBox="1"/>
          <p:nvPr/>
        </p:nvSpPr>
        <p:spPr>
          <a:xfrm>
            <a:off x="7861955" y="6200487"/>
            <a:ext cx="3764437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Nositelné zařízení IoT, které překládá znakovou řeč. Zdroj obrázku: www.ucla.edu    </a:t>
            </a:r>
            <a:endParaRPr sz="16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4" name="Google Shape;104;p15" descr="a glove-like device that can translate American Sign Language into English speech in real time though a smartphone app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643947" y="1117076"/>
            <a:ext cx="4444944" cy="501034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libri"/>
              <a:buNone/>
            </a:pPr>
            <a:r>
              <a:rPr lang="en-US" sz="4800"/>
              <a:t>SMARTPHONES</a:t>
            </a:r>
            <a:endParaRPr/>
          </a:p>
        </p:txBody>
      </p:sp>
      <p:sp>
        <p:nvSpPr>
          <p:cNvPr id="110" name="Google Shape;110;p1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625159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Zařízení IoT lze propojit s chytrými telefony</a:t>
            </a:r>
            <a:endParaRPr/>
          </a:p>
          <a:p>
            <a:pPr marL="228600" lvl="0" indent="-2286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Vzhledem k tomu, že chytré telefony obecně obsahují funkce AT a jsou široce dostupné, je potenciál využití internetu věcí pro zlepšení přístupu zdravotně postižených ke vzdělávání obrovský.</a:t>
            </a:r>
            <a:endParaRPr/>
          </a:p>
        </p:txBody>
      </p:sp>
      <p:pic>
        <p:nvPicPr>
          <p:cNvPr id="111" name="Google Shape;111;p1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51886" y="-5622"/>
            <a:ext cx="4729464" cy="686362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4"/>
          <p:cNvSpPr txBox="1">
            <a:spLocks noGrp="1"/>
          </p:cNvSpPr>
          <p:nvPr>
            <p:ph type="title"/>
          </p:nvPr>
        </p:nvSpPr>
        <p:spPr>
          <a:xfrm>
            <a:off x="614550" y="2659018"/>
            <a:ext cx="10962900" cy="15399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UNIVERZÁLNÍ DESIGN A NOVÉ TECHNOLOGIE</a:t>
            </a:r>
            <a:endParaRPr b="1" dirty="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7"/>
          <p:cNvSpPr txBox="1">
            <a:spLocks noGrp="1"/>
          </p:cNvSpPr>
          <p:nvPr>
            <p:ph type="title"/>
          </p:nvPr>
        </p:nvSpPr>
        <p:spPr>
          <a:xfrm>
            <a:off x="838200" y="245382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/>
              <a:t>CHYTRÁ UČEBNA</a:t>
            </a:r>
            <a:endParaRPr dirty="0"/>
          </a:p>
        </p:txBody>
      </p:sp>
      <p:sp>
        <p:nvSpPr>
          <p:cNvPr id="117" name="Google Shape;117;p17"/>
          <p:cNvSpPr txBox="1">
            <a:spLocks noGrp="1"/>
          </p:cNvSpPr>
          <p:nvPr>
            <p:ph type="body" idx="1"/>
          </p:nvPr>
        </p:nvSpPr>
        <p:spPr>
          <a:xfrm>
            <a:off x="192947" y="1819404"/>
            <a:ext cx="5574483" cy="46317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179388" lvl="1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2800">
                <a:latin typeface="Calibri"/>
                <a:ea typeface="Calibri"/>
                <a:cs typeface="Calibri"/>
                <a:sym typeface="Calibri"/>
              </a:rPr>
              <a:t>→ využívá moderní technologie, zařízení internetu věcí, nástroje a aplikace pro usnadnění výuky.</a:t>
            </a:r>
            <a:endParaRPr/>
          </a:p>
          <a:p>
            <a:pPr marL="179388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2800">
                <a:latin typeface="Calibri"/>
                <a:ea typeface="Calibri"/>
                <a:cs typeface="Calibri"/>
                <a:sym typeface="Calibri"/>
              </a:rPr>
              <a:t> → integruje různé výukové technologie:</a:t>
            </a:r>
            <a:endParaRPr/>
          </a:p>
          <a:p>
            <a:pPr marL="806450" lvl="1" indent="-35877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2800">
                <a:latin typeface="Calibri"/>
                <a:ea typeface="Calibri"/>
                <a:cs typeface="Calibri"/>
                <a:sym typeface="Calibri"/>
              </a:rPr>
              <a:t>počítače</a:t>
            </a:r>
            <a:endParaRPr/>
          </a:p>
          <a:p>
            <a:pPr marL="806450" lvl="1" indent="-35877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2800">
                <a:latin typeface="Calibri"/>
                <a:ea typeface="Calibri"/>
                <a:cs typeface="Calibri"/>
                <a:sym typeface="Calibri"/>
              </a:rPr>
              <a:t>smartboard</a:t>
            </a:r>
            <a:endParaRPr/>
          </a:p>
          <a:p>
            <a:pPr marL="806450" lvl="1" indent="-35877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2800">
                <a:latin typeface="Calibri"/>
                <a:ea typeface="Calibri"/>
                <a:cs typeface="Calibri"/>
                <a:sym typeface="Calibri"/>
              </a:rPr>
              <a:t>specializovaný software</a:t>
            </a:r>
            <a:endParaRPr/>
          </a:p>
          <a:p>
            <a:pPr marL="806450" lvl="1" indent="-35877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2800">
                <a:latin typeface="Calibri"/>
                <a:ea typeface="Calibri"/>
                <a:cs typeface="Calibri"/>
                <a:sym typeface="Calibri"/>
              </a:rPr>
              <a:t>asistenční zařízení</a:t>
            </a:r>
            <a:endParaRPr/>
          </a:p>
          <a:p>
            <a:pPr marL="806450" lvl="1" indent="-35877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2800">
                <a:latin typeface="Calibri"/>
                <a:ea typeface="Calibri"/>
                <a:cs typeface="Calibri"/>
                <a:sym typeface="Calibri"/>
              </a:rPr>
              <a:t>audio/vizuální funkce</a:t>
            </a:r>
            <a:endParaRPr/>
          </a:p>
          <a:p>
            <a:pPr marL="806450" lvl="1" indent="-35877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2800">
                <a:latin typeface="Calibri"/>
                <a:ea typeface="Calibri"/>
                <a:cs typeface="Calibri"/>
                <a:sym typeface="Calibri"/>
              </a:rPr>
              <a:t>inteligentní objekty</a:t>
            </a:r>
            <a:endParaRPr sz="2800">
              <a:latin typeface="Calibri"/>
              <a:ea typeface="Calibri"/>
              <a:cs typeface="Calibri"/>
              <a:sym typeface="Calibri"/>
            </a:endParaRPr>
          </a:p>
          <a:p>
            <a:pPr marL="1143000" lvl="2" indent="-101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b="1"/>
          </a:p>
          <a:p>
            <a:pPr marL="228600" lvl="0" indent="-50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marL="228600" lvl="0" indent="-50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/>
          </a:p>
          <a:p>
            <a:pPr marL="228600" lvl="0" indent="-50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/>
          </a:p>
        </p:txBody>
      </p:sp>
      <p:pic>
        <p:nvPicPr>
          <p:cNvPr id="118" name="Google Shape;118;p1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67431" y="1735928"/>
            <a:ext cx="6424569" cy="3646317"/>
          </a:xfrm>
          <a:prstGeom prst="rect">
            <a:avLst/>
          </a:prstGeom>
          <a:noFill/>
          <a:ln>
            <a:noFill/>
          </a:ln>
        </p:spPr>
      </p:pic>
      <p:sp>
        <p:nvSpPr>
          <p:cNvPr id="119" name="Google Shape;119;p17"/>
          <p:cNvSpPr txBox="1"/>
          <p:nvPr/>
        </p:nvSpPr>
        <p:spPr>
          <a:xfrm>
            <a:off x="7568267" y="5444560"/>
            <a:ext cx="4149251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Chytrá učebna. Zdroj obrázku: Zdroj: Indota BV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8"/>
          <p:cNvSpPr txBox="1">
            <a:spLocks noGrp="1"/>
          </p:cNvSpPr>
          <p:nvPr>
            <p:ph type="title"/>
          </p:nvPr>
        </p:nvSpPr>
        <p:spPr>
          <a:xfrm>
            <a:off x="314671" y="2386050"/>
            <a:ext cx="5393700" cy="2085900"/>
          </a:xfr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sz="4800" dirty="0"/>
              <a:t>IoT PRO ZLEPŠENÍ PŘÍSTUPNOSTI UČENÍ</a:t>
            </a:r>
          </a:p>
        </p:txBody>
      </p:sp>
      <p:sp>
        <p:nvSpPr>
          <p:cNvPr id="125" name="Google Shape;125;p18"/>
          <p:cNvSpPr txBox="1">
            <a:spLocks noGrp="1"/>
          </p:cNvSpPr>
          <p:nvPr>
            <p:ph type="body" idx="2"/>
          </p:nvPr>
        </p:nvSpPr>
        <p:spPr/>
        <p:txBody>
          <a:bodyPr spcFirstLastPara="1" wrap="square" lIns="91425" tIns="45700" rIns="91425" bIns="45700" anchor="ctr" anchorCtr="0">
            <a:normAutofit fontScale="92500" lnSpcReduction="10000"/>
          </a:bodyPr>
          <a:lstStyle/>
          <a:p>
            <a:pPr marL="0" lvl="0" indent="0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1900"/>
              <a:t>→ Internet věcí může poskytnout inkluzivní vzdělávací prostředí, kde se žáci se speciálními potřebami mohou učit svým vlastním tempem. </a:t>
            </a:r>
          </a:p>
          <a:p>
            <a:pPr marL="0" lvl="0" indent="0" rtl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1900"/>
              <a:t>→ Příklady asistenčních technologií využívajících internet věcí:</a:t>
            </a:r>
          </a:p>
          <a:p>
            <a:pPr marL="685800" lvl="1" indent="-228600" rtl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u="sng"/>
              <a:t>hlasoví asistenti</a:t>
            </a:r>
            <a:endParaRPr lang="en-US"/>
          </a:p>
          <a:p>
            <a:pPr marL="685800" lvl="1" indent="-228600" rtl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u="sng"/>
              <a:t>nástroje pro převod řeči na text</a:t>
            </a:r>
            <a:endParaRPr lang="en-US"/>
          </a:p>
          <a:p>
            <a:pPr marL="685800" lvl="1" indent="-228600" rtl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u="sng"/>
              <a:t>chytrá zařízení na </a:t>
            </a:r>
            <a:r>
              <a:rPr lang="en-US"/>
              <a:t>pomoc osobám se zdravotním postižením a na monitorování zdravotního postižení.</a:t>
            </a:r>
          </a:p>
          <a:p>
            <a:pPr marL="685800" lvl="1" indent="-228600" rtl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/>
              <a:t>inteligentní nastavení zvuku a světla</a:t>
            </a:r>
          </a:p>
          <a:p>
            <a:pPr marL="685800" lvl="1" indent="-228600" rtl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u="sng"/>
              <a:t>Nositelná zařízení IoT pro </a:t>
            </a:r>
            <a:r>
              <a:rPr lang="en-US"/>
              <a:t>sběr dat, která pomáhají přizpůsobit vzdělávací prostředí.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libri"/>
              <a:buNone/>
            </a:pPr>
            <a:r>
              <a:rPr lang="en-US" sz="4800"/>
              <a:t>ASISTENČNÍ POTENCIÁL TECHNOLOGIÍ ZALOŽENÝCH NA ASISTENCI</a:t>
            </a:r>
            <a:endParaRPr/>
          </a:p>
        </p:txBody>
      </p:sp>
      <p:sp>
        <p:nvSpPr>
          <p:cNvPr id="131" name="Google Shape;131;p19"/>
          <p:cNvSpPr txBox="1">
            <a:spLocks noGrp="1"/>
          </p:cNvSpPr>
          <p:nvPr>
            <p:ph type="body" idx="1"/>
          </p:nvPr>
        </p:nvSpPr>
        <p:spPr>
          <a:xfrm>
            <a:off x="548995" y="2233915"/>
            <a:ext cx="5222358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Umělá inteligence umožňuje nespočet vzdělávacích nástrojů zaměřených na zlepšení přístupu zdravotně postižených ke vzdělávání. </a:t>
            </a:r>
            <a:endParaRPr/>
          </a:p>
          <a:p>
            <a:pPr marL="228600" lvl="0" indent="-2286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Nástroje umělé inteligence již pomáhají lidem s poruchami zraku, sluchu, mobility a učení.</a:t>
            </a:r>
            <a:endParaRPr/>
          </a:p>
          <a:p>
            <a:pPr marL="228600" lvl="0" indent="-2286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Mnoho aplikací využívá umělou inteligenci ke zvýšení dostupnosti.</a:t>
            </a:r>
            <a:endParaRPr/>
          </a:p>
        </p:txBody>
      </p:sp>
      <p:pic>
        <p:nvPicPr>
          <p:cNvPr id="132" name="Google Shape;132;p1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26179" y="1981909"/>
            <a:ext cx="6165821" cy="411054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0"/>
          <p:cNvSpPr txBox="1">
            <a:spLocks noGrp="1"/>
          </p:cNvSpPr>
          <p:nvPr>
            <p:ph type="title"/>
          </p:nvPr>
        </p:nvSpPr>
        <p:spPr>
          <a:xfrm>
            <a:off x="324503" y="2386050"/>
            <a:ext cx="5393700" cy="2085900"/>
          </a:xfr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sz="4800" dirty="0"/>
              <a:t>AI A PŘÍSTUPNOST VZDĚLÁVÁNÍ</a:t>
            </a:r>
          </a:p>
        </p:txBody>
      </p:sp>
      <p:sp>
        <p:nvSpPr>
          <p:cNvPr id="138" name="Google Shape;138;p20"/>
          <p:cNvSpPr txBox="1">
            <a:spLocks noGrp="1"/>
          </p:cNvSpPr>
          <p:nvPr>
            <p:ph type="body" idx="2"/>
          </p:nvPr>
        </p:nvSpPr>
        <p:spPr/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1700"/>
              <a:t>Umělá inteligence může odstranit překážky v učení prostřednictvím různých řešení:</a:t>
            </a:r>
          </a:p>
          <a:p>
            <a:pPr marL="685800" lvl="1" indent="-228600" rtl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1700" u="sng"/>
              <a:t>rozpoznávání obrazu </a:t>
            </a:r>
            <a:r>
              <a:rPr lang="en-US" sz="1700"/>
              <a:t>a </a:t>
            </a:r>
            <a:r>
              <a:rPr lang="en-US" sz="1700" u="sng"/>
              <a:t>obličeje </a:t>
            </a:r>
            <a:r>
              <a:rPr lang="en-US" sz="1700"/>
              <a:t>pro zrakově postižené studenty.</a:t>
            </a:r>
          </a:p>
          <a:p>
            <a:pPr marL="685800" lvl="1" indent="-228600" rtl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1700" u="sng"/>
              <a:t>rozpoznávání odezírání ze rtů </a:t>
            </a:r>
            <a:r>
              <a:rPr lang="en-US" sz="1700"/>
              <a:t>a </a:t>
            </a:r>
            <a:r>
              <a:rPr lang="en-US" sz="1700" u="sng"/>
              <a:t>překlad do znakového jazyka </a:t>
            </a:r>
            <a:r>
              <a:rPr lang="en-US" sz="1700"/>
              <a:t>pro studenty se sluchovým postižením.</a:t>
            </a:r>
          </a:p>
          <a:p>
            <a:pPr marL="685800" lvl="1" indent="-228600" rtl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1700" u="sng"/>
              <a:t>shrnutí textu </a:t>
            </a:r>
            <a:r>
              <a:rPr lang="en-US" sz="1700"/>
              <a:t>pro žáky s poruchami čtení</a:t>
            </a:r>
          </a:p>
          <a:p>
            <a:pPr marL="685800" lvl="1" indent="-228600" rtl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1700" u="sng"/>
              <a:t>titulky v reálném čase nebo překlady </a:t>
            </a:r>
            <a:r>
              <a:rPr lang="en-US" sz="1700"/>
              <a:t>pro studenty se sluchovým postižením nebo dokonce pro ty, kteří nemluví daným jazykem.</a:t>
            </a:r>
          </a:p>
          <a:p>
            <a:pPr marL="685800" lvl="1" indent="-228600" rtl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1700" u="sng"/>
              <a:t>Optické rozpoznávání znaků (OCR) </a:t>
            </a:r>
            <a:r>
              <a:rPr lang="en-US" sz="1700"/>
              <a:t>pro digitalizaci textu z papírové podoby.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1"/>
          <p:cNvSpPr txBox="1">
            <a:spLocks noGrp="1"/>
          </p:cNvSpPr>
          <p:nvPr>
            <p:ph type="title"/>
          </p:nvPr>
        </p:nvSpPr>
        <p:spPr>
          <a:xfrm>
            <a:off x="1536306" y="334422"/>
            <a:ext cx="4689194" cy="8901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/>
              <a:t>CHYTRÝ ASISTENT</a:t>
            </a:r>
            <a:endParaRPr dirty="0"/>
          </a:p>
        </p:txBody>
      </p:sp>
      <p:sp>
        <p:nvSpPr>
          <p:cNvPr id="144" name="Google Shape;144;p21"/>
          <p:cNvSpPr txBox="1">
            <a:spLocks noGrp="1"/>
          </p:cNvSpPr>
          <p:nvPr>
            <p:ph type="body" idx="1"/>
          </p:nvPr>
        </p:nvSpPr>
        <p:spPr>
          <a:xfrm>
            <a:off x="89313" y="1224578"/>
            <a:ext cx="7583180" cy="5074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/>
          </a:bodyPr>
          <a:lstStyle/>
          <a:p>
            <a:pPr marL="179388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2800" dirty="0">
                <a:latin typeface="Calibri"/>
                <a:ea typeface="Calibri"/>
                <a:cs typeface="Calibri"/>
                <a:sym typeface="Calibri"/>
              </a:rPr>
              <a:t>= software, který využívá umělou inteligenci k:</a:t>
            </a:r>
            <a:endParaRPr dirty="0"/>
          </a:p>
          <a:p>
            <a:pPr marL="719138" lvl="2" indent="-179387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2400" dirty="0">
                <a:latin typeface="Calibri"/>
                <a:ea typeface="Calibri"/>
                <a:cs typeface="Calibri"/>
                <a:sym typeface="Calibri"/>
              </a:rPr>
              <a:t>sledovat aktivity a chování uživatele</a:t>
            </a:r>
            <a:endParaRPr sz="2400" dirty="0">
              <a:latin typeface="Calibri"/>
              <a:ea typeface="Calibri"/>
              <a:cs typeface="Calibri"/>
              <a:sym typeface="Calibri"/>
            </a:endParaRPr>
          </a:p>
          <a:p>
            <a:pPr marL="719138" lvl="2" indent="-179387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2400" dirty="0">
                <a:latin typeface="Calibri"/>
                <a:ea typeface="Calibri"/>
                <a:cs typeface="Calibri"/>
                <a:sym typeface="Calibri"/>
              </a:rPr>
              <a:t>porozumět požadavkům uživatelů na provádění přizpůsobených úkolů.</a:t>
            </a:r>
            <a:endParaRPr dirty="0"/>
          </a:p>
          <a:p>
            <a:pPr marL="719138" lvl="2" indent="-179387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2400" dirty="0">
                <a:latin typeface="Calibri"/>
                <a:ea typeface="Calibri"/>
                <a:cs typeface="Calibri"/>
                <a:sym typeface="Calibri"/>
              </a:rPr>
              <a:t>poskytovat kontextové informace nebo doporučení.</a:t>
            </a:r>
            <a:endParaRPr dirty="0"/>
          </a:p>
          <a:p>
            <a:pPr marL="719138" lvl="2" indent="-179387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2400" dirty="0">
                <a:latin typeface="Calibri"/>
                <a:ea typeface="Calibri"/>
                <a:cs typeface="Calibri"/>
                <a:sym typeface="Calibri"/>
              </a:rPr>
              <a:t>pomáhat uživateli při navigaci nebo provádění každodenních úkolů.</a:t>
            </a:r>
            <a:endParaRPr dirty="0"/>
          </a:p>
          <a:p>
            <a:pPr marL="914400" lvl="2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endParaRPr sz="1100" dirty="0"/>
          </a:p>
          <a:p>
            <a:pPr marL="179388" lvl="2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2800" dirty="0">
                <a:latin typeface="Calibri"/>
                <a:ea typeface="Calibri"/>
                <a:cs typeface="Calibri"/>
                <a:sym typeface="Calibri"/>
              </a:rPr>
              <a:t>→ Obvykle se nachází na mobilních zařízeních, může využívat sociální sítě jako zdroj a může se sám učit.</a:t>
            </a:r>
            <a:endParaRPr dirty="0"/>
          </a:p>
          <a:p>
            <a:pPr marL="179388" lvl="1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2800" dirty="0">
                <a:latin typeface="Calibri"/>
                <a:ea typeface="Calibri"/>
                <a:cs typeface="Calibri"/>
                <a:sym typeface="Calibri"/>
              </a:rPr>
              <a:t>→ Roboti s umělou inteligencí mohou sloužit jako chytří asistenti.  </a:t>
            </a:r>
            <a:endParaRPr dirty="0"/>
          </a:p>
        </p:txBody>
      </p:sp>
      <p:pic>
        <p:nvPicPr>
          <p:cNvPr id="145" name="Google Shape;145;p21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17204" y="8389"/>
            <a:ext cx="4574796" cy="68621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2"/>
          <p:cNvSpPr txBox="1">
            <a:spLocks noGrp="1"/>
          </p:cNvSpPr>
          <p:nvPr>
            <p:ph type="title"/>
          </p:nvPr>
        </p:nvSpPr>
        <p:spPr>
          <a:xfrm>
            <a:off x="724912" y="419876"/>
            <a:ext cx="10946424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libri"/>
              <a:buNone/>
            </a:pPr>
            <a:r>
              <a:rPr lang="en-US" sz="4800" dirty="0"/>
              <a:t>ASISTENČNÍ POTENCIÁL 3DP</a:t>
            </a:r>
            <a:endParaRPr sz="4800" dirty="0"/>
          </a:p>
        </p:txBody>
      </p:sp>
      <p:sp>
        <p:nvSpPr>
          <p:cNvPr id="151" name="Google Shape;151;p22"/>
          <p:cNvSpPr txBox="1">
            <a:spLocks noGrp="1"/>
          </p:cNvSpPr>
          <p:nvPr>
            <p:ph type="body" idx="1"/>
          </p:nvPr>
        </p:nvSpPr>
        <p:spPr>
          <a:xfrm>
            <a:off x="483124" y="1877472"/>
            <a:ext cx="57150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3DP může vyrábět širokou škálu asistenčních zařízení, včetně těch, která zlepšují přístup OZP ke vzdělávání.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228600" lvl="0" indent="-2286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Zařízení vytištěná na 3D tiskárně jsou obvykle cenově dostupnější a lépe přizpůsobitelná.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2" name="Google Shape;152;p22" descr="a 3d printed bar with a long hole to help isolate text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53200" y="3509429"/>
            <a:ext cx="5231424" cy="3019130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Google Shape;153;p22"/>
          <p:cNvSpPr txBox="1"/>
          <p:nvPr/>
        </p:nvSpPr>
        <p:spPr>
          <a:xfrm>
            <a:off x="6198124" y="6492875"/>
            <a:ext cx="5872898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3D tištěná čtecí lišta pro dyslektiky. Zdroj obrázku: </a:t>
            </a:r>
            <a:r>
              <a:rPr lang="en-US" sz="1600" b="0" i="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https:</a:t>
            </a:r>
            <a:r>
              <a:rPr lang="en-US" sz="1600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//techowlpa.org  </a:t>
            </a:r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3"/>
          <p:cNvSpPr txBox="1">
            <a:spLocks noGrp="1"/>
          </p:cNvSpPr>
          <p:nvPr>
            <p:ph type="title"/>
          </p:nvPr>
        </p:nvSpPr>
        <p:spPr>
          <a:xfrm>
            <a:off x="729399" y="365819"/>
            <a:ext cx="10733202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/>
              <a:t>3DP </a:t>
            </a:r>
            <a:r>
              <a:rPr lang="en-US" sz="4400" dirty="0">
                <a:latin typeface="Calibri"/>
                <a:ea typeface="Calibri"/>
                <a:cs typeface="Calibri"/>
                <a:sym typeface="Calibri"/>
              </a:rPr>
              <a:t>&amp; </a:t>
            </a:r>
            <a:r>
              <a:rPr lang="en-US" dirty="0">
                <a:latin typeface="Calibri"/>
                <a:ea typeface="Calibri"/>
                <a:cs typeface="Calibri"/>
                <a:sym typeface="Calibri"/>
              </a:rPr>
              <a:t>PŘÍSTUPNOST UČENÍ</a:t>
            </a:r>
            <a:endParaRPr dirty="0"/>
          </a:p>
        </p:txBody>
      </p:sp>
      <p:sp>
        <p:nvSpPr>
          <p:cNvPr id="159" name="Google Shape;159;p23"/>
          <p:cNvSpPr txBox="1">
            <a:spLocks noGrp="1"/>
          </p:cNvSpPr>
          <p:nvPr>
            <p:ph type="body" idx="1"/>
          </p:nvPr>
        </p:nvSpPr>
        <p:spPr>
          <a:xfrm>
            <a:off x="413457" y="1735178"/>
            <a:ext cx="6995309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2800">
                <a:latin typeface="Calibri"/>
                <a:ea typeface="Calibri"/>
                <a:cs typeface="Calibri"/>
                <a:sym typeface="Calibri"/>
              </a:rPr>
              <a:t>→ </a:t>
            </a:r>
            <a:r>
              <a:rPr lang="en-US">
                <a:latin typeface="Calibri"/>
                <a:ea typeface="Calibri"/>
                <a:cs typeface="Calibri"/>
                <a:sym typeface="Calibri"/>
              </a:rPr>
              <a:t>Aplikace 3DP v AT se obvykle týkají výroby protéz a dalších AT produktů.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2800">
                <a:latin typeface="Calibri"/>
                <a:ea typeface="Calibri"/>
                <a:cs typeface="Calibri"/>
                <a:sym typeface="Calibri"/>
              </a:rPr>
              <a:t>→ </a:t>
            </a:r>
            <a:r>
              <a:rPr lang="en-US">
                <a:latin typeface="Calibri"/>
                <a:ea typeface="Calibri"/>
                <a:cs typeface="Calibri"/>
                <a:sym typeface="Calibri"/>
              </a:rPr>
              <a:t>Příklady využití 3DP ve vzdělávání:</a:t>
            </a:r>
            <a:endParaRPr/>
          </a:p>
          <a:p>
            <a:pPr marL="685800" lvl="1" indent="-2286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hmatové učební pomůcky pro studenty se zrakovým postižením.</a:t>
            </a:r>
            <a:endParaRPr/>
          </a:p>
          <a:p>
            <a:pPr marL="685800" lvl="1" indent="-2286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různé výukové artefakty</a:t>
            </a:r>
            <a:endParaRPr/>
          </a:p>
          <a:p>
            <a:pPr marL="685800" lvl="1" indent="-2286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zařízení AT na míru</a:t>
            </a:r>
            <a:endParaRPr/>
          </a:p>
          <a:p>
            <a:pPr marL="685800" lvl="1" indent="-2286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AT pro studenty se speciálními vzdělávacími potřebami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0" name="Google Shape;160;p23"/>
          <p:cNvSpPr txBox="1"/>
          <p:nvPr/>
        </p:nvSpPr>
        <p:spPr>
          <a:xfrm>
            <a:off x="7899662" y="6086516"/>
            <a:ext cx="4139544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Hmatová grafika králíka s Braillovým písmem. Zdroj obrázku: </a:t>
            </a:r>
            <a:r>
              <a:rPr lang="en-US" sz="18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https:</a:t>
            </a: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//nfb.org 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61" name="Google Shape;161;p23" descr="An embossed tactile rabbit graphic on a page with corresponding braille script below it.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475441" y="2700780"/>
            <a:ext cx="4563765" cy="312861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24"/>
          <p:cNvSpPr txBox="1">
            <a:spLocks noGrp="1"/>
          </p:cNvSpPr>
          <p:nvPr>
            <p:ph type="title"/>
          </p:nvPr>
        </p:nvSpPr>
        <p:spPr>
          <a:xfrm>
            <a:off x="838200" y="343282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libri"/>
              <a:buNone/>
            </a:pPr>
            <a:r>
              <a:rPr lang="en-US" sz="4800" dirty="0"/>
              <a:t>ASISTENČNÍ POTENCIÁL AR/VR</a:t>
            </a:r>
            <a:endParaRPr sz="4800" dirty="0"/>
          </a:p>
        </p:txBody>
      </p:sp>
      <p:sp>
        <p:nvSpPr>
          <p:cNvPr id="167" name="Google Shape;167;p24"/>
          <p:cNvSpPr txBox="1">
            <a:spLocks noGrp="1"/>
          </p:cNvSpPr>
          <p:nvPr>
            <p:ph type="body" idx="1"/>
          </p:nvPr>
        </p:nvSpPr>
        <p:spPr>
          <a:xfrm>
            <a:off x="259237" y="3162693"/>
            <a:ext cx="5715000" cy="29482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VR může poskytnout bezpečné prostředí pro nácvik různých dovedností. </a:t>
            </a:r>
            <a:endParaRPr/>
          </a:p>
          <a:p>
            <a:pPr marL="228600" lvl="0" indent="-2286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AR může zpřístupnit fyzické prostředí přidáním virtuálních prvků.</a:t>
            </a:r>
            <a:endParaRPr/>
          </a:p>
        </p:txBody>
      </p:sp>
      <p:pic>
        <p:nvPicPr>
          <p:cNvPr id="168" name="Google Shape;168;p24" descr="A person wearing a VR headset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892539" y="2658360"/>
            <a:ext cx="6299461" cy="4199640"/>
          </a:xfrm>
          <a:prstGeom prst="rect">
            <a:avLst/>
          </a:prstGeom>
          <a:noFill/>
          <a:ln>
            <a:noFill/>
          </a:ln>
        </p:spPr>
      </p:pic>
      <p:sp>
        <p:nvSpPr>
          <p:cNvPr id="169" name="Google Shape;169;p24"/>
          <p:cNvSpPr txBox="1"/>
          <p:nvPr/>
        </p:nvSpPr>
        <p:spPr>
          <a:xfrm>
            <a:off x="259237" y="1753089"/>
            <a:ext cx="11986181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Rozšířená realita a virtuální realita mají mnoho potenciálních aplikací pro podporu potřeb osob se zdravotním postižením.</a:t>
            </a:r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2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libri"/>
              <a:buNone/>
            </a:pPr>
            <a:r>
              <a:rPr lang="en-US" sz="4800" dirty="0">
                <a:latin typeface="Calibri"/>
                <a:ea typeface="Calibri"/>
                <a:cs typeface="Calibri"/>
                <a:sym typeface="Calibri"/>
              </a:rPr>
              <a:t>PŘÍSTUPNOST </a:t>
            </a:r>
            <a:r>
              <a:rPr lang="en-US" sz="4800" dirty="0"/>
              <a:t>VR </a:t>
            </a:r>
            <a:r>
              <a:rPr lang="en-US" sz="4800" dirty="0">
                <a:latin typeface="Calibri"/>
                <a:ea typeface="Calibri"/>
                <a:cs typeface="Calibri"/>
                <a:sym typeface="Calibri"/>
              </a:rPr>
              <a:t>A UČENÍ</a:t>
            </a:r>
            <a:endParaRPr sz="4800" dirty="0"/>
          </a:p>
        </p:txBody>
      </p:sp>
      <p:sp>
        <p:nvSpPr>
          <p:cNvPr id="175" name="Google Shape;175;p25"/>
          <p:cNvSpPr txBox="1">
            <a:spLocks noGrp="1"/>
          </p:cNvSpPr>
          <p:nvPr>
            <p:ph type="body" idx="1"/>
          </p:nvPr>
        </p:nvSpPr>
        <p:spPr>
          <a:xfrm>
            <a:off x="483124" y="1877472"/>
            <a:ext cx="57150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Vzdělávací VR zážitky mohou pomoci studentům, kteří mají problémy se zvládnutím obsahu z učebnice nebo přednášky.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228600" lvl="0" indent="-2286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Žáci s autismem nebo mentálním postižením si mohou procvičovat nové dovednosti v reálných situacích v bezpečném prostředí.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76" name="Google Shape;176;p25" descr="A person wearing a VR headset.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39840" y="2468880"/>
            <a:ext cx="5852160" cy="43891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26"/>
          <p:cNvSpPr txBox="1">
            <a:spLocks noGrp="1"/>
          </p:cNvSpPr>
          <p:nvPr>
            <p:ph type="title"/>
          </p:nvPr>
        </p:nvSpPr>
        <p:spPr>
          <a:xfrm>
            <a:off x="838200" y="299811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libri"/>
              <a:buNone/>
            </a:pPr>
            <a:r>
              <a:rPr lang="en-US" sz="4800" dirty="0">
                <a:latin typeface="Calibri"/>
                <a:ea typeface="Calibri"/>
                <a:cs typeface="Calibri"/>
                <a:sym typeface="Calibri"/>
              </a:rPr>
              <a:t>PŘÍSTUPNOST </a:t>
            </a:r>
            <a:r>
              <a:rPr lang="en-US" sz="4800" dirty="0"/>
              <a:t>AR </a:t>
            </a:r>
            <a:r>
              <a:rPr lang="en-US" sz="4800" dirty="0">
                <a:latin typeface="Calibri"/>
                <a:ea typeface="Calibri"/>
                <a:cs typeface="Calibri"/>
                <a:sym typeface="Calibri"/>
              </a:rPr>
              <a:t>&amp; LEARNING</a:t>
            </a:r>
            <a:endParaRPr sz="4800" dirty="0"/>
          </a:p>
        </p:txBody>
      </p:sp>
      <p:sp>
        <p:nvSpPr>
          <p:cNvPr id="182" name="Google Shape;182;p26"/>
          <p:cNvSpPr txBox="1">
            <a:spLocks noGrp="1"/>
          </p:cNvSpPr>
          <p:nvPr>
            <p:ph type="body" idx="1"/>
          </p:nvPr>
        </p:nvSpPr>
        <p:spPr>
          <a:xfrm>
            <a:off x="483124" y="1877472"/>
            <a:ext cx="57150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AR vzbuzuje zájem studentů se zdravotním postižením nebo se speciálními vzdělávacími potřebami.</a:t>
            </a:r>
            <a:endParaRPr/>
          </a:p>
          <a:p>
            <a:pPr marL="228600" lvl="0" indent="-2286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AR může poskytnout pomoc pro každý stupeň zrakového postižení.</a:t>
            </a:r>
            <a:endParaRPr/>
          </a:p>
          <a:p>
            <a:pPr marL="228600" lvl="0" indent="-2286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Zavedení rozšířené reality do výuky je relativně levné.  </a:t>
            </a:r>
            <a:endParaRPr/>
          </a:p>
          <a:p>
            <a:pPr marL="228600" lvl="0" indent="-508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3" name="Google Shape;183;p2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967111" y="2936449"/>
            <a:ext cx="5224890" cy="39215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5"/>
          <p:cNvSpPr txBox="1">
            <a:spLocks noGrp="1"/>
          </p:cNvSpPr>
          <p:nvPr>
            <p:ph type="title"/>
          </p:nvPr>
        </p:nvSpPr>
        <p:spPr>
          <a:xfrm>
            <a:off x="366746" y="2927555"/>
            <a:ext cx="5393700" cy="1002889"/>
          </a:xfr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/>
              <a:t>Účastníci </a:t>
            </a:r>
            <a:r>
              <a:rPr lang="cs-CZ" dirty="0"/>
              <a:t>č. 1</a:t>
            </a:r>
          </a:p>
        </p:txBody>
      </p:sp>
      <p:sp>
        <p:nvSpPr>
          <p:cNvPr id="103" name="Google Shape;103;p15"/>
          <p:cNvSpPr txBox="1">
            <a:spLocks noGrp="1"/>
          </p:cNvSpPr>
          <p:nvPr>
            <p:ph type="body" idx="2"/>
          </p:nvPr>
        </p:nvSpPr>
        <p:spPr/>
        <p:txBody>
          <a:bodyPr spcFirstLastPara="1" wrap="square" lIns="91425" tIns="45700" rIns="91425" bIns="45700" anchor="ctr" anchorCtr="0">
            <a:normAutofit/>
          </a:bodyPr>
          <a:lstStyle/>
          <a:p>
            <a:pPr marL="685800" lvl="1" indent="-2286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○"/>
            </a:pPr>
            <a:r>
              <a:rPr lang="en-US" sz="2400" dirty="0"/>
              <a:t>Jaké pokročilé technologie, produkty a aplikace v současnosti používáte?</a:t>
            </a:r>
          </a:p>
          <a:p>
            <a:pPr marL="685800" lvl="1" indent="-228600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○"/>
            </a:pPr>
            <a:r>
              <a:rPr lang="en-US" sz="2400" dirty="0"/>
              <a:t>Jak můžete zlepšit své školicí aktivity pomocí technologií?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27"/>
          <p:cNvSpPr txBox="1">
            <a:spLocks noGrp="1"/>
          </p:cNvSpPr>
          <p:nvPr>
            <p:ph type="title"/>
          </p:nvPr>
        </p:nvSpPr>
        <p:spPr>
          <a:xfrm>
            <a:off x="940324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libri"/>
              <a:buNone/>
            </a:pPr>
            <a:r>
              <a:rPr lang="en-US" sz="4800" dirty="0"/>
              <a:t>ASISTENČNÍ POTENCIÁL ROBOTIKY</a:t>
            </a:r>
            <a:endParaRPr sz="4800" dirty="0"/>
          </a:p>
        </p:txBody>
      </p:sp>
      <p:sp>
        <p:nvSpPr>
          <p:cNvPr id="189" name="Google Shape;189;p27"/>
          <p:cNvSpPr txBox="1">
            <a:spLocks noGrp="1"/>
          </p:cNvSpPr>
          <p:nvPr>
            <p:ph type="body" idx="1"/>
          </p:nvPr>
        </p:nvSpPr>
        <p:spPr>
          <a:xfrm>
            <a:off x="483124" y="1877472"/>
            <a:ext cx="57150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Robotika je hnací silou vývoje různých asistenčních produktů, které pomáhají zvýšit nezávislost uživatelů.</a:t>
            </a:r>
            <a:endParaRPr/>
          </a:p>
          <a:p>
            <a:pPr marL="228600" lvl="0" indent="-2286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Asistenční roboti (kteří dokáží vnímat, zpracovávat smyslové informace a provádět činnosti, které jsou prospěšné pro osoby se zdravotním postižením) a vzdělávací roboti mohou pomoci zvýšit dostupnost vzdělávání.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90" name="Google Shape;190;p2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514707" y="3073138"/>
            <a:ext cx="5677293" cy="37848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28"/>
          <p:cNvSpPr txBox="1">
            <a:spLocks noGrp="1"/>
          </p:cNvSpPr>
          <p:nvPr>
            <p:ph type="title"/>
          </p:nvPr>
        </p:nvSpPr>
        <p:spPr>
          <a:xfrm>
            <a:off x="373665" y="2386050"/>
            <a:ext cx="5393700" cy="2085900"/>
          </a:xfr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libri"/>
              <a:buNone/>
            </a:pPr>
            <a:r>
              <a:rPr lang="en-US" sz="4800" dirty="0"/>
              <a:t>ROBOTIKA A PŘÍSTUPNOST UČENÍ</a:t>
            </a:r>
          </a:p>
        </p:txBody>
      </p:sp>
      <p:sp>
        <p:nvSpPr>
          <p:cNvPr id="196" name="Google Shape;196;p28"/>
          <p:cNvSpPr txBox="1">
            <a:spLocks noGrp="1"/>
          </p:cNvSpPr>
          <p:nvPr>
            <p:ph type="body" idx="2"/>
          </p:nvPr>
        </p:nvSpPr>
        <p:spPr/>
        <p:txBody>
          <a:bodyPr spcFirstLastPara="1" wrap="square" lIns="91425" tIns="45700" rIns="91425" bIns="45700" anchor="ctr" anchorCtr="0">
            <a:normAutofit/>
          </a:bodyPr>
          <a:lstStyle/>
          <a:p>
            <a:pPr marL="228600" lvl="0" indent="-2286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/>
              <a:t>Roboti mohou pomoci při výuce sociálních a vzdělávacích dovedností všech žáků.</a:t>
            </a:r>
          </a:p>
          <a:p>
            <a:pPr marL="228600" lvl="0" indent="-228600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/>
              <a:t>Roboti mohou poskytovat individuální vzdělávací programy pro žáky s postižením, jako je autismus, poruchy emocí a chování.</a:t>
            </a:r>
          </a:p>
          <a:p>
            <a:pPr marL="0" lvl="0" indent="0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lang="en-US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3"/>
          <p:cNvSpPr txBox="1">
            <a:spLocks noGrp="1"/>
          </p:cNvSpPr>
          <p:nvPr>
            <p:ph type="ctrTitle"/>
          </p:nvPr>
        </p:nvSpPr>
        <p:spPr>
          <a:xfrm>
            <a:off x="1524000" y="2213001"/>
            <a:ext cx="9144000" cy="20439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ZAVÁDĚNÍ NOVÝCH TECHNOLOGIÍ VE VZDĚLÁVÁNÍ DOSPĚLÝCH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>
            <a:extLst>
              <a:ext uri="{FF2B5EF4-FFF2-40B4-BE49-F238E27FC236}">
                <a16:creationId xmlns:a16="http://schemas.microsoft.com/office/drawing/2014/main" id="{102D396A-6C10-B36A-A921-1C5B05F22B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0100" y="2857514"/>
            <a:ext cx="5393700" cy="1142971"/>
          </a:xfrm>
        </p:spPr>
        <p:txBody>
          <a:bodyPr/>
          <a:lstStyle/>
          <a:p>
            <a:r>
              <a:rPr lang="en-US" dirty="0" err="1"/>
              <a:t>Účastníci</a:t>
            </a:r>
            <a:r>
              <a:rPr lang="en-US" dirty="0"/>
              <a:t> </a:t>
            </a:r>
            <a:r>
              <a:rPr lang="cs-CZ" dirty="0"/>
              <a:t>č. </a:t>
            </a:r>
            <a:r>
              <a:rPr lang="en-US" dirty="0"/>
              <a:t>3</a:t>
            </a:r>
          </a:p>
        </p:txBody>
      </p:sp>
      <p:sp>
        <p:nvSpPr>
          <p:cNvPr id="96" name="Google Shape;96;p14"/>
          <p:cNvSpPr txBox="1">
            <a:spLocks noGrp="1"/>
          </p:cNvSpPr>
          <p:nvPr>
            <p:ph type="body" idx="2"/>
          </p:nvPr>
        </p:nvSpPr>
        <p:spPr/>
        <p:txBody>
          <a:bodyPr spcFirstLastPara="1" wrap="square" lIns="91425" tIns="45700" rIns="91425" bIns="45700" anchor="ctr" anchorCtr="0">
            <a:normAutofit/>
          </a:bodyPr>
          <a:lstStyle/>
          <a:p>
            <a:pPr marL="685800" lvl="1" indent="-2286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2400"/>
              <a:t>Jaké moderní technologie, produkty a aplikace se v současné době používají ve vzdělávání dospělých?</a:t>
            </a:r>
          </a:p>
          <a:p>
            <a:pPr marL="685800" lvl="1" indent="-228600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2400"/>
              <a:t>Jak lze zlepšit vzdělávací aktivity pro dospělé pomocí nových technologií?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5"/>
          <p:cNvSpPr txBox="1">
            <a:spLocks noGrp="1"/>
          </p:cNvSpPr>
          <p:nvPr>
            <p:ph type="title"/>
          </p:nvPr>
        </p:nvSpPr>
        <p:spPr>
          <a:xfrm>
            <a:off x="838200" y="244880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libri"/>
              <a:buNone/>
            </a:pPr>
            <a:r>
              <a:rPr lang="en-US" sz="4800" dirty="0"/>
              <a:t>IoT &amp; AE</a:t>
            </a:r>
            <a:endParaRPr dirty="0"/>
          </a:p>
        </p:txBody>
      </p:sp>
      <p:sp>
        <p:nvSpPr>
          <p:cNvPr id="102" name="Google Shape;102;p15"/>
          <p:cNvSpPr txBox="1">
            <a:spLocks noGrp="1"/>
          </p:cNvSpPr>
          <p:nvPr>
            <p:ph type="body" idx="1"/>
          </p:nvPr>
        </p:nvSpPr>
        <p:spPr>
          <a:xfrm>
            <a:off x="485198" y="1570443"/>
            <a:ext cx="6970351" cy="48261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Internet věcí může zlepšit AE tím, že změní způsob shromažďování dat a jejich propojení s uživateli a automatizovanými procesy.</a:t>
            </a:r>
            <a:endParaRPr/>
          </a:p>
          <a:p>
            <a:pPr marL="228600" lvl="0" indent="-2286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Internet věcí umožňuje školitelům vytvořit prostředí, které podporuje získávání znalostí přirozeným a efektivním způsobem.</a:t>
            </a:r>
            <a:endParaRPr/>
          </a:p>
          <a:p>
            <a:pPr marL="228600" lvl="0" indent="-2286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Internet věcí může ovlivnit školení, ale i další procesy, od administrativy až po údržbu budov.</a:t>
            </a:r>
            <a:endParaRPr/>
          </a:p>
          <a:p>
            <a:pPr marL="228600" lvl="0" indent="-508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3" name="Google Shape;103;p15" descr="Internetul Lucrurilor, Iot, Reţea, Tehnologie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25562" y="3413782"/>
            <a:ext cx="4222079" cy="279273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6"/>
          <p:cNvSpPr txBox="1">
            <a:spLocks noGrp="1"/>
          </p:cNvSpPr>
          <p:nvPr>
            <p:ph type="title"/>
          </p:nvPr>
        </p:nvSpPr>
        <p:spPr>
          <a:xfrm>
            <a:off x="329060" y="2924220"/>
            <a:ext cx="5393700" cy="1009560"/>
          </a:xfr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libri"/>
              <a:buNone/>
            </a:pPr>
            <a:r>
              <a:rPr lang="en-US" dirty="0"/>
              <a:t>POUŽITÍ IoT</a:t>
            </a:r>
          </a:p>
        </p:txBody>
      </p:sp>
      <p:sp>
        <p:nvSpPr>
          <p:cNvPr id="109" name="Google Shape;109;p16"/>
          <p:cNvSpPr txBox="1">
            <a:spLocks noGrp="1"/>
          </p:cNvSpPr>
          <p:nvPr>
            <p:ph type="body" idx="2"/>
          </p:nvPr>
        </p:nvSpPr>
        <p:spPr/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/>
              <a:t>Internet věcí umožňuje institucím AE:</a:t>
            </a:r>
          </a:p>
          <a:p>
            <a:pPr marL="228600" lvl="0" indent="-228600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u="sng"/>
              <a:t>Vytváření nových způsobů učení</a:t>
            </a:r>
            <a:endParaRPr lang="en-US"/>
          </a:p>
          <a:p>
            <a:pPr marL="228600" lvl="0" indent="-228600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u="sng"/>
              <a:t>Zlepšit poskytování školení a </a:t>
            </a:r>
            <a:r>
              <a:rPr lang="en-US"/>
              <a:t>hodnocení</a:t>
            </a:r>
            <a:r>
              <a:rPr lang="en-US" u="sng"/>
              <a:t> účastníků </a:t>
            </a:r>
          </a:p>
          <a:p>
            <a:pPr marL="228600" lvl="0" indent="-228600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u="sng"/>
              <a:t>Zjednodušení administrativních operací</a:t>
            </a:r>
          </a:p>
          <a:p>
            <a:pPr marL="228600" lvl="0" indent="-228600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u="sng"/>
              <a:t>Zajistit bezpečné prostředí</a:t>
            </a:r>
            <a:endParaRPr lang="en-US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7"/>
          <p:cNvSpPr txBox="1">
            <a:spLocks noGrp="1"/>
          </p:cNvSpPr>
          <p:nvPr>
            <p:ph type="title"/>
          </p:nvPr>
        </p:nvSpPr>
        <p:spPr>
          <a:xfrm>
            <a:off x="838200" y="251866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libri"/>
              <a:buNone/>
            </a:pPr>
            <a:r>
              <a:rPr lang="en-US" sz="4800" dirty="0"/>
              <a:t>IoT pro trenéry</a:t>
            </a:r>
            <a:endParaRPr dirty="0"/>
          </a:p>
        </p:txBody>
      </p:sp>
      <p:sp>
        <p:nvSpPr>
          <p:cNvPr id="115" name="Google Shape;115;p17"/>
          <p:cNvSpPr txBox="1">
            <a:spLocks noGrp="1"/>
          </p:cNvSpPr>
          <p:nvPr>
            <p:ph type="body" idx="1"/>
          </p:nvPr>
        </p:nvSpPr>
        <p:spPr>
          <a:xfrm>
            <a:off x="428492" y="1816265"/>
            <a:ext cx="7294997" cy="39253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Internet věcí může školitele dospělých podpořit mnoha způsoby:</a:t>
            </a:r>
            <a:endParaRPr/>
          </a:p>
          <a:p>
            <a:pPr marL="808038" lvl="0" indent="-36195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Umožňuje autonomní docházkové systémy</a:t>
            </a:r>
            <a:endParaRPr/>
          </a:p>
          <a:p>
            <a:pPr marL="808038" lvl="0" indent="-36195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Umožňuje pokročilé pedagogické postupy pro prezenční, online a hybridní výuku.</a:t>
            </a:r>
            <a:endParaRPr/>
          </a:p>
          <a:p>
            <a:pPr marL="808038" lvl="0" indent="-36195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Podporuje systémy hodnocení, evaluace a zpětné vazby</a:t>
            </a:r>
            <a:endParaRPr/>
          </a:p>
        </p:txBody>
      </p:sp>
      <p:pic>
        <p:nvPicPr>
          <p:cNvPr id="116" name="Google Shape;116;p1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610475" y="3619500"/>
            <a:ext cx="4581525" cy="3238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8"/>
          <p:cNvSpPr txBox="1">
            <a:spLocks noGrp="1"/>
          </p:cNvSpPr>
          <p:nvPr>
            <p:ph type="title"/>
          </p:nvPr>
        </p:nvSpPr>
        <p:spPr>
          <a:xfrm>
            <a:off x="838200" y="245097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libri"/>
              <a:buNone/>
            </a:pPr>
            <a:r>
              <a:rPr lang="en-US" sz="4800" dirty="0"/>
              <a:t>IoT PRO UČITELE</a:t>
            </a:r>
            <a:endParaRPr dirty="0"/>
          </a:p>
        </p:txBody>
      </p:sp>
      <p:sp>
        <p:nvSpPr>
          <p:cNvPr id="122" name="Google Shape;122;p18"/>
          <p:cNvSpPr txBox="1">
            <a:spLocks noGrp="1"/>
          </p:cNvSpPr>
          <p:nvPr>
            <p:ph type="body" idx="1"/>
          </p:nvPr>
        </p:nvSpPr>
        <p:spPr>
          <a:xfrm>
            <a:off x="145689" y="1546469"/>
            <a:ext cx="6952892" cy="50664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Internet věcí může podporovat dospělé studenty mnoha způsoby:</a:t>
            </a:r>
            <a:endParaRPr/>
          </a:p>
          <a:p>
            <a:pPr marL="808038" lvl="0" indent="-36195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Zlepšuje online učení</a:t>
            </a:r>
            <a:endParaRPr/>
          </a:p>
          <a:p>
            <a:pPr marL="808038" lvl="0" indent="-36195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Zvyšuje produktivitu a interakci</a:t>
            </a:r>
            <a:endParaRPr/>
          </a:p>
          <a:p>
            <a:pPr marL="808038" lvl="0" indent="-36195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Umožňuje přizpůsobit výukové prostředí na míru</a:t>
            </a:r>
            <a:endParaRPr/>
          </a:p>
          <a:p>
            <a:pPr marL="808038" lvl="0" indent="-36195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Podporuje řízení školy a domácnosti</a:t>
            </a:r>
            <a:endParaRPr/>
          </a:p>
          <a:p>
            <a:pPr marL="808038" lvl="0" indent="-18415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3" name="Google Shape;123;p18" descr="Lecture, Instructor, Lecture Room, Room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34250" y="3619500"/>
            <a:ext cx="4857750" cy="3238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9"/>
          <p:cNvSpPr txBox="1">
            <a:spLocks noGrp="1"/>
          </p:cNvSpPr>
          <p:nvPr>
            <p:ph type="title"/>
          </p:nvPr>
        </p:nvSpPr>
        <p:spPr>
          <a:xfrm>
            <a:off x="838200" y="244880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libri"/>
              <a:buNone/>
            </a:pPr>
            <a:r>
              <a:rPr lang="en-US" sz="4800" dirty="0"/>
              <a:t>AI &amp; AE</a:t>
            </a:r>
            <a:endParaRPr dirty="0"/>
          </a:p>
        </p:txBody>
      </p:sp>
      <p:sp>
        <p:nvSpPr>
          <p:cNvPr id="129" name="Google Shape;129;p19"/>
          <p:cNvSpPr txBox="1">
            <a:spLocks noGrp="1"/>
          </p:cNvSpPr>
          <p:nvPr>
            <p:ph type="body" idx="1"/>
          </p:nvPr>
        </p:nvSpPr>
        <p:spPr>
          <a:xfrm>
            <a:off x="485199" y="1570443"/>
            <a:ext cx="6401082" cy="48261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Umělá inteligence má obrovský potenciál zvýšit inkluzivitu AE za relativně přijatelnou cenu.</a:t>
            </a:r>
            <a:endParaRPr/>
          </a:p>
          <a:p>
            <a:pPr marL="228600" lvl="0" indent="-2286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Umělá inteligence může představovat významné etické, právní a ekonomické problémy a rizika související s lidskými právy.</a:t>
            </a:r>
            <a:endParaRPr/>
          </a:p>
          <a:p>
            <a:pPr marL="228600" lvl="0" indent="-508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0" name="Google Shape;130;p1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48500" y="2110562"/>
            <a:ext cx="5143500" cy="3429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0"/>
          <p:cNvSpPr txBox="1">
            <a:spLocks noGrp="1"/>
          </p:cNvSpPr>
          <p:nvPr>
            <p:ph type="title"/>
          </p:nvPr>
        </p:nvSpPr>
        <p:spPr>
          <a:xfrm>
            <a:off x="2061677" y="244880"/>
            <a:ext cx="325755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libri"/>
              <a:buNone/>
            </a:pPr>
            <a:r>
              <a:rPr lang="en-US" sz="4800" dirty="0"/>
              <a:t>3DP &amp; AE</a:t>
            </a:r>
            <a:endParaRPr dirty="0"/>
          </a:p>
        </p:txBody>
      </p:sp>
      <p:sp>
        <p:nvSpPr>
          <p:cNvPr id="136" name="Google Shape;136;p20"/>
          <p:cNvSpPr txBox="1">
            <a:spLocks noGrp="1"/>
          </p:cNvSpPr>
          <p:nvPr>
            <p:ph type="body" idx="1"/>
          </p:nvPr>
        </p:nvSpPr>
        <p:spPr>
          <a:xfrm>
            <a:off x="485198" y="1570443"/>
            <a:ext cx="6410509" cy="48261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3DP může pomoci zvýšit inkluzivitu AE vytvářením cenově dostupných jedinečných, složitých a přizpůsobených objektů, jako jsou např.:</a:t>
            </a:r>
            <a:endParaRPr/>
          </a:p>
          <a:p>
            <a:pPr marL="228600" lvl="0" indent="-2286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personalizovaná asistenční zařízení</a:t>
            </a:r>
            <a:endParaRPr/>
          </a:p>
          <a:p>
            <a:pPr marL="228600" lvl="0" indent="-2286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učební pomůcky přizpůsobené různým zdravotním postižením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7" name="Google Shape;137;p20" descr="3D printing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57241" y="1818336"/>
            <a:ext cx="4265629" cy="4107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6"/>
          <p:cNvSpPr txBox="1">
            <a:spLocks noGrp="1"/>
          </p:cNvSpPr>
          <p:nvPr>
            <p:ph type="title"/>
          </p:nvPr>
        </p:nvSpPr>
        <p:spPr>
          <a:xfrm>
            <a:off x="838200" y="147411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>
                <a:latin typeface="Calibri"/>
                <a:ea typeface="Calibri"/>
                <a:cs typeface="Calibri"/>
                <a:sym typeface="Calibri"/>
              </a:rPr>
              <a:t>UD A TECHNOLOGIE</a:t>
            </a:r>
            <a:endParaRPr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16"/>
          <p:cNvSpPr txBox="1">
            <a:spLocks noGrp="1"/>
          </p:cNvSpPr>
          <p:nvPr>
            <p:ph type="body" idx="1"/>
          </p:nvPr>
        </p:nvSpPr>
        <p:spPr>
          <a:xfrm>
            <a:off x="310501" y="1345879"/>
            <a:ext cx="11674670" cy="49001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</a:pPr>
            <a:r>
              <a:rPr lang="en-US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→ Cílem UD je navrhovat technologie, které může používat co nejvíce lidí: běžné technologie pro všechny, včetně starších lidí a osob se zdravotním postižením.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</a:pPr>
            <a:r>
              <a:rPr lang="en-US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→ </a:t>
            </a:r>
            <a:r>
              <a:rPr lang="en-US">
                <a:latin typeface="Calibri"/>
                <a:ea typeface="Calibri"/>
                <a:cs typeface="Calibri"/>
                <a:sym typeface="Calibri"/>
              </a:rPr>
              <a:t>důraz je kladen na to, aby se předešlo zbytečným speciálním řešením a úpravám.</a:t>
            </a:r>
            <a:endParaRPr/>
          </a:p>
        </p:txBody>
      </p:sp>
      <p:pic>
        <p:nvPicPr>
          <p:cNvPr id="111" name="Google Shape;111;p1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148822" y="3448823"/>
            <a:ext cx="5998028" cy="336958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1"/>
          <p:cNvSpPr txBox="1">
            <a:spLocks noGrp="1"/>
          </p:cNvSpPr>
          <p:nvPr>
            <p:ph type="title"/>
          </p:nvPr>
        </p:nvSpPr>
        <p:spPr>
          <a:xfrm>
            <a:off x="838200" y="180030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libri"/>
              <a:buNone/>
            </a:pPr>
            <a:r>
              <a:rPr lang="en-US" sz="4800" dirty="0"/>
              <a:t>POUŽITÍ 3DP</a:t>
            </a:r>
            <a:endParaRPr dirty="0"/>
          </a:p>
        </p:txBody>
      </p:sp>
      <p:sp>
        <p:nvSpPr>
          <p:cNvPr id="143" name="Google Shape;143;p21"/>
          <p:cNvSpPr txBox="1">
            <a:spLocks noGrp="1"/>
          </p:cNvSpPr>
          <p:nvPr>
            <p:ph type="body" idx="1"/>
          </p:nvPr>
        </p:nvSpPr>
        <p:spPr>
          <a:xfrm>
            <a:off x="459680" y="1340779"/>
            <a:ext cx="11440279" cy="52556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dirty="0">
                <a:latin typeface="Calibri"/>
                <a:ea typeface="Calibri"/>
                <a:cs typeface="Calibri"/>
                <a:sym typeface="Calibri"/>
              </a:rPr>
              <a:t>3DP je nyní dostupná technologie, kterou mohou pedagogové využívat k vytváření objektů na podporu výuky. </a:t>
            </a:r>
            <a:endParaRPr dirty="0"/>
          </a:p>
          <a:p>
            <a:pPr marL="228600" lvl="0" indent="-2286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dirty="0">
                <a:latin typeface="Calibri"/>
                <a:ea typeface="Calibri"/>
                <a:cs typeface="Calibri"/>
                <a:sym typeface="Calibri"/>
              </a:rPr>
              <a:t>Školitelé se mohou naučit používat 3DP z bezplatných zdrojů, které jsou k dispozici díky </a:t>
            </a:r>
            <a:r>
              <a:rPr lang="en-US" dirty="0" err="1">
                <a:latin typeface="Calibri"/>
                <a:ea typeface="Calibri"/>
                <a:cs typeface="Calibri"/>
                <a:sym typeface="Calibri"/>
              </a:rPr>
              <a:t>programu </a:t>
            </a:r>
            <a:r>
              <a:rPr lang="en-US" dirty="0">
                <a:latin typeface="Calibri"/>
                <a:ea typeface="Calibri"/>
                <a:cs typeface="Calibri"/>
                <a:sym typeface="Calibri"/>
              </a:rPr>
              <a:t>Erasmus+. </a:t>
            </a:r>
            <a:endParaRPr dirty="0"/>
          </a:p>
          <a:p>
            <a:pPr marL="228600" lvl="0" indent="-2286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Mnoho užitečných souborů pro 3D tisk je volně k dispozici online, například na </a:t>
            </a:r>
            <a:r>
              <a:rPr lang="en-US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adrese </a:t>
            </a:r>
            <a:r>
              <a:rPr lang="en-US">
                <a:latin typeface="Calibri"/>
                <a:ea typeface="Calibri"/>
                <a:cs typeface="Calibri"/>
                <a:sym typeface="Calibri"/>
              </a:rPr>
              <a:t>www.thingiverse.com.</a:t>
            </a:r>
            <a:endParaRPr/>
          </a:p>
          <a:p>
            <a:pPr marL="228600" lvl="0" indent="-2286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dirty="0">
                <a:latin typeface="Calibri"/>
                <a:ea typeface="Calibri"/>
                <a:cs typeface="Calibri"/>
                <a:sym typeface="Calibri"/>
              </a:rPr>
              <a:t> Knihovna asistenčních zařízení dostupná na </a:t>
            </a:r>
            <a:r>
              <a:rPr lang="en-US" u="sng" dirty="0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adrese https://makersmakingchange.com/ </a:t>
            </a:r>
            <a:r>
              <a:rPr lang="en-US" dirty="0">
                <a:latin typeface="Calibri"/>
                <a:ea typeface="Calibri"/>
                <a:cs typeface="Calibri"/>
                <a:sym typeface="Calibri"/>
              </a:rPr>
              <a:t>obsahuje sbírku řešení AT s otevřeným zdrojovým kódem.</a:t>
            </a:r>
            <a:endParaRPr dirty="0"/>
          </a:p>
          <a:p>
            <a:pPr marL="228600" lvl="0" indent="-2286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dirty="0">
                <a:latin typeface="Calibri"/>
                <a:ea typeface="Calibri"/>
                <a:cs typeface="Calibri"/>
                <a:sym typeface="Calibri"/>
              </a:rPr>
              <a:t>Předměty lze také vytisknout na 3D tiskárně makerspace nebo u poskytovatele služeb 3D tisku.</a:t>
            </a:r>
            <a:endParaRPr dirty="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2"/>
          <p:cNvSpPr txBox="1">
            <a:spLocks noGrp="1"/>
          </p:cNvSpPr>
          <p:nvPr>
            <p:ph type="title"/>
          </p:nvPr>
        </p:nvSpPr>
        <p:spPr>
          <a:xfrm>
            <a:off x="373664" y="2921424"/>
            <a:ext cx="5393700" cy="1015152"/>
          </a:xfr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libri"/>
              <a:buNone/>
            </a:pPr>
            <a:r>
              <a:rPr lang="en-US"/>
              <a:t>AR/VR A AE</a:t>
            </a:r>
          </a:p>
        </p:txBody>
      </p:sp>
      <p:sp>
        <p:nvSpPr>
          <p:cNvPr id="149" name="Google Shape;149;p22"/>
          <p:cNvSpPr txBox="1">
            <a:spLocks noGrp="1"/>
          </p:cNvSpPr>
          <p:nvPr>
            <p:ph type="body" idx="2"/>
          </p:nvPr>
        </p:nvSpPr>
        <p:spPr/>
        <p:txBody>
          <a:bodyPr spcFirstLastPara="1" wrap="square" lIns="91425" tIns="45700" rIns="91425" bIns="45700" anchor="ctr" anchorCtr="0">
            <a:normAutofit fontScale="92500"/>
          </a:bodyPr>
          <a:lstStyle/>
          <a:p>
            <a:pPr marL="228600" lvl="0" indent="-228600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1700"/>
              <a:t>Umožňuje studentům se zdravotním postižením účastnit se výuky relativně bez omezení způsobených jejich postižením a bezpečně.</a:t>
            </a:r>
          </a:p>
          <a:p>
            <a:pPr marL="228600" lvl="0" indent="-228600" rtl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1700"/>
              <a:t>Pomáhá vytvářet empatii k osobám se zdravotním postižením u ostatních tím, že je podporuje v prožívání zdravotního postižení prostřednictvím simulovaného prostředí.</a:t>
            </a:r>
          </a:p>
          <a:p>
            <a:pPr marL="228600" lvl="0" indent="-228600" rtl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1700"/>
              <a:t>Pomáhá překonávat fyzická omezení</a:t>
            </a:r>
          </a:p>
          <a:p>
            <a:pPr marL="228600" lvl="0" indent="-228600" rtl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1700"/>
              <a:t>Vytváří bezpečný prostor, kde mohou žáci se zdravotním postižením rozvíjet své znalosti, dovednosti a postoje. </a:t>
            </a:r>
          </a:p>
          <a:p>
            <a:pPr marL="228600" lvl="0" indent="-228600" rtl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1700"/>
              <a:t>poskytuje nové a dříve nemožné zážitky v bezpečném prostředí.</a:t>
            </a:r>
          </a:p>
          <a:p>
            <a:pPr marL="228600" lvl="0" indent="-228600" rtl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1700"/>
              <a:t>Umožňuje personalizované učení bez rozptylování.</a:t>
            </a:r>
          </a:p>
          <a:p>
            <a:pPr marL="228600" lvl="0" indent="-228600" rtl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1700"/>
              <a:t>Podpora žáků se speciálními potřebami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3"/>
          <p:cNvSpPr txBox="1">
            <a:spLocks noGrp="1"/>
          </p:cNvSpPr>
          <p:nvPr>
            <p:ph type="title"/>
          </p:nvPr>
        </p:nvSpPr>
        <p:spPr>
          <a:xfrm>
            <a:off x="354000" y="2582211"/>
            <a:ext cx="5393700" cy="1693577"/>
          </a:xfr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libri"/>
              <a:buNone/>
            </a:pPr>
            <a:r>
              <a:rPr lang="en-US" sz="4800" dirty="0"/>
              <a:t>AR/VR </a:t>
            </a:r>
            <a:r>
              <a:rPr lang="cs-CZ" sz="4800" dirty="0"/>
              <a:t>– </a:t>
            </a:r>
            <a:r>
              <a:rPr lang="en-US" sz="4800" dirty="0"/>
              <a:t>VÝUKOVÉ ZDROJE</a:t>
            </a:r>
            <a:endParaRPr lang="cs-CZ" sz="4800" dirty="0"/>
          </a:p>
        </p:txBody>
      </p:sp>
      <p:sp>
        <p:nvSpPr>
          <p:cNvPr id="155" name="Google Shape;155;p23"/>
          <p:cNvSpPr txBox="1">
            <a:spLocks noGrp="1"/>
          </p:cNvSpPr>
          <p:nvPr>
            <p:ph type="body" idx="2"/>
          </p:nvPr>
        </p:nvSpPr>
        <p:spPr/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2000"/>
              <a:t>Existuje mnoho aplikací VR, které lze použít například v AE:</a:t>
            </a:r>
          </a:p>
          <a:p>
            <a:pPr marL="228600" lvl="0" indent="-228600" rtl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2000" u="sng"/>
              <a:t>Aplikace Expedice Google </a:t>
            </a:r>
            <a:r>
              <a:rPr lang="en-US" sz="2000"/>
              <a:t>- více než 600 expedic s panoramatickými scénami, propojením s učebními osnovami, poznámkami a otázkami k diskusi.</a:t>
            </a:r>
          </a:p>
          <a:p>
            <a:pPr marL="228600" lvl="0" indent="-228600" rtl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2000" u="sng"/>
              <a:t>Discovery VR </a:t>
            </a:r>
            <a:r>
              <a:rPr lang="en-US" sz="2000"/>
              <a:t>- kolekce dokumentárních filmů</a:t>
            </a:r>
          </a:p>
          <a:p>
            <a:pPr marL="228600" lvl="0" indent="-228600" rtl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2000" u="sng"/>
              <a:t> Google Arts &amp; Culture </a:t>
            </a:r>
            <a:r>
              <a:rPr lang="en-US" sz="2000"/>
              <a:t>- sbírka uměleckého a kulturního obsahu včetně rozšířené reality a 360stupňových videí. </a:t>
            </a:r>
          </a:p>
          <a:p>
            <a:pPr marL="228600" lvl="0" indent="-228600" rtl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2000" u="sng"/>
              <a:t>YouTube </a:t>
            </a:r>
            <a:r>
              <a:rPr lang="en-US" sz="2000"/>
              <a:t>- obsahuje také užitečné zdroje VR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>
            <a:extLst>
              <a:ext uri="{FF2B5EF4-FFF2-40B4-BE49-F238E27FC236}">
                <a16:creationId xmlns:a16="http://schemas.microsoft.com/office/drawing/2014/main" id="{06F7717B-034A-AB47-40BE-237598AF9A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893" y="2844477"/>
            <a:ext cx="5393700" cy="1169045"/>
          </a:xfrm>
        </p:spPr>
        <p:txBody>
          <a:bodyPr wrap="square" anchor="b">
            <a:normAutofit/>
          </a:bodyPr>
          <a:lstStyle/>
          <a:p>
            <a:r>
              <a:rPr lang="en-US" b="1" dirty="0"/>
              <a:t>Více informací</a:t>
            </a:r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FDFF9820-D309-161D-8D84-23A2F8A191C1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6586000" y="1484033"/>
            <a:ext cx="5115900" cy="4926900"/>
          </a:xfrm>
        </p:spPr>
        <p:txBody>
          <a:bodyPr>
            <a:normAutofit/>
          </a:bodyPr>
          <a:lstStyle/>
          <a:p>
            <a:pPr marL="76200" indent="0" algn="ctr">
              <a:buNone/>
            </a:pPr>
            <a:r>
              <a:rPr lang="cs-CZ" sz="3600" b="1" dirty="0">
                <a:solidFill>
                  <a:schemeClr val="bg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www.iedaproject.eu</a:t>
            </a:r>
            <a:endParaRPr lang="en-US" sz="3600" b="1" dirty="0">
              <a:solidFill>
                <a:schemeClr val="bg1"/>
              </a:solidFill>
            </a:endParaRPr>
          </a:p>
        </p:txBody>
      </p:sp>
      <p:pic>
        <p:nvPicPr>
          <p:cNvPr id="8" name="Grafický objekt 7" descr="IEDA logo">
            <a:extLst>
              <a:ext uri="{FF2B5EF4-FFF2-40B4-BE49-F238E27FC236}">
                <a16:creationId xmlns:a16="http://schemas.microsoft.com/office/drawing/2014/main" id="{B35605AE-567C-8618-B7FA-EC2AD98D6E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083588" y="874939"/>
            <a:ext cx="2120724" cy="2427966"/>
          </a:xfrm>
          <a:prstGeom prst="rect">
            <a:avLst/>
          </a:prstGeom>
        </p:spPr>
      </p:pic>
      <p:pic>
        <p:nvPicPr>
          <p:cNvPr id="9" name="Graphic 5" descr="Co-funded by the Erasmus+ Programme of the European Union">
            <a:extLst>
              <a:ext uri="{FF2B5EF4-FFF2-40B4-BE49-F238E27FC236}">
                <a16:creationId xmlns:a16="http://schemas.microsoft.com/office/drawing/2014/main" id="{569D078E-5766-CFEA-0822-93AE2D663CF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60786" y="6286952"/>
            <a:ext cx="3385272" cy="431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43964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7"/>
          <p:cNvSpPr txBox="1">
            <a:spLocks noGrp="1"/>
          </p:cNvSpPr>
          <p:nvPr>
            <p:ph type="title"/>
          </p:nvPr>
        </p:nvSpPr>
        <p:spPr>
          <a:xfrm>
            <a:off x="324504" y="2478972"/>
            <a:ext cx="5393700" cy="1900055"/>
          </a:xfr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/>
              <a:t>NOVÉ TECHNOLOGIE</a:t>
            </a:r>
            <a:endParaRPr lang="cs-CZ" dirty="0"/>
          </a:p>
        </p:txBody>
      </p:sp>
      <p:sp>
        <p:nvSpPr>
          <p:cNvPr id="117" name="Google Shape;117;p17"/>
          <p:cNvSpPr txBox="1">
            <a:spLocks noGrp="1"/>
          </p:cNvSpPr>
          <p:nvPr>
            <p:ph type="body" idx="2"/>
          </p:nvPr>
        </p:nvSpPr>
        <p:spPr/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dirty="0"/>
              <a:t>= pokročilý nebo nový vývoj v oblasti asistivních technologií (AT), vyjádřený v konkrétních aplikacích a produktech. </a:t>
            </a:r>
          </a:p>
          <a:p>
            <a:pPr marL="0" lvl="0" indent="0" rtl="0">
              <a:lnSpc>
                <a:spcPct val="105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dirty="0"/>
              <a:t>→ známé také jako nové technologie, nové asistenční technologie nebo pokročilé asistenční technologie.</a:t>
            </a:r>
          </a:p>
          <a:p>
            <a:pPr marL="0" lvl="0" indent="0" rtl="0">
              <a:lnSpc>
                <a:spcPct val="105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dirty="0"/>
              <a:t>→ bývají </a:t>
            </a:r>
            <a:r>
              <a:rPr lang="en-US" u="sng" dirty="0"/>
              <a:t>"chytré"</a:t>
            </a:r>
            <a:r>
              <a:rPr lang="en-US" dirty="0"/>
              <a:t>, </a:t>
            </a:r>
            <a:r>
              <a:rPr lang="en-US" u="sng" dirty="0"/>
              <a:t>propojené</a:t>
            </a:r>
            <a:r>
              <a:rPr lang="en-US" dirty="0"/>
              <a:t>, </a:t>
            </a:r>
            <a:r>
              <a:rPr lang="en-US" u="sng" dirty="0"/>
              <a:t>interaktivní </a:t>
            </a:r>
            <a:r>
              <a:rPr lang="en-US" dirty="0"/>
              <a:t>a </a:t>
            </a:r>
            <a:r>
              <a:rPr lang="en-US" u="sng" dirty="0"/>
              <a:t>zahrnují řešení nebo komponenty integrované do těla</a:t>
            </a:r>
            <a:r>
              <a:rPr lang="en-US" dirty="0"/>
              <a:t>.</a:t>
            </a:r>
          </a:p>
          <a:p>
            <a:pPr marL="228600" lvl="0" indent="-50800" rtl="0">
              <a:lnSpc>
                <a:spcPct val="105000"/>
              </a:lnSpc>
              <a:spcBef>
                <a:spcPts val="1000"/>
              </a:spcBef>
              <a:spcAft>
                <a:spcPts val="1600"/>
              </a:spcAft>
              <a:buClr>
                <a:schemeClr val="dk1"/>
              </a:buClr>
              <a:buSzPts val="2800"/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8"/>
          <p:cNvSpPr txBox="1">
            <a:spLocks noGrp="1"/>
          </p:cNvSpPr>
          <p:nvPr>
            <p:ph type="title"/>
          </p:nvPr>
        </p:nvSpPr>
        <p:spPr>
          <a:xfrm>
            <a:off x="344168" y="2469140"/>
            <a:ext cx="5393700" cy="1919719"/>
          </a:xfr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/>
              <a:t>PODPŮRNÉ TECHNOLOGIE </a:t>
            </a:r>
            <a:endParaRPr lang="cs-CZ" dirty="0"/>
          </a:p>
        </p:txBody>
      </p:sp>
      <p:sp>
        <p:nvSpPr>
          <p:cNvPr id="123" name="Google Shape;123;p18"/>
          <p:cNvSpPr txBox="1">
            <a:spLocks noGrp="1"/>
          </p:cNvSpPr>
          <p:nvPr>
            <p:ph type="body" idx="2"/>
          </p:nvPr>
        </p:nvSpPr>
        <p:spPr/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dirty="0"/>
              <a:t>→ Pokročilé AT umožňují </a:t>
            </a:r>
            <a:r>
              <a:rPr lang="en-US" u="sng" dirty="0"/>
              <a:t>technologie, </a:t>
            </a:r>
            <a:r>
              <a:rPr lang="en-US" dirty="0"/>
              <a:t>jako je umělá inteligence (AI), rozšířená a virtuální realita (AR/VR), robotika, internet věcí (IoT) atd. </a:t>
            </a:r>
          </a:p>
          <a:p>
            <a:pPr marL="0" lvl="0" indent="0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dirty="0"/>
              <a:t>→ Vývoj pokročilých asistenčních produktů a aplikací usnadňuje jedna nebo kombinace několika technologií.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9"/>
          <p:cNvSpPr txBox="1">
            <a:spLocks noGrp="1"/>
          </p:cNvSpPr>
          <p:nvPr>
            <p:ph type="title"/>
          </p:nvPr>
        </p:nvSpPr>
        <p:spPr>
          <a:xfrm>
            <a:off x="931701" y="306122"/>
            <a:ext cx="10058400" cy="7485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en-US" sz="4000" dirty="0"/>
              <a:t>PŘÍKLAD NOVÝCH TECHNOLOGIÍ</a:t>
            </a:r>
            <a:endParaRPr sz="4000" dirty="0"/>
          </a:p>
        </p:txBody>
      </p:sp>
      <p:sp>
        <p:nvSpPr>
          <p:cNvPr id="129" name="Google Shape;129;p19"/>
          <p:cNvSpPr txBox="1">
            <a:spLocks noGrp="1"/>
          </p:cNvSpPr>
          <p:nvPr>
            <p:ph type="body" idx="1"/>
          </p:nvPr>
        </p:nvSpPr>
        <p:spPr>
          <a:xfrm>
            <a:off x="-141687" y="1539380"/>
            <a:ext cx="6699849" cy="4431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68288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2800" dirty="0">
                <a:latin typeface="Calibri"/>
                <a:ea typeface="Calibri"/>
                <a:cs typeface="Calibri"/>
                <a:sym typeface="Calibri"/>
              </a:rPr>
              <a:t>→ </a:t>
            </a:r>
            <a:r>
              <a:rPr lang="en-US" sz="2800" u="sng" dirty="0">
                <a:latin typeface="Calibri"/>
                <a:ea typeface="Calibri"/>
                <a:cs typeface="Calibri"/>
                <a:sym typeface="Calibri"/>
              </a:rPr>
              <a:t>Nová technologie</a:t>
            </a:r>
            <a:r>
              <a:rPr lang="en-US" sz="2800" dirty="0">
                <a:latin typeface="Calibri"/>
                <a:ea typeface="Calibri"/>
                <a:cs typeface="Calibri"/>
                <a:sym typeface="Calibri"/>
              </a:rPr>
              <a:t>: Společník robot</a:t>
            </a:r>
            <a:endParaRPr dirty="0"/>
          </a:p>
          <a:p>
            <a:pPr marL="268288" lvl="1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</a:pPr>
            <a:endParaRPr sz="1000" dirty="0">
              <a:latin typeface="Calibri"/>
              <a:ea typeface="Calibri"/>
              <a:cs typeface="Calibri"/>
              <a:sym typeface="Calibri"/>
            </a:endParaRPr>
          </a:p>
          <a:p>
            <a:pPr marL="268288" lvl="1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2800" dirty="0">
                <a:latin typeface="Calibri"/>
                <a:ea typeface="Calibri"/>
                <a:cs typeface="Calibri"/>
                <a:sym typeface="Calibri"/>
              </a:rPr>
              <a:t>→ </a:t>
            </a:r>
            <a:r>
              <a:rPr lang="en-US" sz="2800" u="sng" dirty="0">
                <a:latin typeface="Calibri"/>
                <a:ea typeface="Calibri"/>
                <a:cs typeface="Calibri"/>
                <a:sym typeface="Calibri"/>
              </a:rPr>
              <a:t>Podpůrné technologie</a:t>
            </a:r>
            <a:r>
              <a:rPr lang="en-US" sz="2800" dirty="0">
                <a:latin typeface="Calibri"/>
                <a:ea typeface="Calibri"/>
                <a:cs typeface="Calibri"/>
                <a:sym typeface="Calibri"/>
              </a:rPr>
              <a:t>: Umělá inteligence, robotika, internet věcí, pokročilé senzory</a:t>
            </a:r>
            <a:endParaRPr dirty="0"/>
          </a:p>
          <a:p>
            <a:pPr marL="268288" lvl="1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</a:pPr>
            <a:endParaRPr sz="1050" dirty="0">
              <a:latin typeface="Calibri"/>
              <a:ea typeface="Calibri"/>
              <a:cs typeface="Calibri"/>
              <a:sym typeface="Calibri"/>
            </a:endParaRPr>
          </a:p>
          <a:p>
            <a:pPr marL="268288" lvl="1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2800" dirty="0">
                <a:latin typeface="Calibri"/>
                <a:ea typeface="Calibri"/>
                <a:cs typeface="Calibri"/>
                <a:sym typeface="Calibri"/>
              </a:rPr>
              <a:t>→ </a:t>
            </a:r>
            <a:r>
              <a:rPr lang="en-US" sz="2800" u="sng" dirty="0">
                <a:latin typeface="Calibri"/>
                <a:ea typeface="Calibri"/>
                <a:cs typeface="Calibri"/>
                <a:sym typeface="Calibri"/>
              </a:rPr>
              <a:t>Funkce: </a:t>
            </a:r>
            <a:endParaRPr dirty="0"/>
          </a:p>
          <a:p>
            <a:pPr marL="725488" lvl="1" indent="-4572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○"/>
            </a:pPr>
            <a:r>
              <a:rPr lang="en-US" sz="2800" dirty="0">
                <a:latin typeface="Calibri"/>
                <a:ea typeface="Calibri"/>
                <a:cs typeface="Calibri"/>
                <a:sym typeface="Calibri"/>
              </a:rPr>
              <a:t>podpora samostatného bydlení prostřednictvím různých funkcí</a:t>
            </a:r>
            <a:endParaRPr dirty="0"/>
          </a:p>
          <a:p>
            <a:pPr marL="725488" lvl="1" indent="-4572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○"/>
            </a:pPr>
            <a:r>
              <a:rPr lang="en-US" sz="2800" dirty="0">
                <a:latin typeface="Calibri"/>
                <a:ea typeface="Calibri"/>
                <a:cs typeface="Calibri"/>
                <a:sym typeface="Calibri"/>
              </a:rPr>
              <a:t>nabízet kognitivní, emocionální a sociální podporu.</a:t>
            </a:r>
            <a:endParaRPr sz="2800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0" name="Google Shape;130;p19"/>
          <p:cNvSpPr txBox="1"/>
          <p:nvPr/>
        </p:nvSpPr>
        <p:spPr>
          <a:xfrm>
            <a:off x="6558162" y="6090213"/>
            <a:ext cx="5510975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Robot Care-O-bot 3. Zdroj obrázku: Zdroj: Fraunhoferův institut pro výrobní techniku a automatizaci IPA</a:t>
            </a:r>
            <a:r>
              <a:rPr lang="en-US" sz="1400" b="0" i="0" u="none" strike="noStrike" cap="none">
                <a:solidFill>
                  <a:srgbClr val="555555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www.care-o-bot.de. </a:t>
            </a:r>
            <a:endParaRPr sz="1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1" name="Google Shape;131;p19" descr="A companion robot 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50580" y="2062600"/>
            <a:ext cx="6041420" cy="40276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0"/>
          <p:cNvSpPr txBox="1">
            <a:spLocks noGrp="1"/>
          </p:cNvSpPr>
          <p:nvPr>
            <p:ph type="title"/>
          </p:nvPr>
        </p:nvSpPr>
        <p:spPr>
          <a:xfrm>
            <a:off x="354000" y="2454392"/>
            <a:ext cx="5393700" cy="1949216"/>
          </a:xfr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/>
              <a:t>INTERNET VĚCÍ (IoT)</a:t>
            </a:r>
            <a:endParaRPr lang="cs-CZ" dirty="0"/>
          </a:p>
        </p:txBody>
      </p:sp>
      <p:sp>
        <p:nvSpPr>
          <p:cNvPr id="138" name="Google Shape;138;p20"/>
          <p:cNvSpPr txBox="1">
            <a:spLocks noGrp="1"/>
          </p:cNvSpPr>
          <p:nvPr>
            <p:ph type="body" idx="2"/>
          </p:nvPr>
        </p:nvSpPr>
        <p:spPr/>
        <p:txBody>
          <a:bodyPr spcFirstLastPara="1" wrap="square" lIns="91425" tIns="45700" rIns="91425" bIns="45700" anchor="ctr" anchorCtr="0">
            <a:normAutofit/>
          </a:bodyPr>
          <a:lstStyle/>
          <a:p>
            <a:pPr marL="457200" lvl="1" indent="0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1700" dirty="0"/>
              <a:t>→ Internet věcí je síť propojených objektů (</a:t>
            </a:r>
            <a:r>
              <a:rPr lang="en-US" sz="1700" u="sng" dirty="0"/>
              <a:t>věcí) </a:t>
            </a:r>
            <a:r>
              <a:rPr lang="en-US" sz="1700" dirty="0"/>
              <a:t>schopných </a:t>
            </a:r>
            <a:r>
              <a:rPr lang="en-US" sz="1700" u="sng" dirty="0"/>
              <a:t>shromažďovat a vyměňovat si data </a:t>
            </a:r>
            <a:r>
              <a:rPr lang="en-US" sz="1700" dirty="0"/>
              <a:t>pomocí vestavěných senzorů, softwaru a dalších technologií.</a:t>
            </a:r>
          </a:p>
          <a:p>
            <a:pPr marL="457200" lvl="1" indent="0" rtl="0">
              <a:lnSpc>
                <a:spcPct val="10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1700" dirty="0"/>
              <a:t>→ Věcí v internetu věcí může být jakýkoli objekt, který je schopen se připojit k internetu a přenášet data po síti. Například:</a:t>
            </a:r>
          </a:p>
          <a:p>
            <a:pPr marL="1143000" lvl="2" indent="-228600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■"/>
            </a:pPr>
            <a:r>
              <a:rPr lang="en-US" sz="1700" dirty="0"/>
              <a:t>propojené auto</a:t>
            </a:r>
          </a:p>
          <a:p>
            <a:pPr marL="1143000" lvl="2" indent="-228600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■"/>
            </a:pPr>
            <a:r>
              <a:rPr lang="en-US" sz="1700" dirty="0"/>
              <a:t>spotřebič (lednička, kávovar atd.).</a:t>
            </a:r>
          </a:p>
          <a:p>
            <a:pPr marL="1143000" lvl="2" indent="-228600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■"/>
            </a:pPr>
            <a:r>
              <a:rPr lang="en-US" sz="1700" dirty="0"/>
              <a:t>nositelné zařízení (monitor zdraví, fitness tracker, hodinky).</a:t>
            </a:r>
          </a:p>
          <a:p>
            <a:pPr marL="1143000" lvl="2" indent="-228600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■"/>
            </a:pPr>
            <a:r>
              <a:rPr lang="en-US" sz="1700" dirty="0"/>
              <a:t>chytré zařízení (tabule, bezpečnostní kamera, termostat atd.)</a:t>
            </a:r>
          </a:p>
          <a:p>
            <a:pPr marL="1143000" lvl="2" indent="-228600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■"/>
            </a:pPr>
            <a:r>
              <a:rPr lang="en-US" sz="1700" dirty="0"/>
              <a:t>lékařský senzor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1"/>
          <p:cNvSpPr txBox="1">
            <a:spLocks noGrp="1"/>
          </p:cNvSpPr>
          <p:nvPr>
            <p:ph type="title"/>
          </p:nvPr>
        </p:nvSpPr>
        <p:spPr>
          <a:xfrm>
            <a:off x="1066800" y="518170"/>
            <a:ext cx="10058400" cy="12879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/>
              <a:t>UMĚLÁ INTELIGENCE (AI)</a:t>
            </a:r>
            <a:endParaRPr dirty="0"/>
          </a:p>
        </p:txBody>
      </p:sp>
      <p:sp>
        <p:nvSpPr>
          <p:cNvPr id="145" name="Google Shape;145;p21"/>
          <p:cNvSpPr txBox="1">
            <a:spLocks noGrp="1"/>
          </p:cNvSpPr>
          <p:nvPr>
            <p:ph type="body" idx="1"/>
          </p:nvPr>
        </p:nvSpPr>
        <p:spPr>
          <a:xfrm>
            <a:off x="746262" y="2103981"/>
            <a:ext cx="10457529" cy="40507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2800" dirty="0">
                <a:latin typeface="Calibri"/>
                <a:ea typeface="Calibri"/>
                <a:cs typeface="Calibri"/>
                <a:sym typeface="Calibri"/>
              </a:rPr>
              <a:t>= je schopnost stroje napodobovat funkce, které jsou běžně spojovány s inteligentními bytostmi:</a:t>
            </a:r>
            <a:endParaRPr dirty="0"/>
          </a:p>
          <a:p>
            <a:pPr marL="1143000" lvl="2" indent="-228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Char char="■"/>
            </a:pPr>
            <a:r>
              <a:rPr lang="en-US" sz="2400" dirty="0">
                <a:latin typeface="Calibri"/>
                <a:ea typeface="Calibri"/>
                <a:cs typeface="Calibri"/>
                <a:sym typeface="Calibri"/>
              </a:rPr>
              <a:t>učení</a:t>
            </a:r>
            <a:endParaRPr dirty="0"/>
          </a:p>
          <a:p>
            <a:pPr marL="1143000" lvl="2" indent="-228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Char char="■"/>
            </a:pPr>
            <a:r>
              <a:rPr lang="en-US" sz="2400" dirty="0">
                <a:latin typeface="Calibri"/>
                <a:ea typeface="Calibri"/>
                <a:cs typeface="Calibri"/>
                <a:sym typeface="Calibri"/>
              </a:rPr>
              <a:t>řešení problémů</a:t>
            </a:r>
            <a:endParaRPr dirty="0"/>
          </a:p>
          <a:p>
            <a:pPr marL="1143000" lvl="2" indent="-228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Char char="■"/>
            </a:pPr>
            <a:r>
              <a:rPr lang="en-US" sz="2400" dirty="0">
                <a:latin typeface="Calibri"/>
                <a:ea typeface="Calibri"/>
                <a:cs typeface="Calibri"/>
                <a:sym typeface="Calibri"/>
              </a:rPr>
              <a:t>rozhodování</a:t>
            </a:r>
            <a:endParaRPr dirty="0"/>
          </a:p>
          <a:p>
            <a:pPr marL="1143000" lvl="2" indent="-228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Char char="■"/>
            </a:pPr>
            <a:r>
              <a:rPr lang="en-US" sz="2400" dirty="0">
                <a:latin typeface="Calibri"/>
                <a:ea typeface="Calibri"/>
                <a:cs typeface="Calibri"/>
                <a:sym typeface="Calibri"/>
              </a:rPr>
              <a:t>schopnost uvažovat</a:t>
            </a:r>
            <a:endParaRPr dirty="0"/>
          </a:p>
          <a:p>
            <a:pPr marL="1143000" lvl="2" indent="-228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Char char="■"/>
            </a:pPr>
            <a:r>
              <a:rPr lang="en-US" sz="2400" dirty="0">
                <a:latin typeface="Calibri"/>
                <a:ea typeface="Calibri"/>
                <a:cs typeface="Calibri"/>
                <a:sym typeface="Calibri"/>
              </a:rPr>
              <a:t>schopnost objevovat smysl</a:t>
            </a:r>
            <a:endParaRPr dirty="0"/>
          </a:p>
          <a:p>
            <a:pPr marL="1143000" lvl="2" indent="-228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Char char="■"/>
            </a:pPr>
            <a:r>
              <a:rPr lang="en-US" sz="2400" dirty="0">
                <a:latin typeface="Calibri"/>
                <a:ea typeface="Calibri"/>
                <a:cs typeface="Calibri"/>
                <a:sym typeface="Calibri"/>
              </a:rPr>
              <a:t>schopnost zobecňovat</a:t>
            </a:r>
            <a:endParaRPr dirty="0"/>
          </a:p>
          <a:p>
            <a:pPr marL="1143000" lvl="2" indent="-228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Char char="■"/>
            </a:pPr>
            <a:r>
              <a:rPr lang="en-US" sz="2400" dirty="0">
                <a:latin typeface="Calibri"/>
                <a:ea typeface="Calibri"/>
                <a:cs typeface="Calibri"/>
                <a:sym typeface="Calibri"/>
              </a:rPr>
              <a:t>poučení z minulých zkušeností</a:t>
            </a:r>
            <a:endParaRPr dirty="0"/>
          </a:p>
          <a:p>
            <a:pPr marL="685800" lvl="1" indent="-76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None/>
            </a:pPr>
            <a:endParaRPr sz="2400"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1600"/>
              </a:spcAft>
              <a:buClr>
                <a:schemeClr val="dk1"/>
              </a:buClr>
              <a:buSzPts val="1400"/>
              <a:buNone/>
            </a:pPr>
            <a:endParaRPr sz="1400" dirty="0"/>
          </a:p>
        </p:txBody>
      </p:sp>
      <p:pic>
        <p:nvPicPr>
          <p:cNvPr id="146" name="Google Shape;146;p21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28668" y="3337089"/>
            <a:ext cx="3563332" cy="35209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 xmlns:a14="http://schemas.microsoft.com/office/drawing/2010/main" xmlns:adec="http://schemas.microsoft.com/office/drawing/2017/decorative"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Geometric">
  <a:themeElements>
    <a:clrScheme name="Geometric">
      <a:dk1>
        <a:srgbClr val="2A3990"/>
      </a:dk1>
      <a:lt1>
        <a:srgbClr val="FFFFFF"/>
      </a:lt1>
      <a:dk2>
        <a:srgbClr val="434343"/>
      </a:dk2>
      <a:lt2>
        <a:srgbClr val="999999"/>
      </a:lt2>
      <a:accent1>
        <a:srgbClr val="212D74"/>
      </a:accent1>
      <a:accent2>
        <a:srgbClr val="3949AB"/>
      </a:accent2>
      <a:accent3>
        <a:srgbClr val="9C254D"/>
      </a:accent3>
      <a:accent4>
        <a:srgbClr val="D23369"/>
      </a:accent4>
      <a:accent5>
        <a:srgbClr val="F06292"/>
      </a:accent5>
      <a:accent6>
        <a:srgbClr val="7890CD"/>
      </a:accent6>
      <a:hlink>
        <a:srgbClr val="F06292"/>
      </a:hlink>
      <a:folHlink>
        <a:srgbClr val="F0629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sustava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862</TotalTime>
  <Words>2021</Words>
  <Application>Microsoft Office PowerPoint</Application>
  <PresentationFormat>Širokoúhlá obrazovka</PresentationFormat>
  <Paragraphs>223</Paragraphs>
  <Slides>43</Slides>
  <Notes>42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43</vt:i4>
      </vt:variant>
    </vt:vector>
  </HeadingPairs>
  <TitlesOfParts>
    <vt:vector size="49" baseType="lpstr">
      <vt:lpstr>Arial</vt:lpstr>
      <vt:lpstr>Calibri</vt:lpstr>
      <vt:lpstr>Noto Sans Symbols</vt:lpstr>
      <vt:lpstr>Roboto</vt:lpstr>
      <vt:lpstr>Times New Roman</vt:lpstr>
      <vt:lpstr>Geometric</vt:lpstr>
      <vt:lpstr>Modul 6: Využití nových technologií pro podporu potřeb osob se zdravotním postižením</vt:lpstr>
      <vt:lpstr>UNIVERZÁLNÍ DESIGN A NOVÉ TECHNOLOGIE</vt:lpstr>
      <vt:lpstr>Účastníci č. 1</vt:lpstr>
      <vt:lpstr>UD A TECHNOLOGIE</vt:lpstr>
      <vt:lpstr>NOVÉ TECHNOLOGIE</vt:lpstr>
      <vt:lpstr>PODPŮRNÉ TECHNOLOGIE </vt:lpstr>
      <vt:lpstr>PŘÍKLAD NOVÝCH TECHNOLOGIÍ</vt:lpstr>
      <vt:lpstr>INTERNET VĚCÍ (IoT)</vt:lpstr>
      <vt:lpstr>UMĚLÁ INTELIGENCE (AI)</vt:lpstr>
      <vt:lpstr>3D TISK (3DP)</vt:lpstr>
      <vt:lpstr>VIRTUÁLNÍ REALITA (VR)</vt:lpstr>
      <vt:lpstr>ROZŠÍŘENÁ REALITA (AR)</vt:lpstr>
      <vt:lpstr>ROBOTIKA</vt:lpstr>
      <vt:lpstr>ROZHRANÍ MOZEK - POČÍTAČ (BCI)</vt:lpstr>
      <vt:lpstr>POKROČILÉ MATERIÁLY</vt:lpstr>
      <vt:lpstr>ASISTENČNÍ POTENCIÁL NOVÝCH TECHNOLOGIÍ</vt:lpstr>
      <vt:lpstr>Účastníci č. 2</vt:lpstr>
      <vt:lpstr>POMOCNÝ POTENCIÁL TECHNOLOGIÍ založených na internetu věcí</vt:lpstr>
      <vt:lpstr>SMARTPHONES</vt:lpstr>
      <vt:lpstr>CHYTRÁ UČEBNA</vt:lpstr>
      <vt:lpstr>IoT PRO ZLEPŠENÍ PŘÍSTUPNOSTI UČENÍ</vt:lpstr>
      <vt:lpstr>ASISTENČNÍ POTENCIÁL TECHNOLOGIÍ ZALOŽENÝCH NA ASISTENCI</vt:lpstr>
      <vt:lpstr>AI A PŘÍSTUPNOST VZDĚLÁVÁNÍ</vt:lpstr>
      <vt:lpstr>CHYTRÝ ASISTENT</vt:lpstr>
      <vt:lpstr>ASISTENČNÍ POTENCIÁL 3DP</vt:lpstr>
      <vt:lpstr>3DP &amp; PŘÍSTUPNOST UČENÍ</vt:lpstr>
      <vt:lpstr>ASISTENČNÍ POTENCIÁL AR/VR</vt:lpstr>
      <vt:lpstr>PŘÍSTUPNOST VR A UČENÍ</vt:lpstr>
      <vt:lpstr>PŘÍSTUPNOST AR &amp; LEARNING</vt:lpstr>
      <vt:lpstr>ASISTENČNÍ POTENCIÁL ROBOTIKY</vt:lpstr>
      <vt:lpstr>ROBOTIKA A PŘÍSTUPNOST UČENÍ</vt:lpstr>
      <vt:lpstr>ZAVÁDĚNÍ NOVÝCH TECHNOLOGIÍ VE VZDĚLÁVÁNÍ DOSPĚLÝCH</vt:lpstr>
      <vt:lpstr>Účastníci č. 3</vt:lpstr>
      <vt:lpstr>IoT &amp; AE</vt:lpstr>
      <vt:lpstr>POUŽITÍ IoT</vt:lpstr>
      <vt:lpstr>IoT pro trenéry</vt:lpstr>
      <vt:lpstr>IoT PRO UČITELE</vt:lpstr>
      <vt:lpstr>AI &amp; AE</vt:lpstr>
      <vt:lpstr>3DP &amp; AE</vt:lpstr>
      <vt:lpstr>POUŽITÍ 3DP</vt:lpstr>
      <vt:lpstr>AR/VR A AE</vt:lpstr>
      <vt:lpstr>AR/VR – VÝUKOVÉ ZDROJE</vt:lpstr>
      <vt:lpstr>Více informací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UNIVERSAL DESIGN AND THE NEW TECHNOLOGIES</dc:title>
  <dc:creator>Jirka Pavlíček</dc:creator>
  <cp:keywords>, docId:1AE4D35AACDC2CE11B6DAEDAC3BE245C</cp:keywords>
  <cp:lastModifiedBy>Pavlíček Jiří [4A]</cp:lastModifiedBy>
  <cp:revision>57</cp:revision>
  <dcterms:modified xsi:type="dcterms:W3CDTF">2023-08-25T13:06:29Z</dcterms:modified>
</cp:coreProperties>
</file>