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72"/>
  </p:notesMasterIdLst>
  <p:sldIdLst>
    <p:sldId id="461" r:id="rId2"/>
    <p:sldId id="462" r:id="rId3"/>
    <p:sldId id="463" r:id="rId4"/>
    <p:sldId id="302" r:id="rId5"/>
    <p:sldId id="303" r:id="rId6"/>
    <p:sldId id="464" r:id="rId7"/>
    <p:sldId id="46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256" r:id="rId40"/>
    <p:sldId id="257" r:id="rId41"/>
    <p:sldId id="258" r:id="rId42"/>
    <p:sldId id="259" r:id="rId43"/>
    <p:sldId id="260" r:id="rId44"/>
    <p:sldId id="261" r:id="rId45"/>
    <p:sldId id="262" r:id="rId46"/>
    <p:sldId id="263" r:id="rId47"/>
    <p:sldId id="264" r:id="rId48"/>
    <p:sldId id="265" r:id="rId49"/>
    <p:sldId id="266" r:id="rId50"/>
    <p:sldId id="337" r:id="rId51"/>
    <p:sldId id="338" r:id="rId52"/>
    <p:sldId id="339" r:id="rId53"/>
    <p:sldId id="340" r:id="rId54"/>
    <p:sldId id="341" r:id="rId55"/>
    <p:sldId id="342" r:id="rId56"/>
    <p:sldId id="343" r:id="rId57"/>
    <p:sldId id="344" r:id="rId58"/>
    <p:sldId id="345" r:id="rId59"/>
    <p:sldId id="346" r:id="rId60"/>
    <p:sldId id="347" r:id="rId61"/>
    <p:sldId id="267" r:id="rId62"/>
    <p:sldId id="268" r:id="rId63"/>
    <p:sldId id="269" r:id="rId64"/>
    <p:sldId id="348" r:id="rId65"/>
    <p:sldId id="271" r:id="rId66"/>
    <p:sldId id="272" r:id="rId67"/>
    <p:sldId id="273" r:id="rId68"/>
    <p:sldId id="274" r:id="rId69"/>
    <p:sldId id="275" r:id="rId70"/>
    <p:sldId id="466" r:id="rId7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4641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457387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91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14843"/>
                </a:buClr>
                <a:buSzPts val="1200"/>
                <a:buFont typeface="Arial"/>
                <a:buNone/>
              </a:pPr>
              <a:t>10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6605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62340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1554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9260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27290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2866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0329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06269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5672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9164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06395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487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31329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28713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225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77235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98365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14074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3932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83232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0096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32871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43736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35907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95306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39918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4213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03085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33577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15942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22700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3082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95093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194643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487634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58647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849186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12582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215838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946298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300754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943791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2033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96594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598147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939259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732379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419493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446844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79728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470960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3373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836255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4441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09395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284227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991708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444017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12835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51841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050624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654092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376565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14843"/>
                </a:buClr>
                <a:buSzPts val="1200"/>
                <a:buFont typeface="Arial"/>
                <a:buNone/>
              </a:pPr>
              <a:t>68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34233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2823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6440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02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3095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405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5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0056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 sadržaj" type="obj">
  <p:cSld name="Naslov i sadržaj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772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6" r:id="rId5"/>
    <p:sldLayoutId id="2147483657" r:id="rId6"/>
    <p:sldLayoutId id="2147483661" r:id="rId7"/>
    <p:sldLayoutId id="2147483662" r:id="rId8"/>
    <p:sldLayoutId id="2147483663" r:id="rId9"/>
    <p:sldLayoutId id="2147483664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udlguidelines.cast.or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svg"/><Relationship Id="rId5" Type="http://schemas.openxmlformats.org/officeDocument/2006/relationships/image" Target="../media/image7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t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Modul 5: Univerzalno oblikovanje - načela in izvajanje v izobraževalnem kontekstu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xmlns="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51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>
            <a:spLocks noGrp="1"/>
          </p:cNvSpPr>
          <p:nvPr>
            <p:ph type="title"/>
          </p:nvPr>
        </p:nvSpPr>
        <p:spPr>
          <a:xfrm>
            <a:off x="838200" y="318407"/>
            <a:ext cx="10515600" cy="1020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 </a:t>
            </a:r>
            <a:r>
              <a:rPr lang="en-US" dirty="0"/>
              <a:t>VS. TRADICIONALNI</a:t>
            </a:r>
            <a:endParaRPr dirty="0"/>
          </a:p>
        </p:txBody>
      </p:sp>
      <p:sp>
        <p:nvSpPr>
          <p:cNvPr id="156" name="Google Shape;156;p21"/>
          <p:cNvSpPr txBox="1"/>
          <p:nvPr/>
        </p:nvSpPr>
        <p:spPr>
          <a:xfrm>
            <a:off x="903515" y="1560768"/>
            <a:ext cx="1008320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Tradicionalni učni načrt je nekaterim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deležencem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težko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dostopen, ker imajo drugačne učne želje in potrebe kot tradicionalni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deleženci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zasnovan tako, da izpolnjuje edinstvene potrebe vseh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deležencev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spodbudnim 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izobraževanjem,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 je prilagodljivo in raznoliko.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81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 txBox="1">
            <a:spLocks noGrp="1"/>
          </p:cNvSpPr>
          <p:nvPr>
            <p:ph type="title"/>
          </p:nvPr>
        </p:nvSpPr>
        <p:spPr>
          <a:xfrm>
            <a:off x="373050" y="2386050"/>
            <a:ext cx="5393700" cy="2085900"/>
          </a:xfrm>
        </p:spPr>
        <p:txBody>
          <a:bodyPr spcFirstLastPara="1" wrap="square" lIns="121900" tIns="121900" rIns="121900" bIns="121900" anchor="b" anchorCtr="0">
            <a:normAutofit fontScale="90000"/>
          </a:bodyPr>
          <a:lstStyle/>
          <a:p>
            <a:pPr marL="0" lvl="0" indent="0">
              <a:lnSpc>
                <a:spcPct val="90000"/>
              </a:lnSpc>
            </a:pPr>
            <a:r>
              <a:rPr lang="cs-CZ" sz="4800" b="0" i="0" u="none" strike="noStrike" cap="none" dirty="0">
                <a:latin typeface="Roboto"/>
                <a:ea typeface="Roboto"/>
                <a:cs typeface="Roboto"/>
                <a:sym typeface="Roboto"/>
              </a:rPr>
              <a:t>SESTAVNI DELI UČNEGA </a:t>
            </a:r>
            <a:r>
              <a:rPr lang="cs-CZ" sz="4800" b="0" i="0" u="none" strike="noStrike" cap="none">
                <a:latin typeface="Roboto"/>
                <a:ea typeface="Roboto"/>
                <a:cs typeface="Roboto"/>
                <a:sym typeface="Roboto"/>
              </a:rPr>
              <a:t>NAČRTA </a:t>
            </a:r>
            <a:r>
              <a:rPr lang="cs-CZ" sz="4800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UOU</a:t>
            </a:r>
            <a:endParaRPr lang="cs-CZ" sz="4800" b="0" i="0" u="none" strike="noStrike" cap="none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3" name="Google Shape;163;p22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Učni načrt </a:t>
            </a:r>
            <a:r>
              <a:rPr lang="en-US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ima štiri medsebojno povezane sestavine:</a:t>
            </a: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Cilji: kaj naj bi se </a:t>
            </a:r>
            <a:r>
              <a:rPr lang="en-US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deleženci </a:t>
            </a:r>
            <a:r>
              <a:rPr lang="en-US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naučili</a:t>
            </a:r>
            <a:endParaRPr lang="en-US" sz="22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Materiali: mediji in orodja, ki se uporabljajo pri poučevanju.</a:t>
            </a: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Metode: način poučevanja vsebine</a:t>
            </a: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Ocenjevanje: metoda za merjenje dosežkov </a:t>
            </a:r>
            <a:r>
              <a:rPr lang="en-US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2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deležencev</a:t>
            </a:r>
            <a:endParaRPr lang="en-US" sz="22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336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>
            <a:spLocks noGrp="1"/>
          </p:cNvSpPr>
          <p:nvPr>
            <p:ph type="title"/>
          </p:nvPr>
        </p:nvSpPr>
        <p:spPr>
          <a:xfrm>
            <a:off x="354000" y="1620525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CILJI</a:t>
            </a:r>
          </a:p>
        </p:txBody>
      </p:sp>
      <p:sp>
        <p:nvSpPr>
          <p:cNvPr id="170" name="Google Shape;170;p23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Učni cilji, ki so neposredno povezani z bistvenim dejanskim znanjem in spretnostmi, motivirajo </a:t>
            </a:r>
            <a:r>
              <a:rPr lang="en-US" smtClean="0"/>
              <a:t>u</a:t>
            </a:r>
            <a:r>
              <a:rPr lang="sl-SI" smtClean="0"/>
              <a:t>deležence </a:t>
            </a:r>
            <a:r>
              <a:rPr lang="en-US" smtClean="0"/>
              <a:t>za </a:t>
            </a:r>
            <a:r>
              <a:rPr lang="en-US"/>
              <a:t>učni napredek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Cilji morajo biti dosegljivi različnim </a:t>
            </a:r>
            <a:r>
              <a:rPr lang="en-US" smtClean="0"/>
              <a:t>u</a:t>
            </a:r>
            <a:r>
              <a:rPr lang="sl-SI" smtClean="0"/>
              <a:t>deležencem </a:t>
            </a:r>
            <a:r>
              <a:rPr lang="en-US" smtClean="0"/>
              <a:t>na </a:t>
            </a:r>
            <a:r>
              <a:rPr lang="en-US" u="sng"/>
              <a:t>različne načine</a:t>
            </a:r>
            <a:endParaRPr lang="en-US"/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Treba se je izogibati nepotrebnemu predpisovanju ozkih načinov doseganja ciljev</a:t>
            </a:r>
          </a:p>
        </p:txBody>
      </p:sp>
    </p:spTree>
    <p:extLst>
      <p:ext uri="{BB962C8B-B14F-4D97-AF65-F5344CB8AC3E}">
        <p14:creationId xmlns:p14="http://schemas.microsoft.com/office/powerpoint/2010/main" val="126657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CILJI - VADBA</a:t>
            </a:r>
            <a:br>
              <a:rPr lang="en-US">
                <a:latin typeface="Calibri"/>
                <a:ea typeface="Calibri"/>
                <a:cs typeface="Calibri"/>
                <a:sym typeface="Calibri"/>
              </a:rPr>
            </a:b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77" name="Google Shape;177;p24"/>
          <p:cNvGraphicFramePr/>
          <p:nvPr/>
        </p:nvGraphicFramePr>
        <p:xfrm>
          <a:off x="556437" y="1472624"/>
          <a:ext cx="11079150" cy="146306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539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395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1" u="sng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Tradicionalni cilj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Calibri"/>
                        <a:buNone/>
                      </a:pPr>
                      <a:r>
                        <a:rPr lang="en-US" sz="2800" b="1" u="sng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Cilj UDL</a:t>
                      </a:r>
                      <a:endParaRPr sz="28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"Preberi učbenik in napiši odstavek o prednostih </a:t>
                      </a:r>
                      <a:r>
                        <a:rPr lang="en-US" sz="2800" u="none" strike="noStrike" cap="none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800" u="none" strike="noStrike" cap="none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</a:t>
                      </a:r>
                      <a:r>
                        <a:rPr lang="en-US" sz="2800" u="none" strike="noStrike" cap="none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". </a:t>
                      </a:r>
                      <a:endParaRPr sz="2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"Spoznajte in predstavite informacije o prednostih </a:t>
                      </a:r>
                      <a:r>
                        <a:rPr lang="en-US" sz="28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8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</a:t>
                      </a:r>
                      <a:r>
                        <a:rPr lang="en-US" sz="28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". </a:t>
                      </a:r>
                      <a:endParaRPr sz="2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78" name="Google Shape;178;p24"/>
          <p:cNvSpPr txBox="1"/>
          <p:nvPr/>
        </p:nvSpPr>
        <p:spPr>
          <a:xfrm>
            <a:off x="1377980" y="3922337"/>
            <a:ext cx="10422134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Kakšne ovire lahko 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udeležencem pr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edstavlja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tradicionalni cilj?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Kakšne so prednosti cilja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7465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RAZPRAVA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>
                <a:latin typeface="Calibri"/>
                <a:ea typeface="Calibri"/>
                <a:cs typeface="Calibri"/>
                <a:sym typeface="Calibri"/>
              </a:rPr>
            </a:b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85" name="Google Shape;185;p25"/>
          <p:cNvGraphicFramePr/>
          <p:nvPr>
            <p:extLst>
              <p:ext uri="{D42A27DB-BD31-4B8C-83A1-F6EECF244321}">
                <p14:modId xmlns:p14="http://schemas.microsoft.com/office/powerpoint/2010/main" val="2349857649"/>
              </p:ext>
            </p:extLst>
          </p:nvPr>
        </p:nvGraphicFramePr>
        <p:xfrm>
          <a:off x="719723" y="1325667"/>
          <a:ext cx="11079125" cy="445012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0942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175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467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1" u="sng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Tradicionalni cilj</a:t>
                      </a:r>
                      <a:endParaRPr sz="2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Calibri"/>
                        <a:buNone/>
                      </a:pPr>
                      <a:r>
                        <a:rPr lang="en-US" sz="2800" b="1" u="sng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Cilj UDL</a:t>
                      </a:r>
                      <a:endParaRPr sz="28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4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Zastopanje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deleženci</a:t>
                      </a:r>
                      <a:r>
                        <a:rPr lang="sl-SI" sz="2400" baseline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določenimi okvarami vida ali telesnimi okvarami imajo lahko težave pri dostopu do informacij iz tiskanega besedila.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deleženci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lahko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 dostop do informacij uporabljajo nadomestne metode.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Delovanje in izražanje 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Nekateri 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udeleženci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imajo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težave s pisanjem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deleženci i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majo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 voljo možnosti, da dokažejo, da so se naučili o prednostih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l-SI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Angažiranje</a:t>
                      </a:r>
                      <a:endParaRPr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 </a:t>
                      </a:r>
                      <a:r>
                        <a:rPr lang="en-US" sz="2400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obravnavano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deleženci</a:t>
                      </a:r>
                      <a:r>
                        <a:rPr lang="sl-SI" sz="2400" baseline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bodo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nalogo opravili v skladu s svojimi učnimi potrebami ali željami.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29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>
            <a:spLocks noGrp="1"/>
          </p:cNvSpPr>
          <p:nvPr>
            <p:ph type="title"/>
          </p:nvPr>
        </p:nvSpPr>
        <p:spPr>
          <a:xfrm>
            <a:off x="344475" y="1582425"/>
            <a:ext cx="5393700" cy="2085900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sl-SI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GRADIVA </a:t>
            </a:r>
            <a:endParaRPr lang="en-US" b="0" i="0" u="none" strike="noStrike" cap="none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2" name="Google Shape;192;p26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2500"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Zagotoviti je treba različna gradiva za 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izobraževanje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 bi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deležencem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ponudili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druge možnosti za sodelovanje, učenje in prikaz znanja.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uporabljati je treba prilagodljivo gradivo in medije za 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izobraževanje</a:t>
            </a: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Uporabiti je treba nadomestne materiale ali medije, kot so modeli v merilu, taktilni materiali itd.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86261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>
                <a:latin typeface="Roboto"/>
                <a:ea typeface="Roboto"/>
                <a:cs typeface="Roboto"/>
                <a:sym typeface="Roboto"/>
              </a:rPr>
              <a:t>METODE</a:t>
            </a:r>
          </a:p>
        </p:txBody>
      </p:sp>
      <p:sp>
        <p:nvSpPr>
          <p:cNvPr id="199" name="Google Shape;199;p27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</a:t>
            </a:r>
            <a:r>
              <a:rPr lang="sl-SI" sz="240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zobraževalci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morajo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uporabljati različne 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izobraževalne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metode,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ki so zanimive za vse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deležence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Učno vsebino in informacije je treba predstaviti na več načinov, da bi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deleženci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lažje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osvojili vsebino. 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314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sz="5500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OCENJEVANJE</a:t>
            </a:r>
            <a:endParaRPr lang="en-US" sz="5500" b="0" i="0" u="none" strike="noStrike" cap="none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8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poštevati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je treba več tehnik ocenjevanja, da bi vsem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deležencem o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mogočili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izbiro načina, kako bodo pokazali svoje 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znanje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 smtClean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ačine, kako 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deleženci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izražajo svoje razumevanje, je treba razlikovati glede na njihove individualne želje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18330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1821117"/>
            <a:ext cx="9144000" cy="2435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TEMELJNA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NAČELA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37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Udeleženci</a:t>
            </a:r>
            <a:r>
              <a:rPr lang="sl-SI" smtClean="0"/>
              <a:t> - </a:t>
            </a:r>
            <a:r>
              <a:rPr lang="cs-CZ" smtClean="0"/>
              <a:t>2</a:t>
            </a:r>
            <a:endParaRPr lang="cs-CZ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Razmislite o izobraževanju odraslih: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sl-SI" sz="2200" smtClean="0"/>
              <a:t>   K</a:t>
            </a:r>
            <a:r>
              <a:rPr lang="en-US" sz="2200" smtClean="0"/>
              <a:t>akšna </a:t>
            </a:r>
            <a:r>
              <a:rPr lang="en-US" sz="2200"/>
              <a:t>je vrednost okvira, kot je </a:t>
            </a:r>
            <a:r>
              <a:rPr lang="en-US" sz="2200" smtClean="0"/>
              <a:t>U</a:t>
            </a:r>
            <a:r>
              <a:rPr lang="sl-SI" sz="2200" smtClean="0"/>
              <a:t>OU</a:t>
            </a:r>
            <a:r>
              <a:rPr lang="en-US" sz="2200" smtClean="0"/>
              <a:t>, </a:t>
            </a:r>
            <a:r>
              <a:rPr lang="en-US" sz="2200"/>
              <a:t>za načrtovanje učnih dejavnosti?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z="2200" smtClean="0"/>
              <a:t>K</a:t>
            </a:r>
            <a:r>
              <a:rPr lang="en-US" sz="2200" smtClean="0"/>
              <a:t>ako </a:t>
            </a:r>
            <a:r>
              <a:rPr lang="en-US" sz="2200"/>
              <a:t>lahko </a:t>
            </a:r>
            <a:r>
              <a:rPr lang="en-US" sz="2200" smtClean="0"/>
              <a:t>iz</a:t>
            </a:r>
            <a:r>
              <a:rPr lang="sl-SI" sz="2200" smtClean="0"/>
              <a:t>obraževalec zagotovi učni proces, </a:t>
            </a:r>
            <a:r>
              <a:rPr lang="en-US" sz="2200" smtClean="0"/>
              <a:t>da </a:t>
            </a:r>
            <a:r>
              <a:rPr lang="en-US" sz="2200"/>
              <a:t>imajo vsi </a:t>
            </a:r>
            <a:r>
              <a:rPr lang="en-US" sz="2200" smtClean="0"/>
              <a:t>u</a:t>
            </a:r>
            <a:r>
              <a:rPr lang="sl-SI" sz="2200" smtClean="0"/>
              <a:t>deleženci</a:t>
            </a:r>
            <a:r>
              <a:rPr lang="en-US" sz="2200" smtClean="0"/>
              <a:t> </a:t>
            </a:r>
            <a:r>
              <a:rPr lang="en-US" sz="2200"/>
              <a:t>dostop do </a:t>
            </a:r>
            <a:r>
              <a:rPr lang="sl-SI" sz="2200" smtClean="0"/>
              <a:t>programskih </a:t>
            </a:r>
            <a:r>
              <a:rPr lang="en-US" sz="2200" smtClean="0"/>
              <a:t>vsebin?</a:t>
            </a:r>
            <a:endParaRPr lang="en-US" sz="2200"/>
          </a:p>
          <a:p>
            <a:pPr marL="685800" lvl="1" indent="-76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220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Prejšnje izkušnje </a:t>
            </a:r>
            <a:br>
              <a:rPr lang="en-US" sz="2200"/>
            </a:br>
            <a:r>
              <a:rPr lang="en-US" sz="2200"/>
              <a:t>Čustva</a:t>
            </a:r>
            <a:br>
              <a:rPr lang="en-US" sz="2200"/>
            </a:br>
            <a:r>
              <a:rPr lang="en-US" sz="2200"/>
              <a:t>Vtisi</a:t>
            </a:r>
          </a:p>
        </p:txBody>
      </p:sp>
    </p:spTree>
    <p:extLst>
      <p:ext uri="{BB962C8B-B14F-4D97-AF65-F5344CB8AC3E}">
        <p14:creationId xmlns:p14="http://schemas.microsoft.com/office/powerpoint/2010/main" val="13503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TEORIJA UNIVERZALNEGA OBLIKOVANJA ZA UČENJE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135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 idx="4294967295"/>
          </p:nvPr>
        </p:nvSpPr>
        <p:spPr>
          <a:xfrm>
            <a:off x="0" y="271463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NAČELA </a:t>
            </a:r>
            <a:r>
              <a:rPr lang="en-US" sz="4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4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435258" y="1292312"/>
            <a:ext cx="5488370" cy="5293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temelji na treh načelih, ki naj bi 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izobraževalce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vodila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 zmanjševanju ali odpravljanju učnih ovir:</a:t>
            </a:r>
            <a:endParaRPr/>
          </a:p>
          <a:p>
            <a:pPr marL="457200" marR="0" lvl="1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Zagotovite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več načinov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vključevanja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več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načinov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zastopanja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Zagotovite</a:t>
            </a:r>
            <a:r>
              <a:rPr lang="sl-SI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z="28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več načinov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delovanja in izražanja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3" name="Google Shape;103;p1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863750" y="1630715"/>
            <a:ext cx="5468136" cy="5161116"/>
            <a:chOff x="809581" y="66168"/>
            <a:chExt cx="5468136" cy="5161116"/>
          </a:xfrm>
        </p:grpSpPr>
        <p:sp>
          <p:nvSpPr>
            <p:cNvPr id="104" name="Google Shape;104;p15"/>
            <p:cNvSpPr/>
            <p:nvPr/>
          </p:nvSpPr>
          <p:spPr>
            <a:xfrm>
              <a:off x="1955613" y="66168"/>
              <a:ext cx="3176071" cy="3176071"/>
            </a:xfrm>
            <a:prstGeom prst="ellipse">
              <a:avLst/>
            </a:prstGeom>
            <a:solidFill>
              <a:srgbClr val="4372C3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 txBox="1"/>
            <p:nvPr/>
          </p:nvSpPr>
          <p:spPr>
            <a:xfrm>
              <a:off x="2379089" y="621980"/>
              <a:ext cx="2329119" cy="14292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lang="sl-SI" sz="240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Vključevanje</a:t>
              </a: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3101646" y="2051213"/>
              <a:ext cx="3176071" cy="3176071"/>
            </a:xfrm>
            <a:prstGeom prst="ellipse">
              <a:avLst/>
            </a:prstGeom>
            <a:solidFill>
              <a:srgbClr val="4372C3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 txBox="1"/>
            <p:nvPr/>
          </p:nvSpPr>
          <p:spPr>
            <a:xfrm>
              <a:off x="4072994" y="2871698"/>
              <a:ext cx="1905643" cy="1746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Zastopanje</a:t>
              </a: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809581" y="2051213"/>
              <a:ext cx="3176071" cy="3176071"/>
            </a:xfrm>
            <a:prstGeom prst="ellipse">
              <a:avLst/>
            </a:prstGeom>
            <a:solidFill>
              <a:srgbClr val="4372C3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 txBox="1"/>
            <p:nvPr/>
          </p:nvSpPr>
          <p:spPr>
            <a:xfrm>
              <a:off x="1108661" y="2871698"/>
              <a:ext cx="1905643" cy="1746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lang="sl-SI" sz="240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Delovanje </a:t>
              </a:r>
              <a:r>
                <a:rPr lang="en-US" sz="240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 </a:t>
              </a: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izražanje</a:t>
              </a:r>
              <a:endParaRPr/>
            </a:p>
          </p:txBody>
        </p:sp>
      </p:grpSp>
      <p:sp>
        <p:nvSpPr>
          <p:cNvPr id="110" name="Google Shape;110;p15"/>
          <p:cNvSpPr txBox="1"/>
          <p:nvPr/>
        </p:nvSpPr>
        <p:spPr>
          <a:xfrm>
            <a:off x="8310440" y="4332452"/>
            <a:ext cx="752587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000" b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514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>
            <a:spLocks noGrp="1"/>
          </p:cNvSpPr>
          <p:nvPr>
            <p:ph type="title" idx="4294967295"/>
          </p:nvPr>
        </p:nvSpPr>
        <p:spPr>
          <a:xfrm>
            <a:off x="0" y="3746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SMERNICE </a:t>
            </a:r>
            <a:r>
              <a:rPr lang="en-US" sz="4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4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z="4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414938" y="1271992"/>
            <a:ext cx="11591532" cy="196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Smernice 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 razvil CAST </a:t>
            </a:r>
            <a:r>
              <a:rPr lang="en-US" sz="28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(https://udlguidelines.cast.org)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Vsako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načelo 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spremljajo 3 smernice za uporabo virov in orodij za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izboljšanje </a:t>
            </a:r>
            <a:r>
              <a:rPr lang="sl-SI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izobraževanja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Vsaka smernica ima podporne kontrolne točke </a:t>
            </a:r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konkretne strategije in predloge za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izvajalce </a:t>
            </a:r>
            <a:r>
              <a:rPr lang="sl-SI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izobraževanja</a:t>
            </a:r>
            <a:r>
              <a:rPr lang="en-US" sz="28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  <p:grpSp>
        <p:nvGrpSpPr>
          <p:cNvPr id="117" name="Google Shape;117;p16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626777" y="3906520"/>
            <a:ext cx="7508107" cy="2370195"/>
            <a:chOff x="4794" y="0"/>
            <a:chExt cx="7508107" cy="2370195"/>
          </a:xfrm>
        </p:grpSpPr>
        <p:sp>
          <p:nvSpPr>
            <p:cNvPr id="118" name="Google Shape;118;p16"/>
            <p:cNvSpPr/>
            <p:nvPr/>
          </p:nvSpPr>
          <p:spPr>
            <a:xfrm>
              <a:off x="563827" y="0"/>
              <a:ext cx="6390042" cy="237019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CACA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4794" y="711058"/>
              <a:ext cx="2372268" cy="948078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6"/>
            <p:cNvSpPr txBox="1"/>
            <p:nvPr/>
          </p:nvSpPr>
          <p:spPr>
            <a:xfrm>
              <a:off x="51075" y="757339"/>
              <a:ext cx="2279706" cy="855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US" sz="2600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3 načela</a:t>
              </a:r>
              <a:endParaRPr sz="2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6"/>
            <p:cNvSpPr/>
            <p:nvPr/>
          </p:nvSpPr>
          <p:spPr>
            <a:xfrm>
              <a:off x="2572714" y="711058"/>
              <a:ext cx="2372268" cy="948078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6"/>
            <p:cNvSpPr txBox="1"/>
            <p:nvPr/>
          </p:nvSpPr>
          <p:spPr>
            <a:xfrm>
              <a:off x="2618995" y="757339"/>
              <a:ext cx="2279706" cy="855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US" sz="260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9 </a:t>
              </a:r>
              <a:r>
                <a:rPr lang="en-US" sz="2600" smtClean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Smernic</a:t>
              </a:r>
              <a:endParaRPr sz="2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5140633" y="711058"/>
              <a:ext cx="2372268" cy="948078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6"/>
            <p:cNvSpPr txBox="1"/>
            <p:nvPr/>
          </p:nvSpPr>
          <p:spPr>
            <a:xfrm>
              <a:off x="5186914" y="757339"/>
              <a:ext cx="2279706" cy="855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US" sz="2600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31 kontrolnih točk</a:t>
              </a:r>
              <a:endParaRPr sz="2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37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>
            <a:spLocks noGrp="1"/>
          </p:cNvSpPr>
          <p:nvPr>
            <p:ph type="title"/>
          </p:nvPr>
        </p:nvSpPr>
        <p:spPr>
          <a:xfrm>
            <a:off x="306375" y="2386050"/>
            <a:ext cx="5393700" cy="2085900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sz="5200" b="0" i="0" u="none" strike="noStrike" cap="none" dirty="0">
                <a:latin typeface="Roboto"/>
                <a:ea typeface="Roboto"/>
                <a:cs typeface="Roboto"/>
                <a:sym typeface="Roboto"/>
              </a:rPr>
              <a:t>UPORABA </a:t>
            </a:r>
            <a:r>
              <a:rPr lang="en-US" sz="5200" b="0" i="0" u="none" strike="noStrike" cap="none">
                <a:latin typeface="Roboto"/>
                <a:ea typeface="Roboto"/>
                <a:cs typeface="Roboto"/>
                <a:sym typeface="Roboto"/>
              </a:rPr>
              <a:t>SMERNIC </a:t>
            </a:r>
            <a:r>
              <a:rPr lang="en-US" sz="5200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5200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5200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 </a:t>
            </a:r>
            <a:endParaRPr lang="en-US" sz="5200" b="0" i="0" u="none" strike="noStrike" cap="none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Google Shape;131;p17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lnSpcReduction="10000"/>
          </a:bodyPr>
          <a:lstStyle/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Smernice 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ponujajo niz konkretnih predlogov za uporabo 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 praksi.</a:t>
            </a: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0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Lahko jih kombiniramo in prilagajamo glede na specifične učne cilje ter jih uporabljamo na določenih vsebinskih področjih in v določenem kontekstu, na katerem koli področju ali domeni.</a:t>
            </a: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0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Nato </a:t>
            </a:r>
            <a:r>
              <a:rPr lang="sl-SI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je potrebna 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razprav</a:t>
            </a:r>
            <a:r>
              <a:rPr lang="sl-SI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 </a:t>
            </a: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treh načelih, devetih smernicah in 31 kontrolnih točkah 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0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lang="en-US" sz="20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6072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>
            <a:spLocks noGrp="1"/>
          </p:cNvSpPr>
          <p:nvPr>
            <p:ph type="title"/>
          </p:nvPr>
        </p:nvSpPr>
        <p:spPr>
          <a:xfrm>
            <a:off x="3540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1. ZAVZETOST - "ZAKAJ" UČENJE</a:t>
            </a:r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</a:pPr>
            <a:r>
              <a:rPr lang="en-US"/>
              <a:t> → Načelo </a:t>
            </a:r>
            <a:r>
              <a:rPr lang="en-US" u="sng" smtClean="0"/>
              <a:t>Zagotovite</a:t>
            </a:r>
            <a:r>
              <a:rPr lang="sl-SI" u="sng" smtClean="0"/>
              <a:t>v</a:t>
            </a:r>
            <a:r>
              <a:rPr lang="en-US" u="sng" smtClean="0"/>
              <a:t> </a:t>
            </a:r>
            <a:r>
              <a:rPr lang="en-US" u="sng"/>
              <a:t>več načinov vključevanja </a:t>
            </a:r>
            <a:r>
              <a:rPr lang="en-US"/>
              <a:t>pomeni spodbujanje zanimanja in motivacije </a:t>
            </a:r>
            <a:r>
              <a:rPr lang="en-US" smtClean="0"/>
              <a:t>u</a:t>
            </a:r>
            <a:r>
              <a:rPr lang="sl-SI" smtClean="0"/>
              <a:t>deležencev </a:t>
            </a:r>
            <a:r>
              <a:rPr lang="en-US" smtClean="0"/>
              <a:t>za </a:t>
            </a:r>
            <a:r>
              <a:rPr lang="en-US"/>
              <a:t>učenje, tako da jim </a:t>
            </a:r>
            <a:r>
              <a:rPr lang="en-US" smtClean="0"/>
              <a:t>ponudi</a:t>
            </a:r>
            <a:r>
              <a:rPr lang="sl-SI" smtClean="0"/>
              <a:t>mo </a:t>
            </a:r>
            <a:r>
              <a:rPr lang="en-US" smtClean="0"/>
              <a:t>različne </a:t>
            </a:r>
            <a:r>
              <a:rPr lang="en-US"/>
              <a:t>načine vključevanja v vsebino, sodelovanje s </a:t>
            </a:r>
            <a:r>
              <a:rPr lang="en-US" smtClean="0"/>
              <a:t>so</a:t>
            </a:r>
            <a:r>
              <a:rPr lang="sl-SI" smtClean="0"/>
              <a:t>udeleženci </a:t>
            </a:r>
            <a:r>
              <a:rPr lang="en-US" smtClean="0"/>
              <a:t>in </a:t>
            </a:r>
            <a:r>
              <a:rPr lang="sl-SI" smtClean="0"/>
              <a:t>izobraževalcem</a:t>
            </a:r>
            <a:r>
              <a:rPr lang="en-US" smtClean="0"/>
              <a:t>.</a:t>
            </a:r>
            <a:endParaRPr lang="en-US"/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5900"/>
              <a:buNone/>
            </a:pPr>
            <a:endParaRPr lang="en-US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9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>
            <a:spLocks noGrp="1"/>
          </p:cNvSpPr>
          <p:nvPr>
            <p:ph type="title"/>
          </p:nvPr>
        </p:nvSpPr>
        <p:spPr>
          <a:xfrm>
            <a:off x="3635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1. VKLJUČEVANJE: .</a:t>
            </a:r>
          </a:p>
        </p:txBody>
      </p:sp>
      <p:sp>
        <p:nvSpPr>
          <p:cNvPr id="145" name="Google Shape;145;p19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→Načelo </a:t>
            </a:r>
            <a:r>
              <a:rPr lang="en-US" u="sng"/>
              <a:t>vključenosti </a:t>
            </a:r>
            <a:r>
              <a:rPr lang="en-US"/>
              <a:t>vključuje tri smernice, ki </a:t>
            </a:r>
            <a:r>
              <a:rPr lang="en-US" smtClean="0"/>
              <a:t>u</a:t>
            </a:r>
            <a:r>
              <a:rPr lang="sl-SI" smtClean="0"/>
              <a:t>deležencem p</a:t>
            </a:r>
            <a:r>
              <a:rPr lang="en-US" smtClean="0"/>
              <a:t>omagajo </a:t>
            </a:r>
            <a:r>
              <a:rPr lang="en-US"/>
              <a:t>pri dostopu do učenja, pri oblikovanju lastnega strokovnega znanja ter pri ponotranjenju novega znanja in spretnosti:</a:t>
            </a:r>
          </a:p>
          <a:p>
            <a:pPr marL="45720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1.1 </a:t>
            </a:r>
            <a:r>
              <a:rPr lang="en-US" sz="2400" smtClean="0"/>
              <a:t>Zagotov</a:t>
            </a:r>
            <a:r>
              <a:rPr lang="sl-SI" sz="2400" smtClean="0"/>
              <a:t>ljanje </a:t>
            </a:r>
            <a:r>
              <a:rPr lang="en-US" sz="2400" smtClean="0"/>
              <a:t>možnosti </a:t>
            </a:r>
            <a:r>
              <a:rPr lang="en-US" sz="2400"/>
              <a:t>za pridobivanje interesa</a:t>
            </a:r>
          </a:p>
          <a:p>
            <a:pPr marL="45720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1.2 </a:t>
            </a:r>
            <a:r>
              <a:rPr lang="en-US" sz="2400" smtClean="0"/>
              <a:t>Zagotov</a:t>
            </a:r>
            <a:r>
              <a:rPr lang="sl-SI" sz="2400" smtClean="0"/>
              <a:t>ljanje </a:t>
            </a:r>
            <a:r>
              <a:rPr lang="en-US" sz="2400" smtClean="0"/>
              <a:t>možnosti </a:t>
            </a:r>
            <a:r>
              <a:rPr lang="en-US" sz="2400"/>
              <a:t>za ohranjanje prizadevanj in vztrajnosti</a:t>
            </a:r>
          </a:p>
          <a:p>
            <a:pPr marL="45720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1.3 Zagotavljanje možnosti za samoregulacijo</a:t>
            </a:r>
          </a:p>
          <a:p>
            <a:pPr marL="0" lvl="0" indent="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6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>
            <a:spLocks noGrp="1"/>
          </p:cNvSpPr>
          <p:nvPr>
            <p:ph type="title"/>
          </p:nvPr>
        </p:nvSpPr>
        <p:spPr>
          <a:xfrm>
            <a:off x="277585" y="271236"/>
            <a:ext cx="1163682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1.1 ZAGOTAVLJANJE MOŽNOSTI ZA PRIDOBIVANJE INTERESA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0"/>
          <p:cNvSpPr txBox="1">
            <a:spLocks noGrp="1"/>
          </p:cNvSpPr>
          <p:nvPr>
            <p:ph type="body" idx="1"/>
          </p:nvPr>
        </p:nvSpPr>
        <p:spPr>
          <a:xfrm>
            <a:off x="469174" y="1445306"/>
            <a:ext cx="11253652" cy="5009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Kontrolne točke: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400"/>
              <a:buNone/>
            </a:pPr>
            <a:endParaRPr sz="400" u="sng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1.1.1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Optimizacija individualne izbire in avtonomije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Udeležencem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omogočiti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izbiro glede tega,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kaj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se učijo,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kako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se učijo in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kako izražajo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svoje znanje.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1.1.2 Optimizacija ustreznosti, vrednosti in pristnosti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onudit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možnosti, ki so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pomembne za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(kulturne, družbene, starosti in sposobnostim primerne).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1.1.3 Zmanjšanje nevarnosti in motečih dejavnikov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Ustvarit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varen prostor za učenje z minimalnim tveganjem, da bi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as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kaj zmotilo.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387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 txBox="1">
            <a:spLocks noGrp="1"/>
          </p:cNvSpPr>
          <p:nvPr>
            <p:ph type="title"/>
          </p:nvPr>
        </p:nvSpPr>
        <p:spPr>
          <a:xfrm>
            <a:off x="768803" y="241300"/>
            <a:ext cx="1103811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1.2 </a:t>
            </a:r>
            <a:r>
              <a:rPr lang="en-US" smtClean="0"/>
              <a:t>ZAGOTOV</a:t>
            </a:r>
            <a:r>
              <a:rPr lang="sl-SI" smtClean="0"/>
              <a:t>LJANJE </a:t>
            </a:r>
            <a:r>
              <a:rPr lang="en-US" smtClean="0"/>
              <a:t>MOŽNOSTI </a:t>
            </a:r>
            <a:r>
              <a:rPr lang="en-US" dirty="0"/>
              <a:t>ZA OHRANJANJE PRIZADEVANJ IN VZTRAJNOSTI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1"/>
          <p:cNvSpPr txBox="1">
            <a:spLocks noGrp="1"/>
          </p:cNvSpPr>
          <p:nvPr>
            <p:ph type="body" idx="1"/>
          </p:nvPr>
        </p:nvSpPr>
        <p:spPr>
          <a:xfrm>
            <a:off x="639535" y="1804989"/>
            <a:ext cx="11296650" cy="4849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1.2.1 Povečanje pomembnosti ciljev in nalog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Vključite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opomnik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ov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ciljih in vrednosti teh ciljev.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1.2.2 Spreminjanje zahtev in virov za optimizacijo izziva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Udeležencem o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mogočit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možnosti za učenje vsebine z jasno določenimi težavnostnimi stopnjami.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1.2.3 Spodbujanje sodelovanja in skupnosti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deležencem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omogočit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da se naučijo, kako učinkovito sodelovati z drugimi.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1.2.4 Povečanje števila povratnih informacij, usmerjenih v mojstrstvo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Z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agotavljanje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povratnih informacij, ki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usmerjajo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 mojstrstvu in ne k fiksnemu pojmu uspešnosti ali skladnosti.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459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838200" y="1079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1.3 ZAGOTAVLJANJE MOŽNOSTI ZA </a:t>
            </a:r>
            <a:r>
              <a:rPr lang="en-US" sz="4400" dirty="0">
                <a:latin typeface="Calibri"/>
                <a:ea typeface="Calibri"/>
                <a:cs typeface="Calibri"/>
                <a:sym typeface="Calibri"/>
              </a:rPr>
              <a:t>SAMOREGULACIJO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2"/>
          <p:cNvSpPr txBox="1">
            <a:spLocks noGrp="1"/>
          </p:cNvSpPr>
          <p:nvPr>
            <p:ph type="body" idx="1"/>
          </p:nvPr>
        </p:nvSpPr>
        <p:spPr>
          <a:xfrm>
            <a:off x="729343" y="1538287"/>
            <a:ext cx="10858500" cy="5009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1.3.1 Spodbujanje pričakovanj in prepričanj, ki optimizirajo motivacijo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Uporab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jezik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povratn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ih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informacij,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ki bodo vsem udeležencem usposabljanja omogočile, da se vidijo kot sposobni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685800" lvl="1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1.3.2 Spodbujanje osebnih spretnosti in strategij obvladovanja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Ponud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iti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opomnik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, model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orod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ja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udeležencem p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omagajo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pri obvladovanju in usmerjanju njihovih čustvenih odzivov.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Ponudit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možnosti za sprostitev stresa.</a:t>
            </a:r>
            <a:endParaRPr/>
          </a:p>
          <a:p>
            <a:pPr marL="685800" lvl="1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1.3.3 Razvoj samoocenjevanja in refleksije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Udeležencem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ponudit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orodja za razmislek o njihovem učenju.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38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>
            <a:spLocks noGrp="1"/>
          </p:cNvSpPr>
          <p:nvPr>
            <p:ph type="title"/>
          </p:nvPr>
        </p:nvSpPr>
        <p:spPr>
          <a:xfrm>
            <a:off x="3159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Calibri"/>
              <a:buNone/>
            </a:pPr>
            <a:r>
              <a:rPr lang="en-US" sz="4300" dirty="0"/>
              <a:t>2. PREDSTAVITEV - "KAJ" UČENJA</a:t>
            </a:r>
          </a:p>
        </p:txBody>
      </p:sp>
      <p:sp>
        <p:nvSpPr>
          <p:cNvPr id="173" name="Google Shape;173;p23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/>
              <a:t> → Načelo </a:t>
            </a:r>
            <a:r>
              <a:rPr lang="en-US" u="sng" smtClean="0"/>
              <a:t>Zagotovite</a:t>
            </a:r>
            <a:r>
              <a:rPr lang="sl-SI" u="sng" smtClean="0"/>
              <a:t>v</a:t>
            </a:r>
            <a:r>
              <a:rPr lang="en-US" u="sng" smtClean="0"/>
              <a:t> </a:t>
            </a:r>
            <a:r>
              <a:rPr lang="en-US" u="sng"/>
              <a:t>več načinov predstavitve </a:t>
            </a:r>
            <a:r>
              <a:rPr lang="en-US"/>
              <a:t>se osredotoča na oblikovanje ali zagotavljanje gradiva za usposabljanje v različnih oblikah, da bi bilo dostopno čim večjemu številu različnih </a:t>
            </a:r>
            <a:r>
              <a:rPr lang="sl-SI" smtClean="0"/>
              <a:t>udeležencev</a:t>
            </a:r>
            <a:r>
              <a:rPr lang="en-US" smtClean="0"/>
              <a:t>.</a:t>
            </a:r>
            <a:endParaRPr lang="en-US"/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1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>
            <a:spLocks noGrp="1"/>
          </p:cNvSpPr>
          <p:nvPr>
            <p:ph type="title"/>
          </p:nvPr>
        </p:nvSpPr>
        <p:spPr>
          <a:xfrm>
            <a:off x="287324" y="2014575"/>
            <a:ext cx="5599125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300" dirty="0"/>
              <a:t>2. ZASTOPANJE: SMERNICE</a:t>
            </a:r>
          </a:p>
        </p:txBody>
      </p:sp>
      <p:sp>
        <p:nvSpPr>
          <p:cNvPr id="180" name="Google Shape;180;p2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→Načelo </a:t>
            </a:r>
            <a:r>
              <a:rPr lang="en-US" sz="2200" u="sng"/>
              <a:t>predstavljanja </a:t>
            </a:r>
            <a:r>
              <a:rPr lang="en-US" sz="2200"/>
              <a:t>ima tri smernice, ki </a:t>
            </a:r>
            <a:r>
              <a:rPr lang="en-US" sz="2200" smtClean="0"/>
              <a:t>u</a:t>
            </a:r>
            <a:r>
              <a:rPr lang="sl-SI" sz="2200" smtClean="0"/>
              <a:t>deležencem </a:t>
            </a:r>
            <a:r>
              <a:rPr lang="en-US" sz="2200" smtClean="0"/>
              <a:t>pomagajo</a:t>
            </a:r>
            <a:r>
              <a:rPr lang="en-US" sz="2200"/>
              <a:t>, da vedo, kaj se učijo, da učinkovito sprejemajo informacije, razumejo njihov pomen in jih povežejo s svojim obstoječim znanjem: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2.1 </a:t>
            </a:r>
            <a:r>
              <a:rPr lang="en-US" sz="2200" smtClean="0"/>
              <a:t>Ponudit</a:t>
            </a:r>
            <a:r>
              <a:rPr lang="sl-SI" sz="2200" smtClean="0"/>
              <a:t>i</a:t>
            </a:r>
            <a:r>
              <a:rPr lang="en-US" sz="2200" smtClean="0"/>
              <a:t> </a:t>
            </a:r>
            <a:r>
              <a:rPr lang="en-US" sz="2200"/>
              <a:t>možnosti zaznavanja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2.2 </a:t>
            </a:r>
            <a:r>
              <a:rPr lang="en-US" sz="2200" smtClean="0"/>
              <a:t>Zagotovit</a:t>
            </a:r>
            <a:r>
              <a:rPr lang="sl-SI" sz="2200" smtClean="0"/>
              <a:t>i</a:t>
            </a:r>
            <a:r>
              <a:rPr lang="en-US" sz="2200" smtClean="0"/>
              <a:t> </a:t>
            </a:r>
            <a:r>
              <a:rPr lang="en-US" sz="2200"/>
              <a:t>možnosti za jezik, matematične izraze in simbole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2.3 </a:t>
            </a:r>
            <a:r>
              <a:rPr lang="en-US" sz="2200" smtClean="0"/>
              <a:t>Ponudit</a:t>
            </a:r>
            <a:r>
              <a:rPr lang="sl-SI" sz="2200" smtClean="0"/>
              <a:t>i</a:t>
            </a:r>
            <a:r>
              <a:rPr lang="en-US" sz="2200" smtClean="0"/>
              <a:t> </a:t>
            </a:r>
            <a:r>
              <a:rPr lang="en-US" sz="2200"/>
              <a:t>možnosti za razumevanje </a:t>
            </a:r>
          </a:p>
        </p:txBody>
      </p:sp>
    </p:spTree>
    <p:extLst>
      <p:ext uri="{BB962C8B-B14F-4D97-AF65-F5344CB8AC3E}">
        <p14:creationId xmlns:p14="http://schemas.microsoft.com/office/powerpoint/2010/main" val="175067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5325" y="1557375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Udeleženci</a:t>
            </a:r>
            <a:r>
              <a:rPr lang="sl-SI" smtClean="0"/>
              <a:t> -</a:t>
            </a:r>
            <a:r>
              <a:rPr lang="cs-CZ" smtClean="0"/>
              <a:t>1</a:t>
            </a:r>
            <a:endParaRPr lang="cs-CZ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Kako je videti vključujoče </a:t>
            </a:r>
            <a:r>
              <a:rPr lang="sl-SI" smtClean="0"/>
              <a:t>izobraževanje</a:t>
            </a:r>
            <a:r>
              <a:rPr lang="en-US" smtClean="0"/>
              <a:t>?</a:t>
            </a:r>
            <a:r>
              <a:rPr lang="en-US"/>
              <a:t/>
            </a:r>
            <a:br>
              <a:rPr lang="en-US"/>
            </a:br>
            <a:r>
              <a:rPr lang="en-US"/>
              <a:t>Izzivi za </a:t>
            </a:r>
            <a:r>
              <a:rPr lang="sl-SI" smtClean="0"/>
              <a:t>udeležence z oviranostmi</a:t>
            </a:r>
            <a:r>
              <a:rPr lang="en-US"/>
              <a:t/>
            </a:r>
            <a:br>
              <a:rPr lang="en-US"/>
            </a:br>
            <a:r>
              <a:rPr lang="en-US"/>
              <a:t>Čustva</a:t>
            </a:r>
            <a:br>
              <a:rPr lang="en-US"/>
            </a:br>
            <a:r>
              <a:rPr lang="en-US"/>
              <a:t>Vtisi</a:t>
            </a:r>
          </a:p>
        </p:txBody>
      </p:sp>
    </p:spTree>
    <p:extLst>
      <p:ext uri="{BB962C8B-B14F-4D97-AF65-F5344CB8AC3E}">
        <p14:creationId xmlns:p14="http://schemas.microsoft.com/office/powerpoint/2010/main" val="335155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>
            <a:spLocks noGrp="1"/>
          </p:cNvSpPr>
          <p:nvPr>
            <p:ph type="title"/>
          </p:nvPr>
        </p:nvSpPr>
        <p:spPr>
          <a:xfrm>
            <a:off x="838200" y="2413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2.1 ZAGOTAVLJANJE MOŽNOSTI ZAZNAVANJA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134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2.1.1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Ponudit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načine prilagajanja prikaza informacij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Ustvarjanje virov in gradiv, ki obravnavajo raznolikost in zadovoljujejo potrebe večjega števila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deležencev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2.1.2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Ponudit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alternativne možnosti za slušne informacije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 vključujočo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možnost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za vse informacije, ki so predstavljene slušno (npr. zaprte podnapise za videoposnetke).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2.1.3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Ponudit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alternative za vizualne informacije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Udeležencem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ključuočo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možnost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, da se jim ni treba zanašati na vizualne informacije (npr. zvočne alternative vizualnim informacijam).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79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>
            <a:spLocks noGrp="1"/>
          </p:cNvSpPr>
          <p:nvPr>
            <p:ph type="title"/>
          </p:nvPr>
        </p:nvSpPr>
        <p:spPr>
          <a:xfrm>
            <a:off x="398689" y="293007"/>
            <a:ext cx="1139462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Calibri"/>
              <a:buNone/>
            </a:pPr>
            <a:r>
              <a:rPr lang="en-US" sz="4300" dirty="0"/>
              <a:t>2.2 ZAGOTAVLJANJE MOŽNOSTI ZA JEZIK IN SIMBOLE</a:t>
            </a:r>
            <a:endParaRPr sz="43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6"/>
          <p:cNvSpPr txBox="1">
            <a:spLocks noGrp="1"/>
          </p:cNvSpPr>
          <p:nvPr>
            <p:ph type="body" idx="1"/>
          </p:nvPr>
        </p:nvSpPr>
        <p:spPr>
          <a:xfrm>
            <a:off x="727165" y="1792968"/>
            <a:ext cx="11149149" cy="4580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2.2.1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Pojasnite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besedišč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simbol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ov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Preve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sti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/razložit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idiome, arhaične izraze, kulturno ekskluzivne fraze in sleng.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2.2.2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Pojasnit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neznano sintakso in strukturo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2.2.3 Podpora dekodiranju besedila, matematičnih zapisov in simbolov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deležencem,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ki težko razumejo informacije,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neposredna navodila, napotke in gradiva, pripravljena na podlagi lestvice. </a:t>
            </a:r>
            <a:endParaRPr/>
          </a:p>
          <a:p>
            <a:pPr marL="685800" lvl="1" indent="-8763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2.2.4 Spodbujanje razumevanja med jeziki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2.2.5 Ilustriranje z več mediji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348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>
            <a:spLocks noGrp="1"/>
          </p:cNvSpPr>
          <p:nvPr>
            <p:ph type="title"/>
          </p:nvPr>
        </p:nvSpPr>
        <p:spPr>
          <a:xfrm>
            <a:off x="1085848" y="13538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2.3 </a:t>
            </a:r>
            <a:r>
              <a:rPr lang="en-US" smtClean="0"/>
              <a:t>ZAGOTOV</a:t>
            </a:r>
            <a:r>
              <a:rPr lang="sl-SI" smtClean="0"/>
              <a:t>LJANJE </a:t>
            </a:r>
            <a:r>
              <a:rPr lang="en-US" smtClean="0"/>
              <a:t>MOŽNOSTI </a:t>
            </a:r>
            <a:r>
              <a:rPr lang="en-US" dirty="0"/>
              <a:t>ZA RAZUMEVANJE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7"/>
          <p:cNvSpPr txBox="1">
            <a:spLocks noGrp="1"/>
          </p:cNvSpPr>
          <p:nvPr>
            <p:ph type="body" idx="1"/>
          </p:nvPr>
        </p:nvSpPr>
        <p:spPr>
          <a:xfrm>
            <a:off x="887184" y="1460952"/>
            <a:ext cx="10912929" cy="5218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2.3.1 Aktivacija ali zagotavljanje osnovnega znanja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2.3.2 </a:t>
            </a:r>
            <a:r>
              <a:rPr lang="en-US" sz="3000" smtClean="0">
                <a:latin typeface="Calibri"/>
                <a:ea typeface="Calibri"/>
                <a:cs typeface="Calibri"/>
                <a:sym typeface="Calibri"/>
              </a:rPr>
              <a:t>Poudarit</a:t>
            </a:r>
            <a:r>
              <a:rPr lang="sl-SI" sz="30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30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vzorce, kritične značilnosti, velike ideje in odnose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izrecne napotke ali spodbude, ki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deležencem p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omagajo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prepoznati najpomembnejše značilnosti v informacijah.</a:t>
            </a:r>
            <a:endParaRPr/>
          </a:p>
          <a:p>
            <a:pPr marL="685800" lvl="1" indent="-7588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2.3.3 Vodenje obdelave informacij in vizualizacija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sem u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deležencem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gradiva, strategije in orodja za podporo obdelave in vizualizacije.</a:t>
            </a:r>
            <a:endParaRPr/>
          </a:p>
          <a:p>
            <a:pPr marL="685800" lvl="1" indent="-7588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2.3.4 Največji prenos in posploševanje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odeliranje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eksplicitnih strategij, ki jih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deleženci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lahko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uporabijo za prenos pridobljenih informacij na druga vsebinska področja in situacije.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707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>
            <a:spLocks noGrp="1"/>
          </p:cNvSpPr>
          <p:nvPr>
            <p:ph type="title"/>
          </p:nvPr>
        </p:nvSpPr>
        <p:spPr>
          <a:xfrm>
            <a:off x="3540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Calibri"/>
              <a:buNone/>
            </a:pPr>
            <a:r>
              <a:rPr lang="en-US" sz="4300" dirty="0"/>
              <a:t>3. DELOVANJE IN IZRAŽANJE - KAKO SE UČITI</a:t>
            </a: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Načelo </a:t>
            </a:r>
            <a:r>
              <a:rPr lang="en-US" u="sng"/>
              <a:t>Zagotavljanje različnih načinov delovanja in izražanja </a:t>
            </a:r>
            <a:r>
              <a:rPr lang="en-US"/>
              <a:t>se osredotoča na to, da se </a:t>
            </a:r>
            <a:r>
              <a:rPr lang="en-US" smtClean="0"/>
              <a:t>u</a:t>
            </a:r>
            <a:r>
              <a:rPr lang="sl-SI" smtClean="0"/>
              <a:t>deležencem </a:t>
            </a:r>
            <a:r>
              <a:rPr lang="en-US" smtClean="0"/>
              <a:t>ponudijo </a:t>
            </a:r>
            <a:r>
              <a:rPr lang="en-US"/>
              <a:t>različni načini za izražanje njihovega razumevanja in razvoja spretnosti, ki so rezultat izkušenj pri pouku. </a:t>
            </a:r>
          </a:p>
        </p:txBody>
      </p:sp>
    </p:spTree>
    <p:extLst>
      <p:ext uri="{BB962C8B-B14F-4D97-AF65-F5344CB8AC3E}">
        <p14:creationId xmlns:p14="http://schemas.microsoft.com/office/powerpoint/2010/main" val="17975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>
            <a:spLocks noGrp="1"/>
          </p:cNvSpPr>
          <p:nvPr>
            <p:ph type="title"/>
          </p:nvPr>
        </p:nvSpPr>
        <p:spPr>
          <a:xfrm>
            <a:off x="3444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3</a:t>
            </a:r>
            <a:r>
              <a:rPr lang="en-US" sz="4800"/>
              <a:t>. </a:t>
            </a:r>
            <a:r>
              <a:rPr lang="sl-SI" sz="4800" smtClean="0"/>
              <a:t>DELOVANJE </a:t>
            </a:r>
            <a:r>
              <a:rPr lang="en-US" sz="4800" smtClean="0"/>
              <a:t>IN </a:t>
            </a:r>
            <a:r>
              <a:rPr lang="en-US" sz="4800" dirty="0"/>
              <a:t>IZRAŽANJE: SMERNICE</a:t>
            </a:r>
          </a:p>
        </p:txBody>
      </p:sp>
      <p:sp>
        <p:nvSpPr>
          <p:cNvPr id="215" name="Google Shape;215;p29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→Načelo </a:t>
            </a:r>
            <a:r>
              <a:rPr lang="sl-SI" u="sng" smtClean="0"/>
              <a:t>D</a:t>
            </a:r>
            <a:r>
              <a:rPr lang="en-US" u="sng" smtClean="0"/>
              <a:t>elovanja </a:t>
            </a:r>
            <a:r>
              <a:rPr lang="en-US" u="sng"/>
              <a:t>in izražanja </a:t>
            </a:r>
            <a:r>
              <a:rPr lang="en-US"/>
              <a:t>ima 3 smernice, ki </a:t>
            </a:r>
            <a:r>
              <a:rPr lang="sl-SI" smtClean="0"/>
              <a:t>udeležencem </a:t>
            </a:r>
            <a:r>
              <a:rPr lang="en-US" smtClean="0"/>
              <a:t>pomaga</a:t>
            </a:r>
            <a:r>
              <a:rPr lang="sl-SI" smtClean="0"/>
              <a:t> </a:t>
            </a:r>
            <a:r>
              <a:rPr lang="en-US" smtClean="0"/>
              <a:t>pokazati </a:t>
            </a:r>
            <a:r>
              <a:rPr lang="en-US"/>
              <a:t>znanje in spretnosti, pridobljene med usposabljanjem: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3.1 </a:t>
            </a:r>
            <a:r>
              <a:rPr lang="en-US" sz="2400" smtClean="0"/>
              <a:t>Ponudit</a:t>
            </a:r>
            <a:r>
              <a:rPr lang="sl-SI" sz="2400" smtClean="0"/>
              <a:t>i</a:t>
            </a:r>
            <a:r>
              <a:rPr lang="en-US" sz="2400" smtClean="0"/>
              <a:t> </a:t>
            </a:r>
            <a:r>
              <a:rPr lang="en-US" sz="2400"/>
              <a:t>možnosti za fizično ukrepanje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3.2 Zagotavljanje možnosti za izražanje in komunikacijo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3.3 </a:t>
            </a:r>
            <a:r>
              <a:rPr lang="en-US" sz="2400" smtClean="0"/>
              <a:t>Zagotovit</a:t>
            </a:r>
            <a:r>
              <a:rPr lang="sl-SI" sz="2400" smtClean="0"/>
              <a:t>i</a:t>
            </a:r>
            <a:r>
              <a:rPr lang="en-US" sz="2400" smtClean="0"/>
              <a:t> </a:t>
            </a:r>
            <a:r>
              <a:rPr lang="en-US" sz="2400"/>
              <a:t>možnosti za </a:t>
            </a:r>
            <a:r>
              <a:rPr lang="en-US" sz="2400" smtClean="0"/>
              <a:t>izv</a:t>
            </a:r>
            <a:r>
              <a:rPr lang="sl-SI" sz="2400" smtClean="0"/>
              <a:t>edbeno </a:t>
            </a:r>
            <a:r>
              <a:rPr lang="en-US" sz="2400" smtClean="0"/>
              <a:t>delovanje</a:t>
            </a:r>
            <a:endParaRPr lang="en-US" sz="2400"/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>
            <a:spLocks noGrp="1"/>
          </p:cNvSpPr>
          <p:nvPr>
            <p:ph type="title"/>
          </p:nvPr>
        </p:nvSpPr>
        <p:spPr>
          <a:xfrm>
            <a:off x="715735" y="298450"/>
            <a:ext cx="1076052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3.1 ZAGOTAVLJANJE MOŽNOSTI ZA FIZIČNO UKREPANJE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134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3.1.1 </a:t>
            </a: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Različne metode odzivanja in navigacije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US" b="0" i="0" u="none" strike="noStrik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b="0" i="0" u="none" strike="noStrik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b="0" i="0" u="none" strike="noStrik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več možnosti za metode, ki se uporabljajo za odzivanje in navigacijo </a:t>
            </a:r>
            <a:r>
              <a:rPr lang="sl-SI" b="0" i="0" u="none" strike="noStrik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 </a:t>
            </a:r>
            <a:r>
              <a:rPr lang="en-US" b="0" i="0" u="none" strike="noStrik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isti </a:t>
            </a: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nalogi.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3.1.2 </a:t>
            </a: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Optimizacija dostopa do orodij in podpornih tehnologij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deležencem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omogočit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več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možnosti za uporabo podporne tehnologije.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6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1"/>
          <p:cNvSpPr txBox="1">
            <a:spLocks noGrp="1"/>
          </p:cNvSpPr>
          <p:nvPr>
            <p:ph type="title"/>
          </p:nvPr>
        </p:nvSpPr>
        <p:spPr>
          <a:xfrm>
            <a:off x="538842" y="185510"/>
            <a:ext cx="1111431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dirty="0"/>
              <a:t>3.2 ZAGOTAVLJANJE MOŽNOSTI ZA </a:t>
            </a:r>
            <a:r>
              <a:rPr lang="en-US" sz="3400" dirty="0"/>
              <a:t>IZRAŽANJE IN KOMUNIKACIJO</a:t>
            </a:r>
            <a:endParaRPr sz="3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1"/>
          <p:cNvSpPr txBox="1">
            <a:spLocks noGrp="1"/>
          </p:cNvSpPr>
          <p:nvPr>
            <p:ph type="body" idx="1"/>
          </p:nvPr>
        </p:nvSpPr>
        <p:spPr>
          <a:xfrm>
            <a:off x="843643" y="1434873"/>
            <a:ext cx="10134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3.2.1 Uporaba več medijev za komunikacijo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več načinov odgovarjanja pri ocenjevanju, da bodo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lahko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brez ovir izrazili svoje razumevanje. </a:t>
            </a:r>
            <a:endParaRPr/>
          </a:p>
          <a:p>
            <a:pPr marL="685800" lvl="1" indent="-8763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3.2.2 Uporaba več orodij za gradnjo in sestavljanje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mogočiti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izbiro več orodij ali strategij, ki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udeležencem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pomagajo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pri izražanju znanja.</a:t>
            </a:r>
            <a:endParaRPr/>
          </a:p>
          <a:p>
            <a:pPr marL="685800" lvl="1" indent="-8763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3.2.3 Graditi tekoče znanje s stopnjevano stopnjo podpore za vadbo in izvedbo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Izvajanje modela "scaffolding" od učiteljevega vodenja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prek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skupinskega sodelovanja do samostojnega dela, pri čemer se odgovornost počasi prenaša na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udeležence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107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>
            <a:spLocks noGrp="1"/>
          </p:cNvSpPr>
          <p:nvPr>
            <p:ph type="title"/>
          </p:nvPr>
        </p:nvSpPr>
        <p:spPr>
          <a:xfrm>
            <a:off x="397329" y="365125"/>
            <a:ext cx="1167492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3.3 ZAGOTAVLJANJE MOŽNOSTI ZA </a:t>
            </a:r>
            <a:r>
              <a:rPr lang="en-US" smtClean="0"/>
              <a:t>IZV</a:t>
            </a:r>
            <a:r>
              <a:rPr lang="sl-SI" smtClean="0"/>
              <a:t>EDBENO DELOVANJE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2"/>
          <p:cNvSpPr txBox="1">
            <a:spLocks noGrp="1"/>
          </p:cNvSpPr>
          <p:nvPr>
            <p:ph type="body" idx="1"/>
          </p:nvPr>
        </p:nvSpPr>
        <p:spPr>
          <a:xfrm>
            <a:off x="518884" y="1912711"/>
            <a:ext cx="1139190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3.3.1 Vodenje ustreznega določanja ciljev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deležencem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jasno določit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cilje, kaj morajo storiti, da bodo izpolnili ali presegli pričakovanja.</a:t>
            </a:r>
            <a:endParaRPr/>
          </a:p>
          <a:p>
            <a:pPr marL="685800" lvl="1" indent="-8826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3.3.2 Načrtovanje podpore in razvoj strategije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Vzpostaviti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proces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strateškega načrtovanja.</a:t>
            </a:r>
            <a:endParaRPr/>
          </a:p>
          <a:p>
            <a:pPr marL="685800" lvl="1" indent="-8826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3.3.3 Omogočanje upravljanja informacij in virov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Zagotavljanje lestev in podpore, ki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deležencem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služijo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kot organizacijski pripomočki.</a:t>
            </a:r>
            <a:endParaRPr/>
          </a:p>
          <a:p>
            <a:pPr marL="685800" lvl="1" indent="-8826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3.3.4 Krepitev zmogljivosti za spremljanje napredka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Udeležencem 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zagotovit</a:t>
            </a:r>
            <a:r>
              <a:rPr lang="sl-SI" sz="2600" smtClean="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60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orodja za formativno povratno informacijo, da lahko spremljajo svoj napredek.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9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3"/>
          <p:cNvSpPr txBox="1">
            <a:spLocks noGrp="1"/>
          </p:cNvSpPr>
          <p:nvPr>
            <p:ph type="title"/>
          </p:nvPr>
        </p:nvSpPr>
        <p:spPr>
          <a:xfrm>
            <a:off x="354000" y="1772925"/>
            <a:ext cx="5393700" cy="2085900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 dirty="0">
                <a:latin typeface="Roboto"/>
                <a:ea typeface="Roboto"/>
                <a:cs typeface="Roboto"/>
                <a:sym typeface="Roboto"/>
              </a:rPr>
              <a:t>REFLEKSIJA</a:t>
            </a:r>
          </a:p>
        </p:txBody>
      </p:sp>
      <p:sp>
        <p:nvSpPr>
          <p:cNvPr id="243" name="Google Shape;243;p33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Katere elemente vašega predmeta (predmetov) bi lahko izboljšali z uporabo smernic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Kako menite, da lahko smernice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uporabite pri svojem 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izobraževanju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39026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STRATEGIJE IN TEHNIKE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404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UNIVERZALNO OBLIKOVANJE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)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188153" y="1777954"/>
            <a:ext cx="5332917" cy="490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= je oblikovanje izdelkov, storitev, tehnologije, poučevanja, okolja itd. tako, da jih lahko v največji možni meri uporabljajo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vsi ljudje ne glede na njihovo starost, velikost, sposobnosti ali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oviranost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univerzalno zasnovan izdelek, tehnologija, okolje itd. je </a:t>
            </a: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dostopen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uporaben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vključujoč.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4" name="Google Shape;104;p1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93178" y="0"/>
            <a:ext cx="6756159" cy="6756158"/>
            <a:chOff x="2110489" y="0"/>
            <a:chExt cx="6756159" cy="6756158"/>
          </a:xfrm>
        </p:grpSpPr>
        <p:sp>
          <p:nvSpPr>
            <p:cNvPr id="105" name="Google Shape;105;p15"/>
            <p:cNvSpPr/>
            <p:nvPr/>
          </p:nvSpPr>
          <p:spPr>
            <a:xfrm>
              <a:off x="3799529" y="0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 txBox="1"/>
            <p:nvPr/>
          </p:nvSpPr>
          <p:spPr>
            <a:xfrm>
              <a:off x="4644049" y="1689040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Uporabno</a:t>
              </a:r>
              <a:endPara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2110489" y="3378079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 txBox="1"/>
            <p:nvPr/>
          </p:nvSpPr>
          <p:spPr>
            <a:xfrm>
              <a:off x="2955009" y="5067119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Dostopno </a:t>
              </a:r>
              <a:endPara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5"/>
            <p:cNvSpPr/>
            <p:nvPr/>
          </p:nvSpPr>
          <p:spPr>
            <a:xfrm rot="10800000">
              <a:off x="3799529" y="3378079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 txBox="1"/>
            <p:nvPr/>
          </p:nvSpPr>
          <p:spPr>
            <a:xfrm>
              <a:off x="4644049" y="3378079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Univerzalno oblikovanje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5488569" y="3378079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5"/>
            <p:cNvSpPr txBox="1"/>
            <p:nvPr/>
          </p:nvSpPr>
          <p:spPr>
            <a:xfrm>
              <a:off x="6333089" y="5067119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400" b="1" i="0" u="none" strike="noStrike" cap="none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Vključujoče</a:t>
              </a:r>
              <a:endPara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22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Udeleženci</a:t>
            </a:r>
            <a:r>
              <a:rPr lang="sl-SI" smtClean="0"/>
              <a:t> - </a:t>
            </a:r>
            <a:r>
              <a:rPr lang="cs-CZ" smtClean="0"/>
              <a:t>3</a:t>
            </a:r>
            <a:endParaRPr lang="cs-CZ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Razmislite o svojih dejavnostih </a:t>
            </a:r>
            <a:r>
              <a:rPr lang="sl-SI" sz="2200" smtClean="0"/>
              <a:t>izobraževanja</a:t>
            </a:r>
            <a:r>
              <a:rPr lang="en-US" sz="2200" smtClean="0"/>
              <a:t>.</a:t>
            </a:r>
            <a:endParaRPr lang="en-US" sz="2200"/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z="2200" smtClean="0"/>
              <a:t>K</a:t>
            </a:r>
            <a:r>
              <a:rPr lang="en-US" sz="2200" smtClean="0"/>
              <a:t>atere </a:t>
            </a:r>
            <a:r>
              <a:rPr lang="en-US" sz="2200"/>
              <a:t>tehnologije bi lahko uporabili za povečanje dostopnosti gradiva za usposabljanje?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z="2200" smtClean="0"/>
              <a:t>K</a:t>
            </a:r>
            <a:r>
              <a:rPr lang="en-US" sz="2200" smtClean="0"/>
              <a:t>ako </a:t>
            </a:r>
            <a:r>
              <a:rPr lang="en-US" sz="2200"/>
              <a:t>lahko s tehnologijo izboljšate </a:t>
            </a:r>
            <a:r>
              <a:rPr lang="en-US" sz="2200" smtClean="0"/>
              <a:t>svoj</a:t>
            </a:r>
            <a:r>
              <a:rPr lang="sl-SI" sz="2200" smtClean="0"/>
              <a:t>o izobraževalno </a:t>
            </a:r>
            <a:r>
              <a:rPr lang="en-US" sz="2200" smtClean="0"/>
              <a:t>dejavnost?</a:t>
            </a:r>
            <a:endParaRPr lang="en-US" sz="220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Prejšnje izkušnje</a:t>
            </a:r>
            <a:br>
              <a:rPr lang="en-US" sz="2200"/>
            </a:br>
            <a:r>
              <a:rPr lang="en-US" sz="2200"/>
              <a:t>Čustva</a:t>
            </a:r>
            <a:br>
              <a:rPr lang="en-US" sz="2200"/>
            </a:br>
            <a:r>
              <a:rPr lang="en-US" sz="2200"/>
              <a:t>Vtisi</a:t>
            </a:r>
          </a:p>
        </p:txBody>
      </p:sp>
    </p:spTree>
    <p:extLst>
      <p:ext uri="{BB962C8B-B14F-4D97-AF65-F5344CB8AC3E}">
        <p14:creationId xmlns:p14="http://schemas.microsoft.com/office/powerpoint/2010/main" val="24933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33495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STRATEGIJE </a:t>
            </a:r>
            <a:r>
              <a:rPr lang="en-US" smtClean="0"/>
              <a:t>U</a:t>
            </a:r>
            <a:r>
              <a:rPr lang="sl-SI" smtClean="0"/>
              <a:t>OU</a:t>
            </a:r>
            <a:endParaRPr lang="cs-CZ" dirty="0"/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Strategije </a:t>
            </a: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 </a:t>
            </a:r>
            <a:r>
              <a:rPr lang="en-US"/>
              <a:t>so metode in orodja za usposabljanje, ki jih </a:t>
            </a:r>
            <a:r>
              <a:rPr lang="sl-SI" smtClean="0"/>
              <a:t>izobraževalci </a:t>
            </a:r>
            <a:r>
              <a:rPr lang="en-US" smtClean="0"/>
              <a:t>uporabljajo </a:t>
            </a:r>
            <a:r>
              <a:rPr lang="en-US"/>
              <a:t>za zmanjševanje ovir pri učenju in </a:t>
            </a:r>
            <a:r>
              <a:rPr lang="sl-SI" smtClean="0"/>
              <a:t>s tem </a:t>
            </a:r>
            <a:r>
              <a:rPr lang="en-US" smtClean="0"/>
              <a:t>zagotavlja</a:t>
            </a:r>
            <a:r>
              <a:rPr lang="sl-SI" smtClean="0"/>
              <a:t>jo</a:t>
            </a:r>
            <a:r>
              <a:rPr lang="en-US" smtClean="0"/>
              <a:t>, </a:t>
            </a:r>
            <a:r>
              <a:rPr lang="en-US"/>
              <a:t>da imajo VSI </a:t>
            </a:r>
            <a:r>
              <a:rPr lang="en-US" smtClean="0"/>
              <a:t>u</a:t>
            </a:r>
            <a:r>
              <a:rPr lang="sl-SI" smtClean="0"/>
              <a:t>deleženci </a:t>
            </a:r>
            <a:r>
              <a:rPr lang="en-US" smtClean="0"/>
              <a:t>enake </a:t>
            </a:r>
            <a:r>
              <a:rPr lang="en-US"/>
              <a:t>možnosti za učenje. Usklajene so s smernicami </a:t>
            </a: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.</a:t>
            </a:r>
            <a:endParaRPr lang="en-US"/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sl-SI" smtClean="0"/>
              <a:t>N</a:t>
            </a:r>
            <a:r>
              <a:rPr lang="en-US" smtClean="0"/>
              <a:t>a </a:t>
            </a:r>
            <a:r>
              <a:rPr lang="en-US"/>
              <a:t>naslednjih </a:t>
            </a:r>
            <a:r>
              <a:rPr lang="en-US" smtClean="0"/>
              <a:t>d</a:t>
            </a:r>
            <a:r>
              <a:rPr lang="sl-SI" smtClean="0"/>
              <a:t>rsnicah </a:t>
            </a:r>
            <a:r>
              <a:rPr lang="en-US" smtClean="0"/>
              <a:t>so </a:t>
            </a:r>
            <a:r>
              <a:rPr lang="en-US"/>
              <a:t>predstavljeni nekateri primeri strategij, ki so usklajene s tremi načeli </a:t>
            </a: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.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3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838200" y="1555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l-SI" smtClean="0"/>
              <a:t>ANGAŽIRANJE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10" name="Google Shape;110;p16"/>
          <p:cNvGraphicFramePr/>
          <p:nvPr/>
        </p:nvGraphicFramePr>
        <p:xfrm>
          <a:off x="722128" y="1759885"/>
          <a:ext cx="10823950" cy="484637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5856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38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Strategija</a:t>
                      </a:r>
                      <a:endParaRPr sz="24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Utemeljitev</a:t>
                      </a:r>
                      <a:endParaRPr sz="24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Uporaba večpredstavnostnih vsebin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ključuje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različne načine učenja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Ponuja možnosti za branje, gledanje, poslušanje, oblikovanje in vizualizacijo.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Gibalne dejavnosti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Nekateri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deleženci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imajo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kratek čas za pozornost in so nagnjeni k spanju, kadar se ne premikajo.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Povečanje vitalnosti in budnosti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Prilagodljivo ocenjevanje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Formativno ocenjevanje lahko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ohranja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 delu.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Podpora prevzemanju tveganja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Ko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deleženci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tvegajo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vključijo svoje različne sposobnosti.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08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255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ZASTOPANJE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17" name="Google Shape;117;p17"/>
          <p:cNvGraphicFramePr/>
          <p:nvPr/>
        </p:nvGraphicFramePr>
        <p:xfrm>
          <a:off x="557028" y="1076910"/>
          <a:ext cx="10823950" cy="557789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1640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59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Strategija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Utemeljitev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Glasno branje besedil / poudarjanje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 slabim bralcem in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deležencem z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govorno terapijo pri razvoju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uč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deležencem s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slabim vidom in 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osebam z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omejenim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znanjem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jezika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Zmanjšanje vsebine na strani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deležencem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 osredotočanju in pridobivanju pozornosti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deleženci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 ADHD, bipolarno motnjo, anksioznostjo imajo lahko koristi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Podporno besedišče s slikami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omaga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deležencem s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kognitivnimi motnjami, jezikovnimi motnjami in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omejenim znanjem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jezika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Videoposnetki z bližnjimi podnapisi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Podpira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</a:t>
                      </a:r>
                      <a:r>
                        <a:rPr lang="sl-SI" sz="2400" baseline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okvaro sluha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Podpora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bipolarnim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deležencem</a:t>
                      </a:r>
                      <a:r>
                        <a:rPr lang="sl-SI" sz="2400" baseline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zmanjšanje motečih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dejavnikov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4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838200" y="2413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DELOVANJE IN IZRAŽANJE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4" name="Google Shape;124;p18"/>
          <p:cNvGraphicFramePr/>
          <p:nvPr/>
        </p:nvGraphicFramePr>
        <p:xfrm>
          <a:off x="658628" y="1445170"/>
          <a:ext cx="10823950" cy="521213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795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28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Strategija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Utemeljitev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Uporaba večpredstavnostnih vsebin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Poveča obseg pozornosti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 pri 3D vizualizaciji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Lahko sproži različne senzorične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deleženčeve</a:t>
                      </a:r>
                      <a:r>
                        <a:rPr lang="sl-SI" sz="2400" baseline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sposobnosti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Zagotovite priložnosti za premikanje.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deležencem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bipolarno motnjo ali drugimi duševnimi motnjami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pomaga, da se umirijo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 pridobiti nazaj pozornost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Uporaba klipinga/grafike/fotografij kot alternativa risanju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odpora 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</a:t>
                      </a:r>
                      <a:r>
                        <a:rPr lang="sl-SI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deležencem s</a:t>
                      </a:r>
                      <a:r>
                        <a:rPr lang="en-US" sz="240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pomanjkanjem fine motorike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Pretvarjanje besedila v govor med tipkanjem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 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udeležencem 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okvaro vida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Pomaga </a:t>
                      </a:r>
                      <a:r>
                        <a:rPr lang="sl-SI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udeležencem-</a:t>
                      </a:r>
                      <a:r>
                        <a:rPr lang="en-US" sz="24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bralcem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 osnovni ravni.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3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3540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TEHNIKE </a:t>
            </a:r>
            <a:r>
              <a:rPr lang="en-US" smtClean="0"/>
              <a:t>U</a:t>
            </a:r>
            <a:r>
              <a:rPr lang="sl-SI" smtClean="0"/>
              <a:t>OU</a:t>
            </a:r>
            <a:endParaRPr lang="en-US"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Obstaja veliko različnih tehnik za izvajanje </a:t>
            </a:r>
            <a:r>
              <a:rPr lang="sl-SI" smtClean="0"/>
              <a:t>UOU</a:t>
            </a:r>
            <a:r>
              <a:rPr lang="en-US" smtClean="0"/>
              <a:t>, </a:t>
            </a:r>
            <a:r>
              <a:rPr lang="en-US"/>
              <a:t>ki jih je treba upoštevati pri vseh sestavinah učnega načrta.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Večina </a:t>
            </a:r>
            <a:r>
              <a:rPr lang="sl-SI" smtClean="0"/>
              <a:t>izobraževalcev </a:t>
            </a:r>
            <a:r>
              <a:rPr lang="en-US" smtClean="0"/>
              <a:t>že </a:t>
            </a:r>
            <a:r>
              <a:rPr lang="en-US"/>
              <a:t>uporablja tehnike </a:t>
            </a:r>
            <a:r>
              <a:rPr lang="en-US" smtClean="0"/>
              <a:t>U</a:t>
            </a:r>
            <a:r>
              <a:rPr lang="sl-SI" smtClean="0"/>
              <a:t>OU</a:t>
            </a:r>
            <a:endParaRPr lang="en-US"/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V naslednjih </a:t>
            </a:r>
            <a:r>
              <a:rPr lang="sl-SI" smtClean="0"/>
              <a:t>drsnicah </a:t>
            </a:r>
            <a:r>
              <a:rPr lang="en-US" smtClean="0"/>
              <a:t>je </a:t>
            </a:r>
            <a:r>
              <a:rPr lang="en-US"/>
              <a:t>predstavljenih nekaj primerov tehnik, ki jih je mogoče uporabiti za izvajanje </a:t>
            </a: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.</a:t>
            </a:r>
            <a:endParaRPr lang="en-US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2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334950" y="2014575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/>
              <a:t>TEHNIKE </a:t>
            </a:r>
            <a:r>
              <a:rPr lang="en-US" sz="4800" smtClean="0"/>
              <a:t>U</a:t>
            </a:r>
            <a:r>
              <a:rPr lang="sl-SI" sz="4800" smtClean="0"/>
              <a:t>OU</a:t>
            </a:r>
            <a:r>
              <a:rPr lang="en-US" sz="4800" smtClean="0"/>
              <a:t>: </a:t>
            </a:r>
            <a:r>
              <a:rPr lang="en-US" sz="4800" dirty="0"/>
              <a:t>VKLJUČEVANJE</a:t>
            </a:r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Zanimanje in </a:t>
            </a:r>
            <a:r>
              <a:rPr lang="en-US" sz="2200" smtClean="0"/>
              <a:t>motivacijo</a:t>
            </a:r>
            <a:r>
              <a:rPr lang="sl-SI" sz="2200" smtClean="0"/>
              <a:t> udeležencev</a:t>
            </a:r>
            <a:r>
              <a:rPr lang="en-US" sz="2200" smtClean="0"/>
              <a:t> </a:t>
            </a:r>
            <a:r>
              <a:rPr lang="en-US" sz="2200"/>
              <a:t>za učenje je mogoče spodbuditi z različnimi tehnikami, kot so: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Skupinske razprave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Uporaba različnih učnih metod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Predstavitve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Igranje vlog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Spletni forumi za razpravo in študijske klepetalnice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Zemljevidi konceptov</a:t>
            </a:r>
          </a:p>
        </p:txBody>
      </p:sp>
    </p:spTree>
    <p:extLst>
      <p:ext uri="{BB962C8B-B14F-4D97-AF65-F5344CB8AC3E}">
        <p14:creationId xmlns:p14="http://schemas.microsoft.com/office/powerpoint/2010/main" val="74202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490100" y="2115825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TEHNIKE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PREDSTAVITEV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 uporabo različnih tehnik bodo imeli vsi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deleženci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enake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možnosti za učenje.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Primeri ustreznih tehnik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: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Uporaba različnih dejavnosti: taktilnih, kinestetičnih, slušnih in vizualnih.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Uporaba različnih učnih gradiv: spletnih virov, videoposnetkov, podkastov, predstavitev, realij, pripomočkov, e-knjig itd.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Animacije, diagrami, interaktivni digitalni učni predmeti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685800" lvl="1" indent="-76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23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3635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/>
              <a:t>TEHNIKE </a:t>
            </a:r>
            <a:r>
              <a:rPr lang="en-US" sz="4800" smtClean="0"/>
              <a:t>U</a:t>
            </a:r>
            <a:r>
              <a:rPr lang="sl-SI" sz="4800" smtClean="0"/>
              <a:t>OU</a:t>
            </a:r>
            <a:r>
              <a:rPr lang="en-US" sz="4800" smtClean="0"/>
              <a:t>: </a:t>
            </a:r>
            <a:r>
              <a:rPr lang="sl-SI" sz="4800" smtClean="0"/>
              <a:t>DELOVANJE </a:t>
            </a:r>
            <a:r>
              <a:rPr lang="en-US" sz="4800" smtClean="0"/>
              <a:t>IN </a:t>
            </a:r>
            <a:r>
              <a:rPr lang="en-US" sz="4800" dirty="0"/>
              <a:t>IZRAŽANJE</a:t>
            </a:r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Z uporabo različnih tehnik bodo imeli vsi </a:t>
            </a:r>
            <a:r>
              <a:rPr lang="en-US" smtClean="0"/>
              <a:t>u</a:t>
            </a:r>
            <a:r>
              <a:rPr lang="sl-SI" smtClean="0"/>
              <a:t>deleženci </a:t>
            </a:r>
            <a:r>
              <a:rPr lang="en-US" smtClean="0"/>
              <a:t>enake </a:t>
            </a:r>
            <a:r>
              <a:rPr lang="en-US"/>
              <a:t>možnosti, da pokažejo svoje znanje.</a:t>
            </a:r>
          </a:p>
          <a:p>
            <a:pPr marL="0" lvl="0" indent="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Primeri ustreznih tehnik </a:t>
            </a: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:</a:t>
            </a:r>
            <a:endParaRPr lang="en-US"/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2400" smtClean="0"/>
              <a:t>I</a:t>
            </a:r>
            <a:r>
              <a:rPr lang="en-US" sz="2400" smtClean="0"/>
              <a:t>zbira </a:t>
            </a:r>
            <a:r>
              <a:rPr lang="en-US" sz="2400"/>
              <a:t>vsebine/oblike naloge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2400" smtClean="0"/>
              <a:t>U</a:t>
            </a:r>
            <a:r>
              <a:rPr lang="en-US" sz="2400" smtClean="0"/>
              <a:t>stvarjanje </a:t>
            </a:r>
            <a:r>
              <a:rPr lang="en-US" sz="2400"/>
              <a:t>videoposnetkov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2400" smtClean="0"/>
              <a:t>B</a:t>
            </a:r>
            <a:r>
              <a:rPr lang="en-US" sz="2400" smtClean="0"/>
              <a:t>logi</a:t>
            </a:r>
            <a:r>
              <a:rPr lang="en-US" sz="2400"/>
              <a:t>, revije, predstavitve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2400" smtClean="0"/>
              <a:t>V</a:t>
            </a:r>
            <a:r>
              <a:rPr lang="en-US" sz="2400" smtClean="0"/>
              <a:t>ečpredstavnostni </a:t>
            </a:r>
            <a:r>
              <a:rPr lang="en-US" sz="2400"/>
              <a:t>projekti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2400" smtClean="0"/>
              <a:t>S</a:t>
            </a:r>
            <a:r>
              <a:rPr lang="en-US" sz="2400" smtClean="0"/>
              <a:t>pletne </a:t>
            </a:r>
            <a:r>
              <a:rPr lang="en-US" sz="2400"/>
              <a:t>vaje</a:t>
            </a:r>
          </a:p>
        </p:txBody>
      </p:sp>
    </p:spTree>
    <p:extLst>
      <p:ext uri="{BB962C8B-B14F-4D97-AF65-F5344CB8AC3E}">
        <p14:creationId xmlns:p14="http://schemas.microsoft.com/office/powerpoint/2010/main" val="54287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Ali ste pri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svojem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izobraževanju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že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uporabili strategije ali tehnike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? </a:t>
            </a: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Katere strategije ali tehnike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bi lahko uporabili v prihodnosti?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A118850-F55F-31AB-0AE1-10F534DC3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REFLEKSIJA</a:t>
            </a:r>
            <a:r>
              <a:rPr lang="sl-SI" smtClean="0"/>
              <a:t>-</a:t>
            </a:r>
            <a:r>
              <a:rPr lang="cs-CZ" smtClean="0"/>
              <a:t>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554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 idx="4294967295"/>
          </p:nvPr>
        </p:nvSpPr>
        <p:spPr>
          <a:xfrm>
            <a:off x="0" y="3873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PRIMER </a:t>
            </a:r>
            <a:r>
              <a:rPr lang="en-US" sz="4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44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6" descr="A door knob"/>
          <p:cNvSpPr txBox="1"/>
          <p:nvPr/>
        </p:nvSpPr>
        <p:spPr>
          <a:xfrm>
            <a:off x="990599" y="1455511"/>
            <a:ext cx="715917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ročica vratnega vzvoda v nasprotju z vratno kljuko zahteva manjšo moč prijema in jo lahko upravljate celo s stisnjeno pestjo ali komolcem.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je bistvenega pomena za osebe z okvaro rok, koristi pa tudi starejšim, otrokom, osebam s poškodbami rok ali vsem, ki nekaj nosijo v rokah.</a:t>
            </a:r>
            <a:b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16" descr="A door lever handl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8955" y="1231366"/>
            <a:ext cx="3343751" cy="2533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6" descr="A door knob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8955" y="4133838"/>
            <a:ext cx="3343751" cy="2568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858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IZVAJANJE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V IZOBRAŽEVANJU ODRASLIH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857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/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Udeleženci</a:t>
            </a:r>
            <a:r>
              <a:rPr lang="sl-SI" smtClean="0"/>
              <a:t> - </a:t>
            </a:r>
            <a:r>
              <a:rPr lang="cs-CZ" smtClean="0"/>
              <a:t>4</a:t>
            </a:r>
            <a:endParaRPr lang="cs-CZ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Razmislite o izobraževanju odraslih: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z="2400" smtClean="0"/>
              <a:t>K</a:t>
            </a:r>
            <a:r>
              <a:rPr lang="en-US" sz="2400" smtClean="0"/>
              <a:t>ako </a:t>
            </a:r>
            <a:r>
              <a:rPr lang="en-US" sz="2400"/>
              <a:t>lahko načela </a:t>
            </a:r>
            <a:r>
              <a:rPr lang="en-US" sz="2400" smtClean="0"/>
              <a:t>U</a:t>
            </a:r>
            <a:r>
              <a:rPr lang="sl-SI" sz="2400" smtClean="0"/>
              <a:t>OU</a:t>
            </a:r>
            <a:r>
              <a:rPr lang="en-US" sz="2400" smtClean="0"/>
              <a:t> </a:t>
            </a:r>
            <a:r>
              <a:rPr lang="en-US" sz="2400"/>
              <a:t>uporabite v svojih gradivih za usposabljanje?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l-SI" sz="2400" smtClean="0"/>
              <a:t>K</a:t>
            </a:r>
            <a:r>
              <a:rPr lang="en-US" sz="2400" smtClean="0"/>
              <a:t>ako </a:t>
            </a:r>
            <a:r>
              <a:rPr lang="en-US" sz="2400"/>
              <a:t>lahko izboljšate svoje metode usposabljanja z uporabo </a:t>
            </a:r>
            <a:r>
              <a:rPr lang="en-US" sz="2400" smtClean="0"/>
              <a:t>U</a:t>
            </a:r>
            <a:r>
              <a:rPr lang="sl-SI" sz="2400" smtClean="0"/>
              <a:t>OU</a:t>
            </a:r>
            <a:r>
              <a:rPr lang="en-US" sz="2400" smtClean="0"/>
              <a:t>?</a:t>
            </a:r>
            <a:endParaRPr lang="en-US" sz="240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Prejšnje izkušnje</a:t>
            </a:r>
            <a:br>
              <a:rPr lang="en-US"/>
            </a:br>
            <a:r>
              <a:rPr lang="en-US"/>
              <a:t>Čustva</a:t>
            </a:r>
            <a:br>
              <a:rPr lang="en-US"/>
            </a:br>
            <a:r>
              <a:rPr lang="en-US"/>
              <a:t>Vtisi</a:t>
            </a:r>
          </a:p>
        </p:txBody>
      </p:sp>
    </p:spTree>
    <p:extLst>
      <p:ext uri="{BB962C8B-B14F-4D97-AF65-F5344CB8AC3E}">
        <p14:creationId xmlns:p14="http://schemas.microsoft.com/office/powerpoint/2010/main" val="37653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801711" y="7262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IZOBRAŽEVANJE </a:t>
            </a:r>
            <a:r>
              <a:rPr lang="en-US"/>
              <a:t>ODRASLIH </a:t>
            </a:r>
            <a:r>
              <a:rPr lang="en-US" smtClean="0"/>
              <a:t>(</a:t>
            </a:r>
            <a:r>
              <a:rPr lang="sl-SI" smtClean="0"/>
              <a:t>IO</a:t>
            </a:r>
            <a:r>
              <a:rPr lang="en-US" smtClean="0"/>
              <a:t>)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54308" y="1196997"/>
            <a:ext cx="6762154" cy="3907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75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54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5100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5100" smtClean="0">
                <a:latin typeface="Calibri"/>
                <a:ea typeface="Calibri"/>
                <a:cs typeface="Calibri"/>
                <a:sym typeface="Calibri"/>
              </a:rPr>
              <a:t>deleženci </a:t>
            </a:r>
            <a:r>
              <a:rPr lang="en-US" sz="5100" smtClean="0">
                <a:latin typeface="Calibri"/>
                <a:ea typeface="Calibri"/>
                <a:cs typeface="Calibri"/>
                <a:sym typeface="Calibri"/>
              </a:rPr>
              <a:t>v </a:t>
            </a:r>
            <a:r>
              <a:rPr lang="sl-SI" sz="5100" smtClean="0">
                <a:latin typeface="Calibri"/>
                <a:ea typeface="Calibri"/>
                <a:cs typeface="Calibri"/>
                <a:sym typeface="Calibri"/>
              </a:rPr>
              <a:t>IO </a:t>
            </a:r>
            <a:r>
              <a:rPr lang="en-US" sz="5100" smtClean="0">
                <a:latin typeface="Calibri"/>
                <a:ea typeface="Calibri"/>
                <a:cs typeface="Calibri"/>
                <a:sym typeface="Calibri"/>
              </a:rPr>
              <a:t>so </a:t>
            </a: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zelo heterogena skupina: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stopnje pripravljenosti, sposobnosti, spretnosti in veščin.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življenjske okoliščine: starost, narodnost, poklicni cilji, spolna identiteta, prvi jeziki, domače razmere in še veliko več.</a:t>
            </a:r>
            <a:endParaRPr/>
          </a:p>
          <a:p>
            <a:pPr marL="457200" lvl="1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>
              <a:latin typeface="Calibri"/>
              <a:ea typeface="Calibri"/>
              <a:cs typeface="Calibri"/>
              <a:sym typeface="Calibri"/>
            </a:endParaRPr>
          </a:p>
          <a:p>
            <a:pPr marL="0" lvl="1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Učni načrt, ki ustreza vsem, ne deluje!</a:t>
            </a:r>
            <a:endParaRPr/>
          </a:p>
        </p:txBody>
      </p:sp>
      <p:pic>
        <p:nvPicPr>
          <p:cNvPr id="104" name="Google Shape;104;p15" descr="A humorous cartoon of a gray elephant, tall blue bird, green and brown turtle, and green snake standing in front of the &quot;One Size Fits All Store&quot; which has a Sale sign in the window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7004" y="1009249"/>
            <a:ext cx="4764182" cy="362256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5"/>
          <p:cNvSpPr txBox="1"/>
          <p:nvPr/>
        </p:nvSpPr>
        <p:spPr>
          <a:xfrm>
            <a:off x="9040968" y="4597263"/>
            <a:ext cx="3465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Slika: Jack Corbett</a:t>
            </a:r>
            <a:endParaRPr/>
          </a:p>
        </p:txBody>
      </p:sp>
      <p:sp>
        <p:nvSpPr>
          <p:cNvPr id="106" name="Google Shape;106;p15"/>
          <p:cNvSpPr txBox="1"/>
          <p:nvPr/>
        </p:nvSpPr>
        <p:spPr>
          <a:xfrm>
            <a:off x="266165" y="5718334"/>
            <a:ext cx="11586692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US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ponuja </a:t>
            </a:r>
            <a:r>
              <a:rPr lang="sl-SI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izobraževalcem IO</a:t>
            </a:r>
            <a:r>
              <a:rPr lang="en-US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pristop, ki se prilagaja variabilnosti </a:t>
            </a:r>
            <a:r>
              <a:rPr lang="en-US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deležencev</a:t>
            </a:r>
            <a:r>
              <a:rPr lang="en-US" sz="2800" b="0" i="0" u="sng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da bi spremenil njihovo poučevanje.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744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838200" y="269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 </a:t>
            </a:r>
            <a:r>
              <a:rPr lang="en-US" dirty="0"/>
              <a:t>IN IZOBRAŽEVANJE ODRASLIH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1"/>
          </p:nvPr>
        </p:nvSpPr>
        <p:spPr>
          <a:xfrm>
            <a:off x="520523" y="1764749"/>
            <a:ext cx="690307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Odrasli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udeleženci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imajo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lahko koristi od dveh glavnih vidikov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: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poudarek na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prilagodljivem učnem </a:t>
            </a:r>
            <a:r>
              <a:rPr lang="en-US" b="1" smtClean="0">
                <a:latin typeface="Calibri"/>
                <a:ea typeface="Calibri"/>
                <a:cs typeface="Calibri"/>
                <a:sym typeface="Calibri"/>
              </a:rPr>
              <a:t>načrtu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raznolikost metod usposabljanja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gradiva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učnih dejavnosti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podpira razvoj prilagodljivih, fleksibilnih in variabilnih učnih načrtov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IO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OU </a:t>
            </a:r>
            <a:r>
              <a:rPr lang="en-US" sz="2800" smtClean="0">
                <a:latin typeface="Calibri"/>
                <a:ea typeface="Calibri"/>
                <a:cs typeface="Calibri"/>
                <a:sym typeface="Calibri"/>
              </a:rPr>
              <a:t>zagotavlja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načine za uvajanje neformalnih vidikov v </a:t>
            </a:r>
            <a:r>
              <a:rPr lang="sl-SI" sz="2800" smtClean="0">
                <a:latin typeface="Calibri"/>
                <a:ea typeface="Calibri"/>
                <a:cs typeface="Calibri"/>
                <a:sym typeface="Calibri"/>
              </a:rPr>
              <a:t>IO</a:t>
            </a:r>
            <a:endParaRPr/>
          </a:p>
        </p:txBody>
      </p:sp>
      <p:pic>
        <p:nvPicPr>
          <p:cNvPr id="114" name="Google Shape;114;p16" descr="A group of adult learners sitting at desks in a classroom&#10;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3596" y="3679064"/>
            <a:ext cx="4768403" cy="3178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746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>
            <a:spLocks noGrp="1"/>
          </p:cNvSpPr>
          <p:nvPr>
            <p:ph type="title"/>
          </p:nvPr>
        </p:nvSpPr>
        <p:spPr>
          <a:xfrm>
            <a:off x="2873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 </a:t>
            </a:r>
            <a:r>
              <a:rPr lang="sl-SI" smtClean="0"/>
              <a:t>UČNI NAČRT</a:t>
            </a:r>
            <a:endParaRPr lang="cs-CZ" dirty="0"/>
          </a:p>
        </p:txBody>
      </p:sp>
      <p:sp>
        <p:nvSpPr>
          <p:cNvPr id="121" name="Google Shape;121;p1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/>
              <a:t>→ Učni načrt </a:t>
            </a:r>
            <a:r>
              <a:rPr lang="en-US" sz="2000" smtClean="0"/>
              <a:t>U</a:t>
            </a:r>
            <a:r>
              <a:rPr lang="sl-SI" sz="2000" smtClean="0"/>
              <a:t>OU </a:t>
            </a:r>
            <a:r>
              <a:rPr lang="en-US" sz="2000" smtClean="0"/>
              <a:t>ima </a:t>
            </a:r>
            <a:r>
              <a:rPr lang="en-US" sz="2000"/>
              <a:t>štiri medsebojno povezane sestavine: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Cilji </a:t>
            </a:r>
            <a:r>
              <a:rPr lang="en-US" sz="2000"/>
              <a:t>- znanje, koncepti in spretnosti, ki jih morajo </a:t>
            </a:r>
            <a:r>
              <a:rPr lang="en-US" sz="2000" smtClean="0"/>
              <a:t>u</a:t>
            </a:r>
            <a:r>
              <a:rPr lang="sl-SI" sz="2000" smtClean="0"/>
              <a:t>deleženci </a:t>
            </a:r>
            <a:r>
              <a:rPr lang="en-US" sz="2000" smtClean="0"/>
              <a:t>osvojiti</a:t>
            </a:r>
            <a:r>
              <a:rPr lang="en-US" sz="2000"/>
              <a:t>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Metode </a:t>
            </a:r>
            <a:r>
              <a:rPr lang="en-US" sz="2000"/>
              <a:t>- strategije usposabljanja, ki jih </a:t>
            </a:r>
            <a:r>
              <a:rPr lang="sl-SI" sz="2000" smtClean="0"/>
              <a:t>izobraževalci </a:t>
            </a:r>
            <a:r>
              <a:rPr lang="en-US" sz="2000" smtClean="0"/>
              <a:t>uporabljajo </a:t>
            </a:r>
            <a:r>
              <a:rPr lang="en-US" sz="2000"/>
              <a:t>za podporo učenju.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Gradiva </a:t>
            </a:r>
            <a:r>
              <a:rPr lang="en-US" sz="2000"/>
              <a:t>- mediji, ki se uporabljajo za predstavitev vsebine in prikaz učenja.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Ocenjevanje </a:t>
            </a:r>
            <a:r>
              <a:rPr lang="en-US" sz="2000"/>
              <a:t>- postopek zbiranja informacij o </a:t>
            </a:r>
            <a:r>
              <a:rPr lang="sl-SI" sz="2000" smtClean="0"/>
              <a:t>udeleženčevem </a:t>
            </a:r>
            <a:r>
              <a:rPr lang="en-US" sz="2000" smtClean="0"/>
              <a:t>napredku</a:t>
            </a:r>
            <a:r>
              <a:rPr lang="en-US" sz="20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95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300" dirty="0"/>
              <a:t>SMERNICE ZA IZVAJANJE </a:t>
            </a:r>
            <a:r>
              <a:rPr lang="en-US" sz="4300"/>
              <a:t>PROTOKOLA </a:t>
            </a:r>
            <a:r>
              <a:rPr lang="en-US" sz="4300" smtClean="0"/>
              <a:t>U</a:t>
            </a:r>
            <a:r>
              <a:rPr lang="sl-SI" sz="4300" smtClean="0"/>
              <a:t>OU</a:t>
            </a:r>
            <a:endParaRPr lang="en-US" sz="4300" dirty="0"/>
          </a:p>
        </p:txBody>
      </p:sp>
      <p:sp>
        <p:nvSpPr>
          <p:cNvPr id="128" name="Google Shape;128;p1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sl-SI" b="1" smtClean="0"/>
              <a:t>N</a:t>
            </a:r>
            <a:r>
              <a:rPr lang="en-US" b="1" smtClean="0"/>
              <a:t>ačela </a:t>
            </a:r>
            <a:r>
              <a:rPr lang="en-US"/>
              <a:t>in </a:t>
            </a:r>
            <a:r>
              <a:rPr lang="en-US" b="1"/>
              <a:t>smernice </a:t>
            </a:r>
            <a:r>
              <a:rPr lang="en-US" b="1" smtClean="0"/>
              <a:t>U</a:t>
            </a:r>
            <a:r>
              <a:rPr lang="sl-SI" b="1" smtClean="0"/>
              <a:t>OU</a:t>
            </a:r>
            <a:r>
              <a:rPr lang="en-US" b="1" smtClean="0"/>
              <a:t> </a:t>
            </a:r>
            <a:r>
              <a:rPr lang="en-US"/>
              <a:t>zagotavljajo izobraževalcem okvir za </a:t>
            </a:r>
            <a:r>
              <a:rPr lang="en-US" b="1"/>
              <a:t>zmanjševanje ovir pri učenju v </a:t>
            </a:r>
            <a:r>
              <a:rPr lang="en-US"/>
              <a:t>vseh sestavinah učnega načrta.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sl-SI" smtClean="0"/>
              <a:t>N</a:t>
            </a:r>
            <a:r>
              <a:rPr lang="en-US" smtClean="0"/>
              <a:t>a </a:t>
            </a:r>
            <a:r>
              <a:rPr lang="en-US"/>
              <a:t>naslednjih </a:t>
            </a:r>
            <a:r>
              <a:rPr lang="sl-SI" smtClean="0"/>
              <a:t>drsnicah </a:t>
            </a:r>
            <a:r>
              <a:rPr lang="en-US" smtClean="0"/>
              <a:t>so </a:t>
            </a:r>
            <a:r>
              <a:rPr lang="en-US"/>
              <a:t>predstavljene nekatere smernice za izvajanje, ki so pomembne za vodje usposabljanj </a:t>
            </a:r>
            <a:r>
              <a:rPr lang="sl-SI" smtClean="0"/>
              <a:t>IO</a:t>
            </a:r>
            <a:r>
              <a:rPr lang="en-US" smtClean="0"/>
              <a:t>, </a:t>
            </a:r>
            <a:r>
              <a:rPr lang="en-US"/>
              <a:t>za vsako od treh načel.</a:t>
            </a:r>
          </a:p>
        </p:txBody>
      </p:sp>
    </p:spTree>
    <p:extLst>
      <p:ext uri="{BB962C8B-B14F-4D97-AF65-F5344CB8AC3E}">
        <p14:creationId xmlns:p14="http://schemas.microsoft.com/office/powerpoint/2010/main" val="262026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l-SI" smtClean="0"/>
              <a:t>ANGAŽIRANJE </a:t>
            </a:r>
            <a:endParaRPr lang="cs-CZ" dirty="0"/>
          </a:p>
        </p:txBody>
      </p:sp>
      <p:sp>
        <p:nvSpPr>
          <p:cNvPr id="135" name="Google Shape;135;p1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Cilj: </a:t>
            </a:r>
            <a:r>
              <a:rPr lang="en-US"/>
              <a:t>dati </a:t>
            </a:r>
            <a:r>
              <a:rPr lang="en-US" smtClean="0"/>
              <a:t>u</a:t>
            </a:r>
            <a:r>
              <a:rPr lang="sl-SI" smtClean="0"/>
              <a:t>deležencem r</a:t>
            </a:r>
            <a:r>
              <a:rPr lang="en-US" smtClean="0"/>
              <a:t>azlog</a:t>
            </a:r>
            <a:r>
              <a:rPr lang="en-US" dirty="0"/>
              <a:t>, da želijo nadaljevati z učenjem, in smiselno povezati njihove prejšnje izkušnje z novimi idejami, ki jih </a:t>
            </a:r>
            <a:r>
              <a:rPr lang="en-US"/>
              <a:t>ponujajo </a:t>
            </a:r>
            <a:r>
              <a:rPr lang="sl-SI" smtClean="0"/>
              <a:t>izobraževalci</a:t>
            </a:r>
            <a:r>
              <a:rPr lang="en-US" smtClean="0"/>
              <a:t>.</a:t>
            </a:r>
            <a:endParaRPr lang="en-US" dirty="0"/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mtClean="0"/>
              <a:t>U</a:t>
            </a:r>
            <a:r>
              <a:rPr lang="sl-SI" smtClean="0"/>
              <a:t>deleženci </a:t>
            </a:r>
            <a:r>
              <a:rPr lang="en-US" smtClean="0"/>
              <a:t>morajo </a:t>
            </a:r>
            <a:r>
              <a:rPr lang="en-US" dirty="0"/>
              <a:t>imeti možnost izbire, kako lahko začnejo, ostanejo osredotočeni ter ohranijo svoj trud in pozornost.</a:t>
            </a:r>
          </a:p>
        </p:txBody>
      </p:sp>
    </p:spTree>
    <p:extLst>
      <p:ext uri="{BB962C8B-B14F-4D97-AF65-F5344CB8AC3E}">
        <p14:creationId xmlns:p14="http://schemas.microsoft.com/office/powerpoint/2010/main" val="390302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401625" y="1849125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ZA</a:t>
            </a:r>
            <a:r>
              <a:rPr lang="sl-SI" sz="4800" dirty="0" smtClean="0">
                <a:solidFill>
                  <a:schemeClr val="accent6">
                    <a:lumMod val="50000"/>
                  </a:schemeClr>
                </a:solidFill>
              </a:rPr>
              <a:t>POSLITVENI INTERESI</a:t>
            </a:r>
            <a:endParaRPr lang="en-US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Dobre prakse: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Postavite</a:t>
            </a:r>
            <a:r>
              <a:rPr lang="sl-SI" smtClean="0"/>
              <a:t>v</a:t>
            </a:r>
            <a:r>
              <a:rPr lang="en-US" smtClean="0"/>
              <a:t> jasn</a:t>
            </a:r>
            <a:r>
              <a:rPr lang="sl-SI" smtClean="0"/>
              <a:t>ih </a:t>
            </a:r>
            <a:r>
              <a:rPr lang="en-US" smtClean="0"/>
              <a:t>učn</a:t>
            </a:r>
            <a:r>
              <a:rPr lang="sl-SI" smtClean="0"/>
              <a:t>ih </a:t>
            </a:r>
            <a:r>
              <a:rPr lang="en-US" smtClean="0"/>
              <a:t>cilje</a:t>
            </a:r>
            <a:r>
              <a:rPr lang="sl-SI" smtClean="0"/>
              <a:t>v</a:t>
            </a:r>
            <a:r>
              <a:rPr lang="en-US" smtClean="0"/>
              <a:t> 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Prisluhnit</a:t>
            </a:r>
            <a:r>
              <a:rPr lang="sl-SI" smtClean="0"/>
              <a:t>i</a:t>
            </a:r>
            <a:r>
              <a:rPr lang="en-US" smtClean="0"/>
              <a:t> u</a:t>
            </a:r>
            <a:r>
              <a:rPr lang="sl-SI" smtClean="0"/>
              <a:t>deležencem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/>
              <a:t>P</a:t>
            </a:r>
            <a:r>
              <a:rPr lang="en-US" smtClean="0"/>
              <a:t>ojasnit</a:t>
            </a:r>
            <a:r>
              <a:rPr lang="sl-SI" smtClean="0"/>
              <a:t>i </a:t>
            </a:r>
            <a:r>
              <a:rPr lang="en-US" smtClean="0"/>
              <a:t>povezave </a:t>
            </a:r>
            <a:r>
              <a:rPr lang="en-US" dirty="0"/>
              <a:t>med učnimi rezultati </a:t>
            </a:r>
            <a:r>
              <a:rPr lang="en-US"/>
              <a:t>in </a:t>
            </a:r>
            <a:r>
              <a:rPr lang="en-US" smtClean="0"/>
              <a:t>u</a:t>
            </a:r>
            <a:r>
              <a:rPr lang="sl-SI" smtClean="0"/>
              <a:t>deleženci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Ustvar</a:t>
            </a:r>
            <a:r>
              <a:rPr lang="sl-SI" smtClean="0"/>
              <a:t>iti </a:t>
            </a:r>
            <a:r>
              <a:rPr lang="en-US" smtClean="0"/>
              <a:t>varn</a:t>
            </a:r>
            <a:r>
              <a:rPr lang="sl-SI" smtClean="0"/>
              <a:t>o </a:t>
            </a:r>
            <a:r>
              <a:rPr lang="en-US" smtClean="0"/>
              <a:t>učn</a:t>
            </a:r>
            <a:r>
              <a:rPr lang="sl-SI" smtClean="0"/>
              <a:t>o </a:t>
            </a:r>
            <a:r>
              <a:rPr lang="en-US" smtClean="0"/>
              <a:t>okolj</a:t>
            </a:r>
            <a:r>
              <a:rPr lang="sl-SI" smtClean="0"/>
              <a:t>e</a:t>
            </a:r>
            <a:r>
              <a:rPr lang="en-US" smtClean="0"/>
              <a:t> 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Uporaba ponavljajočih se rutin</a:t>
            </a:r>
          </a:p>
        </p:txBody>
      </p:sp>
    </p:spTree>
    <p:extLst>
      <p:ext uri="{BB962C8B-B14F-4D97-AF65-F5344CB8AC3E}">
        <p14:creationId xmlns:p14="http://schemas.microsoft.com/office/powerpoint/2010/main" val="132489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29685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l-SI" sz="4800" dirty="0" smtClean="0">
                <a:solidFill>
                  <a:schemeClr val="accent6">
                    <a:lumMod val="50000"/>
                  </a:schemeClr>
                </a:solidFill>
              </a:rPr>
              <a:t>NENEHNI TRUD IN 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VZTRAJNOST</a:t>
            </a:r>
            <a:endParaRPr lang="en-US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</a:pPr>
            <a:r>
              <a:rPr lang="en-US" sz="2400" dirty="0"/>
              <a:t>Dobre prakse: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 dirty="0"/>
              <a:t>Pogosto preverjajte razumevanje in </a:t>
            </a:r>
            <a:r>
              <a:rPr lang="en-US"/>
              <a:t>napredek </a:t>
            </a:r>
            <a:r>
              <a:rPr lang="en-US" smtClean="0"/>
              <a:t>u</a:t>
            </a:r>
            <a:r>
              <a:rPr lang="sl-SI" smtClean="0"/>
              <a:t>deležencev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/>
              <a:t>Učencem </a:t>
            </a:r>
            <a:r>
              <a:rPr lang="en-US" smtClean="0"/>
              <a:t>poka</a:t>
            </a:r>
            <a:r>
              <a:rPr lang="sl-SI" smtClean="0"/>
              <a:t>zati,</a:t>
            </a:r>
            <a:r>
              <a:rPr lang="en-US" smtClean="0"/>
              <a:t> </a:t>
            </a:r>
            <a:r>
              <a:rPr lang="en-US"/>
              <a:t>kako </a:t>
            </a:r>
            <a:r>
              <a:rPr lang="en-US" smtClean="0"/>
              <a:t>sodelovati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sl-SI" dirty="0" smtClean="0"/>
              <a:t>S</a:t>
            </a:r>
            <a:r>
              <a:rPr lang="en-US" smtClean="0"/>
              <a:t>podbujanje </a:t>
            </a:r>
            <a:r>
              <a:rPr lang="en-US" dirty="0"/>
              <a:t>učencev k ustanavljanju in vodenju skupin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/>
              <a:t>Pogosto </a:t>
            </a:r>
            <a:r>
              <a:rPr lang="en-US" smtClean="0"/>
              <a:t>daj</a:t>
            </a:r>
            <a:r>
              <a:rPr lang="sl-SI" smtClean="0"/>
              <a:t>anje </a:t>
            </a:r>
            <a:r>
              <a:rPr lang="en-US" smtClean="0"/>
              <a:t>formativn</a:t>
            </a:r>
            <a:r>
              <a:rPr lang="sl-SI" smtClean="0"/>
              <a:t>ih </a:t>
            </a:r>
            <a:r>
              <a:rPr lang="en-US" smtClean="0"/>
              <a:t>povratn</a:t>
            </a:r>
            <a:r>
              <a:rPr lang="sl-SI" smtClean="0"/>
              <a:t>ih </a:t>
            </a:r>
            <a:r>
              <a:rPr lang="en-US" smtClean="0"/>
              <a:t>informacij.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49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mtClean="0"/>
              <a:t>SAMO</a:t>
            </a:r>
            <a:r>
              <a:rPr lang="sl-SI" smtClean="0"/>
              <a:t>-</a:t>
            </a:r>
            <a:r>
              <a:rPr lang="en-US" smtClean="0"/>
              <a:t>REGULACIJA</a:t>
            </a:r>
            <a:endParaRPr lang="en-US" dirty="0"/>
          </a:p>
        </p:txBody>
      </p:sp>
      <p:sp>
        <p:nvSpPr>
          <p:cNvPr id="156" name="Google Shape;156;p22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</a:pPr>
            <a:r>
              <a:rPr lang="en-US" sz="2400" dirty="0"/>
              <a:t>Dobre prakse: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/>
              <a:t>Uporabit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 dirty="0"/>
              <a:t>lastne izkušnje </a:t>
            </a:r>
            <a:r>
              <a:rPr lang="en-US"/>
              <a:t>in </a:t>
            </a:r>
            <a:r>
              <a:rPr lang="sl-SI" smtClean="0"/>
              <a:t>udeležencem </a:t>
            </a:r>
            <a:r>
              <a:rPr lang="en-US" smtClean="0"/>
              <a:t>poka</a:t>
            </a:r>
            <a:r>
              <a:rPr lang="sl-SI" smtClean="0"/>
              <a:t>zati</a:t>
            </a:r>
            <a:r>
              <a:rPr lang="en-US" smtClean="0"/>
              <a:t>, </a:t>
            </a:r>
            <a:r>
              <a:rPr lang="en-US" dirty="0"/>
              <a:t>da vsakdo </a:t>
            </a:r>
            <a:r>
              <a:rPr lang="en-US"/>
              <a:t>začne </a:t>
            </a:r>
            <a:r>
              <a:rPr lang="sl-SI" smtClean="0"/>
              <a:t>s pozicije </a:t>
            </a:r>
            <a:r>
              <a:rPr lang="en-US" smtClean="0"/>
              <a:t>začetni</a:t>
            </a:r>
            <a:r>
              <a:rPr lang="sl-SI" smtClean="0"/>
              <a:t>ka</a:t>
            </a:r>
            <a:r>
              <a:rPr lang="en-US" smtClean="0"/>
              <a:t> </a:t>
            </a:r>
            <a:r>
              <a:rPr lang="sl-SI" dirty="0" smtClean="0"/>
              <a:t>N</a:t>
            </a:r>
            <a:r>
              <a:rPr lang="en-US" smtClean="0"/>
              <a:t>euspehe obravnava</a:t>
            </a:r>
            <a:r>
              <a:rPr lang="sl-SI" smtClean="0"/>
              <a:t>ti </a:t>
            </a:r>
            <a:r>
              <a:rPr lang="en-US" smtClean="0"/>
              <a:t>kot </a:t>
            </a:r>
            <a:r>
              <a:rPr lang="en-US" dirty="0"/>
              <a:t>priložnost </a:t>
            </a:r>
            <a:r>
              <a:rPr lang="en-US"/>
              <a:t>za </a:t>
            </a:r>
            <a:r>
              <a:rPr lang="en-US" smtClean="0"/>
              <a:t>rast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Učencem </a:t>
            </a:r>
            <a:r>
              <a:rPr lang="en-US" smtClean="0"/>
              <a:t>da</a:t>
            </a:r>
            <a:r>
              <a:rPr lang="sl-SI" smtClean="0"/>
              <a:t>ti </a:t>
            </a:r>
            <a:r>
              <a:rPr lang="en-US" smtClean="0"/>
              <a:t>primere </a:t>
            </a:r>
            <a:r>
              <a:rPr lang="en-US" dirty="0"/>
              <a:t>za spoprijemanje </a:t>
            </a:r>
            <a:r>
              <a:rPr lang="en-US"/>
              <a:t>s </a:t>
            </a:r>
            <a:r>
              <a:rPr lang="en-US" smtClean="0"/>
              <a:t>težavami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mtClean="0"/>
              <a:t>Razdelit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 dirty="0"/>
              <a:t>predavanja na majhne koščke</a:t>
            </a:r>
          </a:p>
        </p:txBody>
      </p:sp>
    </p:spTree>
    <p:extLst>
      <p:ext uri="{BB962C8B-B14F-4D97-AF65-F5344CB8AC3E}">
        <p14:creationId xmlns:p14="http://schemas.microsoft.com/office/powerpoint/2010/main" val="38949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3921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800" smtClean="0"/>
              <a:t>U</a:t>
            </a:r>
            <a:r>
              <a:rPr lang="sl-SI" sz="4800" smtClean="0"/>
              <a:t>O</a:t>
            </a:r>
            <a:r>
              <a:rPr lang="en-US" sz="4800" smtClean="0"/>
              <a:t> </a:t>
            </a:r>
            <a:r>
              <a:rPr lang="en-US" sz="4800" dirty="0"/>
              <a:t>IN UNIVERZALNO OBLIKOVANJE ZA UČENJE </a:t>
            </a:r>
            <a:r>
              <a:rPr lang="en-US" sz="4800"/>
              <a:t>(</a:t>
            </a:r>
            <a:r>
              <a:rPr lang="en-US" sz="4800" smtClean="0"/>
              <a:t>U</a:t>
            </a:r>
            <a:r>
              <a:rPr lang="sl-SI" sz="4800" smtClean="0"/>
              <a:t>OU</a:t>
            </a:r>
            <a:r>
              <a:rPr lang="en-US" sz="4800" smtClean="0"/>
              <a:t>) </a:t>
            </a:r>
            <a:endParaRPr lang="en-US" sz="4800" dirty="0"/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Načela </a:t>
            </a:r>
            <a:r>
              <a:rPr lang="en-US" smtClean="0"/>
              <a:t>U</a:t>
            </a:r>
            <a:r>
              <a:rPr lang="sl-SI" smtClean="0"/>
              <a:t>O</a:t>
            </a:r>
            <a:r>
              <a:rPr lang="en-US" smtClean="0"/>
              <a:t> </a:t>
            </a:r>
            <a:r>
              <a:rPr lang="en-US"/>
              <a:t>je mogoče uporabiti za učna okolja, vire in metode poučevanja.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 </a:t>
            </a:r>
            <a:r>
              <a:rPr lang="en-US"/>
              <a:t>je oblikovanje učnih okolij, ki zagotavlja, da so dostopna ne glede na učni stil, fizične ali senzorične sposobnosti.</a:t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0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401625" y="176340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800" dirty="0"/>
              <a:t>ZASTOPANJE</a:t>
            </a:r>
          </a:p>
        </p:txBody>
      </p:sp>
      <p:sp>
        <p:nvSpPr>
          <p:cNvPr id="163" name="Google Shape;163;p2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Cilj: </a:t>
            </a:r>
            <a:r>
              <a:rPr lang="en-US"/>
              <a:t>omogočiti </a:t>
            </a:r>
            <a:r>
              <a:rPr lang="en-US" smtClean="0"/>
              <a:t>u</a:t>
            </a:r>
            <a:r>
              <a:rPr lang="sl-SI" smtClean="0"/>
              <a:t>deležencem </a:t>
            </a:r>
            <a:r>
              <a:rPr lang="en-US" smtClean="0"/>
              <a:t>najboljše </a:t>
            </a:r>
            <a:r>
              <a:rPr lang="en-US" dirty="0"/>
              <a:t>možnosti za pripravo in razumevanje poučevanih predmetov.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Da bi zmanjšali ovire pri učenju, morajo izvajalci </a:t>
            </a:r>
            <a:r>
              <a:rPr lang="en-US"/>
              <a:t>usposabljanja </a:t>
            </a:r>
            <a:r>
              <a:rPr lang="en-US" smtClean="0"/>
              <a:t>u</a:t>
            </a:r>
            <a:r>
              <a:rPr lang="sl-SI" smtClean="0"/>
              <a:t>deležencem z</a:t>
            </a:r>
            <a:r>
              <a:rPr lang="en-US" smtClean="0"/>
              <a:t>agotoviti </a:t>
            </a:r>
            <a:r>
              <a:rPr lang="en-US" dirty="0"/>
              <a:t>alternativne oblike informacij in vsebin.</a:t>
            </a:r>
          </a:p>
        </p:txBody>
      </p:sp>
    </p:spTree>
    <p:extLst>
      <p:ext uri="{BB962C8B-B14F-4D97-AF65-F5344CB8AC3E}">
        <p14:creationId xmlns:p14="http://schemas.microsoft.com/office/powerpoint/2010/main" val="20414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PERCEPCIJA</a:t>
            </a:r>
            <a:endParaRPr lang="cs-CZ" dirty="0"/>
          </a:p>
        </p:txBody>
      </p:sp>
      <p:sp>
        <p:nvSpPr>
          <p:cNvPr id="170" name="Google Shape;170;p2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Dobre prakse: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Zagotovit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 dirty="0"/>
              <a:t>nadomestne možnosti za vizualne in zvočne vsebine.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/>
              <a:t>P</a:t>
            </a:r>
            <a:r>
              <a:rPr lang="en-US" smtClean="0"/>
              <a:t>onu</a:t>
            </a:r>
            <a:r>
              <a:rPr lang="sl-SI" smtClean="0"/>
              <a:t>diti </a:t>
            </a:r>
            <a:r>
              <a:rPr lang="en-US" smtClean="0"/>
              <a:t>način</a:t>
            </a:r>
            <a:r>
              <a:rPr lang="sl-SI" smtClean="0"/>
              <a:t>e </a:t>
            </a:r>
            <a:r>
              <a:rPr lang="en-US" smtClean="0"/>
              <a:t>za </a:t>
            </a:r>
            <a:r>
              <a:rPr lang="en-US" dirty="0"/>
              <a:t>prilagajanje prikaza informacij.</a:t>
            </a:r>
          </a:p>
        </p:txBody>
      </p:sp>
    </p:spTree>
    <p:extLst>
      <p:ext uri="{BB962C8B-B14F-4D97-AF65-F5344CB8AC3E}">
        <p14:creationId xmlns:p14="http://schemas.microsoft.com/office/powerpoint/2010/main" val="89227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>
            <a:spLocks noGrp="1"/>
          </p:cNvSpPr>
          <p:nvPr>
            <p:ph type="title"/>
          </p:nvPr>
        </p:nvSpPr>
        <p:spPr>
          <a:xfrm>
            <a:off x="4016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JEZIK IN SIMBOLI</a:t>
            </a:r>
            <a:endParaRPr lang="cs-CZ" dirty="0"/>
          </a:p>
        </p:txBody>
      </p:sp>
      <p:sp>
        <p:nvSpPr>
          <p:cNvPr id="177" name="Google Shape;177;p25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Dobre prakse: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/>
              <a:t>R</a:t>
            </a:r>
            <a:r>
              <a:rPr lang="en-US" smtClean="0"/>
              <a:t>azjasnit</a:t>
            </a:r>
            <a:r>
              <a:rPr lang="sl-SI" smtClean="0"/>
              <a:t>i </a:t>
            </a:r>
            <a:r>
              <a:rPr lang="en-US" smtClean="0"/>
              <a:t>sintakso </a:t>
            </a:r>
            <a:r>
              <a:rPr lang="en-US" dirty="0"/>
              <a:t>in strukturo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Pojasnit</a:t>
            </a:r>
            <a:r>
              <a:rPr lang="sl-SI" smtClean="0"/>
              <a:t>i </a:t>
            </a:r>
            <a:r>
              <a:rPr lang="en-US" smtClean="0"/>
              <a:t>besedišče </a:t>
            </a:r>
            <a:r>
              <a:rPr lang="en-US" dirty="0"/>
              <a:t>in simbole, ki se bodo uporabljali.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dirty="0" smtClean="0"/>
              <a:t>R</a:t>
            </a:r>
            <a:r>
              <a:rPr lang="en-US" smtClean="0"/>
              <a:t>edno preverja</a:t>
            </a:r>
            <a:r>
              <a:rPr lang="sl-SI" smtClean="0"/>
              <a:t>ti</a:t>
            </a:r>
            <a:r>
              <a:rPr lang="en-US" smtClean="0"/>
              <a:t>, </a:t>
            </a:r>
            <a:r>
              <a:rPr lang="en-US"/>
              <a:t>ali </a:t>
            </a:r>
            <a:r>
              <a:rPr lang="sl-SI" smtClean="0"/>
              <a:t>udeleženci </a:t>
            </a:r>
            <a:r>
              <a:rPr lang="en-US" smtClean="0"/>
              <a:t>razumejo</a:t>
            </a:r>
            <a:endParaRPr lang="en-US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dirty="0" smtClean="0"/>
              <a:t>U</a:t>
            </a:r>
            <a:r>
              <a:rPr lang="en-US" smtClean="0"/>
              <a:t>poraba </a:t>
            </a:r>
            <a:r>
              <a:rPr lang="en-US" dirty="0"/>
              <a:t>tehnologij, ki ustvarjajo nadomestne možnosti za jezik in simbole.</a:t>
            </a:r>
          </a:p>
        </p:txBody>
      </p:sp>
    </p:spTree>
    <p:extLst>
      <p:ext uri="{BB962C8B-B14F-4D97-AF65-F5344CB8AC3E}">
        <p14:creationId xmlns:p14="http://schemas.microsoft.com/office/powerpoint/2010/main" val="38601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KOMPRESIJA</a:t>
            </a:r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Dobre prakse: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Aktivacija ali zagotavljanje osnovnega znanja 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mtClean="0"/>
              <a:t>P</a:t>
            </a:r>
            <a:r>
              <a:rPr lang="en-US" smtClean="0"/>
              <a:t>oudarit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 dirty="0"/>
              <a:t>vzorce, ključne informacije, velike ideje in povezave.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Vodnik za obdelavo in vizualizacijo informacij</a:t>
            </a:r>
          </a:p>
        </p:txBody>
      </p:sp>
    </p:spTree>
    <p:extLst>
      <p:ext uri="{BB962C8B-B14F-4D97-AF65-F5344CB8AC3E}">
        <p14:creationId xmlns:p14="http://schemas.microsoft.com/office/powerpoint/2010/main" val="88044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DELOVANJE IN IZRAŽANJE</a:t>
            </a:r>
            <a:endParaRPr lang="cs-CZ" dirty="0"/>
          </a:p>
        </p:txBody>
      </p:sp>
      <p:sp>
        <p:nvSpPr>
          <p:cNvPr id="191" name="Google Shape;191;p2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Cilj: </a:t>
            </a:r>
            <a:r>
              <a:rPr lang="en-US"/>
              <a:t>opolnomočiti </a:t>
            </a:r>
            <a:r>
              <a:rPr lang="en-US" smtClean="0"/>
              <a:t>u</a:t>
            </a:r>
            <a:r>
              <a:rPr lang="sl-SI" smtClean="0"/>
              <a:t>deležence</a:t>
            </a:r>
            <a:r>
              <a:rPr lang="en-US" smtClean="0"/>
              <a:t>, </a:t>
            </a:r>
            <a:r>
              <a:rPr lang="en-US" dirty="0"/>
              <a:t>da lahko sami izberejo, kako bodo pokazali svoje učenje.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sl-SI" smtClean="0"/>
              <a:t>Izobraževalci </a:t>
            </a:r>
            <a:r>
              <a:rPr lang="en-US" smtClean="0"/>
              <a:t>morajo u</a:t>
            </a:r>
            <a:r>
              <a:rPr lang="sl-SI" smtClean="0"/>
              <a:t>deležencem </a:t>
            </a:r>
            <a:r>
              <a:rPr lang="en-US" smtClean="0"/>
              <a:t>omogočiti</a:t>
            </a:r>
            <a:r>
              <a:rPr lang="en-US" dirty="0"/>
              <a:t>, da pokažejo pridobljeno znanje in spretnosti.</a:t>
            </a:r>
          </a:p>
        </p:txBody>
      </p:sp>
    </p:spTree>
    <p:extLst>
      <p:ext uri="{BB962C8B-B14F-4D97-AF65-F5344CB8AC3E}">
        <p14:creationId xmlns:p14="http://schemas.microsoft.com/office/powerpoint/2010/main" val="21988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>
            <a:spLocks noGrp="1"/>
          </p:cNvSpPr>
          <p:nvPr>
            <p:ph type="title"/>
          </p:nvPr>
        </p:nvSpPr>
        <p:spPr>
          <a:xfrm>
            <a:off x="3540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FIZIČNO DELOVANJE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198" name="Google Shape;198;p2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dirty="0"/>
              <a:t>Dobre prakse:</a:t>
            </a:r>
          </a:p>
          <a:p>
            <a:pPr marL="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u="sng" dirty="0"/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smtClean="0"/>
              <a:t>Dodaj</a:t>
            </a:r>
            <a:r>
              <a:rPr lang="sl-SI" sz="2000" smtClean="0"/>
              <a:t>ati </a:t>
            </a:r>
            <a:r>
              <a:rPr lang="en-US" sz="2000" smtClean="0"/>
              <a:t>možnosti</a:t>
            </a:r>
            <a:r>
              <a:rPr lang="en-US" sz="2000" dirty="0"/>
              <a:t>, ki omogočajo različne fizične odzive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smtClean="0"/>
              <a:t>Omogoča</a:t>
            </a:r>
            <a:r>
              <a:rPr lang="sl-SI" sz="2000" smtClean="0"/>
              <a:t>ti </a:t>
            </a:r>
            <a:r>
              <a:rPr lang="en-US" sz="2000" smtClean="0"/>
              <a:t>prilagodljivost </a:t>
            </a:r>
            <a:r>
              <a:rPr lang="en-US" sz="2000" dirty="0"/>
              <a:t>pri </a:t>
            </a:r>
            <a:r>
              <a:rPr lang="en-US" sz="2000"/>
              <a:t>tempu </a:t>
            </a:r>
            <a:r>
              <a:rPr lang="en-US" sz="2000" smtClean="0"/>
              <a:t>učenja</a:t>
            </a:r>
            <a:endParaRPr lang="en-US" sz="2000" dirty="0"/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/>
              <a:t>Podpora </a:t>
            </a:r>
            <a:r>
              <a:rPr lang="en-US" sz="2000" smtClean="0"/>
              <a:t>u</a:t>
            </a:r>
            <a:r>
              <a:rPr lang="sl-SI" sz="2000" smtClean="0"/>
              <a:t>deležencem </a:t>
            </a:r>
            <a:r>
              <a:rPr lang="en-US" sz="2000" smtClean="0"/>
              <a:t>pri </a:t>
            </a:r>
            <a:r>
              <a:rPr lang="en-US" sz="2000" dirty="0"/>
              <a:t>uporabi možnosti brez tehnologije, z nizko tehnologijo in z visoko tehnologijo.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/>
              <a:t>Redno </a:t>
            </a:r>
            <a:r>
              <a:rPr lang="en-US" sz="2000" smtClean="0"/>
              <a:t>preverja</a:t>
            </a:r>
            <a:r>
              <a:rPr lang="sl-SI" sz="2000" smtClean="0"/>
              <a:t>ti</a:t>
            </a:r>
            <a:r>
              <a:rPr lang="en-US" sz="2000" smtClean="0"/>
              <a:t>, </a:t>
            </a:r>
            <a:r>
              <a:rPr lang="en-US" sz="2000"/>
              <a:t>ali </a:t>
            </a:r>
            <a:r>
              <a:rPr lang="sl-SI" sz="2000" smtClean="0"/>
              <a:t>udeleženci </a:t>
            </a:r>
            <a:r>
              <a:rPr lang="en-US" sz="2000" smtClean="0"/>
              <a:t>razume</a:t>
            </a:r>
            <a:r>
              <a:rPr lang="sl-SI" sz="2000" smtClean="0"/>
              <a:t>jo</a:t>
            </a:r>
            <a:r>
              <a:rPr lang="en-US" sz="2000" smtClean="0"/>
              <a:t>.</a:t>
            </a:r>
            <a:endParaRPr lang="en-US" sz="2000" dirty="0"/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smtClean="0"/>
              <a:t>Prepriča</a:t>
            </a:r>
            <a:r>
              <a:rPr lang="sl-SI" sz="2000" smtClean="0"/>
              <a:t>ti</a:t>
            </a:r>
            <a:r>
              <a:rPr lang="en-US" sz="2000" smtClean="0"/>
              <a:t> </a:t>
            </a:r>
            <a:r>
              <a:rPr lang="en-US" sz="2000" dirty="0"/>
              <a:t>se, </a:t>
            </a:r>
            <a:r>
              <a:rPr lang="en-US" sz="2000"/>
              <a:t>da </a:t>
            </a:r>
            <a:r>
              <a:rPr lang="en-US" sz="2000" smtClean="0"/>
              <a:t>preverja</a:t>
            </a:r>
            <a:r>
              <a:rPr lang="sl-SI" sz="2000" smtClean="0"/>
              <a:t>mo </a:t>
            </a:r>
            <a:r>
              <a:rPr lang="en-US" sz="2000" smtClean="0"/>
              <a:t>samo </a:t>
            </a:r>
            <a:r>
              <a:rPr lang="en-US" sz="2000" dirty="0"/>
              <a:t>tiste </a:t>
            </a:r>
            <a:r>
              <a:rPr lang="en-US" sz="2000"/>
              <a:t>spretnosti </a:t>
            </a:r>
            <a:r>
              <a:rPr lang="en-US" sz="2000" smtClean="0"/>
              <a:t>u</a:t>
            </a:r>
            <a:r>
              <a:rPr lang="sl-SI" sz="2000" smtClean="0"/>
              <a:t>deležencev, </a:t>
            </a:r>
            <a:r>
              <a:rPr lang="en-US" sz="2000" smtClean="0"/>
              <a:t>ki </a:t>
            </a:r>
            <a:r>
              <a:rPr lang="en-US" sz="2000"/>
              <a:t>jih </a:t>
            </a:r>
            <a:r>
              <a:rPr lang="en-US" sz="2000" smtClean="0"/>
              <a:t>želi</a:t>
            </a:r>
            <a:r>
              <a:rPr lang="sl-SI" sz="2000" smtClean="0"/>
              <a:t>mo </a:t>
            </a:r>
            <a:r>
              <a:rPr lang="en-US" sz="2000" smtClean="0"/>
              <a:t>preveriti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28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title"/>
          </p:nvPr>
        </p:nvSpPr>
        <p:spPr>
          <a:xfrm>
            <a:off x="392100" y="19729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IZRAŽANJE IN KOMUNIKACIJA</a:t>
            </a:r>
          </a:p>
        </p:txBody>
      </p:sp>
      <p:sp>
        <p:nvSpPr>
          <p:cNvPr id="205" name="Google Shape;205;p2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Dobre prakse: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Zagotovit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 dirty="0"/>
              <a:t>alternative pisalu, papirju in govorjenju.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U</a:t>
            </a:r>
            <a:r>
              <a:rPr lang="sl-SI" smtClean="0"/>
              <a:t>deležencem </a:t>
            </a:r>
            <a:r>
              <a:rPr lang="en-US" smtClean="0"/>
              <a:t>omogočit</a:t>
            </a:r>
            <a:r>
              <a:rPr lang="sl-SI" smtClean="0"/>
              <a:t>i </a:t>
            </a:r>
            <a:r>
              <a:rPr lang="en-US" smtClean="0"/>
              <a:t>in podp</a:t>
            </a:r>
            <a:r>
              <a:rPr lang="sl-SI" smtClean="0"/>
              <a:t>reti </a:t>
            </a:r>
            <a:r>
              <a:rPr lang="en-US" smtClean="0"/>
              <a:t>uporabo </a:t>
            </a:r>
            <a:r>
              <a:rPr lang="en-US" dirty="0"/>
              <a:t>podpornih tehnologij pri izražanju.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mtClean="0"/>
              <a:t>Ustvarit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 dirty="0"/>
              <a:t>več poti, po katerih </a:t>
            </a:r>
            <a:r>
              <a:rPr lang="en-US"/>
              <a:t>lahko </a:t>
            </a:r>
            <a:r>
              <a:rPr lang="en-US" smtClean="0"/>
              <a:t>u</a:t>
            </a:r>
            <a:r>
              <a:rPr lang="sl-SI" smtClean="0"/>
              <a:t>deleženci </a:t>
            </a:r>
            <a:r>
              <a:rPr lang="en-US" smtClean="0"/>
              <a:t>pokažejo </a:t>
            </a:r>
            <a:r>
              <a:rPr lang="en-US" dirty="0"/>
              <a:t>svoje spretnosti.</a:t>
            </a:r>
          </a:p>
        </p:txBody>
      </p:sp>
    </p:spTree>
    <p:extLst>
      <p:ext uri="{BB962C8B-B14F-4D97-AF65-F5344CB8AC3E}">
        <p14:creationId xmlns:p14="http://schemas.microsoft.com/office/powerpoint/2010/main" val="15585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0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mtClean="0">
                <a:solidFill>
                  <a:schemeClr val="tx1"/>
                </a:solidFill>
              </a:rPr>
              <a:t>IZV</a:t>
            </a:r>
            <a:r>
              <a:rPr lang="sl-SI" smtClean="0">
                <a:solidFill>
                  <a:schemeClr val="tx1"/>
                </a:solidFill>
              </a:rPr>
              <a:t>EDBENO 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 dirty="0"/>
              <a:t>DELOVANJE</a:t>
            </a:r>
          </a:p>
        </p:txBody>
      </p:sp>
      <p:sp>
        <p:nvSpPr>
          <p:cNvPr id="212" name="Google Shape;212;p3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/>
              <a:t>Izvedbeno delovanje = kognitivne spretnosti, ki nam pomagajo načrtovati, določati prioritete in izvajati zapletene naloge.</a:t>
            </a:r>
            <a:endParaRPr lang="cs-CZ" dirty="0"/>
          </a:p>
          <a:p>
            <a:pPr marL="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u="sng" dirty="0"/>
          </a:p>
          <a:p>
            <a:pPr marL="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Dobre prakse:</a:t>
            </a:r>
          </a:p>
          <a:p>
            <a:pPr marL="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u="sng" dirty="0"/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l-SI" sz="1900" smtClean="0"/>
              <a:t>Vo</a:t>
            </a:r>
            <a:r>
              <a:rPr lang="en-US" sz="1900" smtClean="0"/>
              <a:t>denje u</a:t>
            </a:r>
            <a:r>
              <a:rPr lang="sl-SI" sz="1900" smtClean="0"/>
              <a:t>deležencev </a:t>
            </a:r>
            <a:r>
              <a:rPr lang="en-US" sz="1900" smtClean="0"/>
              <a:t>pri </a:t>
            </a:r>
            <a:r>
              <a:rPr lang="en-US" sz="1900" dirty="0"/>
              <a:t>določanju in izražanju ciljev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dirty="0"/>
              <a:t>Podpora načrtovanju in razvoju strategij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dirty="0"/>
              <a:t>Zagotavljanje odrov za delovanje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smtClean="0"/>
              <a:t>U</a:t>
            </a:r>
            <a:r>
              <a:rPr lang="sl-SI" sz="1900" smtClean="0"/>
              <a:t>deležencem </a:t>
            </a:r>
            <a:r>
              <a:rPr lang="en-US" sz="1900" smtClean="0"/>
              <a:t>poka</a:t>
            </a:r>
            <a:r>
              <a:rPr lang="sl-SI" sz="1900" smtClean="0"/>
              <a:t>zati</a:t>
            </a:r>
            <a:r>
              <a:rPr lang="en-US" sz="1900" smtClean="0"/>
              <a:t>, </a:t>
            </a:r>
            <a:r>
              <a:rPr lang="en-US" sz="1900" dirty="0"/>
              <a:t>kako podati in prejeti </a:t>
            </a:r>
            <a:r>
              <a:rPr lang="en-US" sz="1900"/>
              <a:t>povratne </a:t>
            </a:r>
            <a:r>
              <a:rPr lang="en-US" sz="1900" smtClean="0"/>
              <a:t>informacije</a:t>
            </a:r>
            <a:endParaRPr lang="en-US" sz="1900" dirty="0"/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smtClean="0"/>
              <a:t>U</a:t>
            </a:r>
            <a:r>
              <a:rPr lang="sl-SI" sz="1900" smtClean="0"/>
              <a:t>deležencem dati </a:t>
            </a:r>
            <a:r>
              <a:rPr lang="en-US" sz="1900" smtClean="0"/>
              <a:t>na </a:t>
            </a:r>
            <a:r>
              <a:rPr lang="en-US" sz="1900" dirty="0"/>
              <a:t>voljo vodnike in priložnosti za medsebojno ocenjevanje in samoocenjevanje.</a:t>
            </a:r>
          </a:p>
        </p:txBody>
      </p:sp>
    </p:spTree>
    <p:extLst>
      <p:ext uri="{BB962C8B-B14F-4D97-AF65-F5344CB8AC3E}">
        <p14:creationId xmlns:p14="http://schemas.microsoft.com/office/powerpoint/2010/main" val="27938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3900" dirty="0"/>
              <a:t>DRUGA PRIPOROČILA </a:t>
            </a:r>
            <a:r>
              <a:rPr lang="en-US" sz="3900"/>
              <a:t>ZA </a:t>
            </a:r>
            <a:r>
              <a:rPr lang="sl-SI" sz="3900" smtClean="0"/>
              <a:t>IZOBRAŽEVALCE IO </a:t>
            </a:r>
            <a:endParaRPr lang="en-US" sz="3900" dirty="0"/>
          </a:p>
        </p:txBody>
      </p:sp>
      <p:sp>
        <p:nvSpPr>
          <p:cNvPr id="219" name="Google Shape;219;p3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en-US" smtClean="0"/>
              <a:t>Spozna</a:t>
            </a:r>
            <a:r>
              <a:rPr lang="sl-SI" smtClean="0"/>
              <a:t>ti </a:t>
            </a:r>
            <a:r>
              <a:rPr lang="en-US" smtClean="0"/>
              <a:t>prednosti </a:t>
            </a:r>
            <a:r>
              <a:rPr lang="en-US"/>
              <a:t>in slabosti </a:t>
            </a:r>
            <a:r>
              <a:rPr lang="en-US" smtClean="0"/>
              <a:t>u</a:t>
            </a:r>
            <a:r>
              <a:rPr lang="sl-SI" smtClean="0"/>
              <a:t>deležencev</a:t>
            </a:r>
            <a:endParaRPr lang="en-US"/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en-US" smtClean="0"/>
              <a:t>Uporabit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/>
              <a:t>digitalno gradivo, kadar je to </a:t>
            </a:r>
            <a:r>
              <a:rPr lang="en-US" smtClean="0"/>
              <a:t>mogoče</a:t>
            </a:r>
            <a:endParaRPr lang="en-US"/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en-US" smtClean="0"/>
              <a:t>Izkoristit</a:t>
            </a:r>
            <a:r>
              <a:rPr lang="sl-SI" smtClean="0"/>
              <a:t>i</a:t>
            </a:r>
            <a:r>
              <a:rPr lang="en-US" smtClean="0"/>
              <a:t> </a:t>
            </a:r>
            <a:r>
              <a:rPr lang="en-US"/>
              <a:t>podporo programske opreme</a:t>
            </a:r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Učenje od drugih</a:t>
            </a:r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4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REFLEKSIJA</a:t>
            </a:r>
            <a:r>
              <a:rPr lang="sl-SI" b="0" i="0" u="none" strike="noStrike" cap="none" smtClean="0">
                <a:latin typeface="Roboto"/>
                <a:ea typeface="Roboto"/>
                <a:cs typeface="Roboto"/>
                <a:sym typeface="Roboto"/>
              </a:rPr>
              <a:t>-3</a:t>
            </a:r>
            <a:endParaRPr lang="en-US" b="0" i="0" u="none" strike="noStrike" cap="none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" name="Google Shape;226;p32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Katere elemente vašega(-ih) predmeta(-ov) bi lahko izboljšali z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Katere ovire pričakujete pri izvajanju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Kako že izvajate 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sl-SI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</a:t>
            </a:r>
            <a:r>
              <a:rPr lang="en-US" sz="2400" b="0" i="0" u="none" strike="noStrike" cap="none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 svojem učnem načrtu?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320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3525" y="1639575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= pristop k oblikovanju, razvoju in izvajanju učnega načrta, ki se uporablja za ustvarjanje </a:t>
            </a:r>
            <a:r>
              <a:rPr lang="en-US" b="1"/>
              <a:t>vključujočih, pravičnih in dostopnih učnih okolij</a:t>
            </a:r>
            <a:r>
              <a:rPr lang="en-US"/>
              <a:t>.</a:t>
            </a:r>
          </a:p>
          <a:p>
            <a:pPr marL="0" lvl="0" indent="0" rtl="0">
              <a:lnSpc>
                <a:spcPct val="10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z uporabo </a:t>
            </a:r>
            <a:r>
              <a:rPr lang="en-US" b="1"/>
              <a:t>različnih učnih metod in strategij </a:t>
            </a:r>
            <a:r>
              <a:rPr lang="en-US"/>
              <a:t>poskuša odpraviti ovire pri učenju.</a:t>
            </a:r>
          </a:p>
          <a:p>
            <a:pPr marL="0" lvl="0" indent="0" rtl="0">
              <a:lnSpc>
                <a:spcPct val="10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je namenjen </a:t>
            </a:r>
            <a:r>
              <a:rPr lang="en-US" b="1"/>
              <a:t>vsem </a:t>
            </a:r>
            <a:r>
              <a:rPr lang="sl-SI" b="1" smtClean="0"/>
              <a:t>udeležencem</a:t>
            </a:r>
            <a:r>
              <a:rPr lang="en-US" b="1" smtClean="0"/>
              <a:t>, </a:t>
            </a:r>
            <a:r>
              <a:rPr lang="en-US"/>
              <a:t>ne glede na njihove sposobnosti, </a:t>
            </a:r>
            <a:r>
              <a:rPr lang="sl-SI" smtClean="0"/>
              <a:t>oviranost</a:t>
            </a:r>
            <a:r>
              <a:rPr lang="en-US" smtClean="0"/>
              <a:t>, </a:t>
            </a:r>
            <a:r>
              <a:rPr lang="en-US"/>
              <a:t>starost, spol ali kulturno in jezikovno ozadje.</a:t>
            </a:r>
          </a:p>
        </p:txBody>
      </p:sp>
    </p:spTree>
    <p:extLst>
      <p:ext uri="{BB962C8B-B14F-4D97-AF65-F5344CB8AC3E}">
        <p14:creationId xmlns:p14="http://schemas.microsoft.com/office/powerpoint/2010/main" val="55454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xmlns="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86" y="2386050"/>
            <a:ext cx="5393700" cy="2085900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Več informacij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xmlns="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xmlns="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xmlns="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303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>
            <a:spLocks noGrp="1"/>
          </p:cNvSpPr>
          <p:nvPr>
            <p:ph type="title"/>
          </p:nvPr>
        </p:nvSpPr>
        <p:spPr>
          <a:xfrm>
            <a:off x="838200" y="17669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(NADALJEVANJE)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9"/>
          <p:cNvSpPr txBox="1">
            <a:spLocks noGrp="1"/>
          </p:cNvSpPr>
          <p:nvPr>
            <p:ph type="body" idx="1"/>
          </p:nvPr>
        </p:nvSpPr>
        <p:spPr>
          <a:xfrm>
            <a:off x="693597" y="1502395"/>
            <a:ext cx="10134600" cy="2287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ponuja niz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načel za razvoj učnih načrtov,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ki lahko ustvarijo pogoje, potrebne za uspeh vsakega 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udeleženca.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okvir 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mtClean="0"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je oblikoval CAST </a:t>
            </a: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(www.cast.org)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19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8857" y="3844734"/>
            <a:ext cx="7377420" cy="28878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817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>
            <a:spLocks noGrp="1"/>
          </p:cNvSpPr>
          <p:nvPr>
            <p:ph type="title"/>
          </p:nvPr>
        </p:nvSpPr>
        <p:spPr>
          <a:xfrm>
            <a:off x="838200" y="1651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ZAKAJ </a:t>
            </a:r>
            <a:r>
              <a:rPr lang="en-US"/>
              <a:t>UPORABLJATI </a:t>
            </a:r>
            <a:r>
              <a:rPr lang="en-US" smtClean="0"/>
              <a:t>U</a:t>
            </a:r>
            <a:r>
              <a:rPr lang="sl-SI" smtClean="0"/>
              <a:t>OU</a:t>
            </a:r>
            <a:r>
              <a:rPr lang="en-US" smtClean="0"/>
              <a:t>?</a:t>
            </a:r>
            <a:endParaRPr dirty="0"/>
          </a:p>
        </p:txBody>
      </p:sp>
      <p:sp>
        <p:nvSpPr>
          <p:cNvPr id="149" name="Google Shape;149;p20"/>
          <p:cNvSpPr txBox="1"/>
          <p:nvPr/>
        </p:nvSpPr>
        <p:spPr>
          <a:xfrm>
            <a:off x="914400" y="1690688"/>
            <a:ext cx="10727871" cy="4504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sl-SI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UOU</a:t>
            </a:r>
            <a:r>
              <a:rPr lang="en-US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lahko koristi vsem </a:t>
            </a:r>
            <a:r>
              <a:rPr lang="sl-SI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udeležencem</a:t>
            </a:r>
            <a:r>
              <a:rPr lang="en-US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le tistim </a:t>
            </a:r>
            <a:r>
              <a:rPr lang="sl-SI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 oviranostmi</a:t>
            </a:r>
            <a:r>
              <a:rPr lang="en-US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Cilj </a:t>
            </a:r>
            <a:r>
              <a:rPr lang="en-US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sl-SI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</a:t>
            </a:r>
            <a:r>
              <a:rPr lang="en-US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 zmanjšati ovire in povečati možnosti za vse </a:t>
            </a:r>
            <a:r>
              <a:rPr lang="sl-SI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udeležence</a:t>
            </a:r>
            <a:r>
              <a:rPr lang="en-US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l-SI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skozi</a:t>
            </a:r>
            <a:r>
              <a:rPr lang="en-US" sz="30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Ustvarjanje interaktivnih in prijaznih učilnic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sl-SI" sz="26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en-US" sz="26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porab</a:t>
            </a:r>
            <a:r>
              <a:rPr lang="sl-SI" sz="26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26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različnih učnih metod in </a:t>
            </a:r>
            <a:r>
              <a:rPr lang="en-US" sz="26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strategij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Spodbujanje komunikacije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Zagotavljanje stalnih povratnih informacij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Zagotavljanje prilagoditev, kadar je to potrebno.</a:t>
            </a:r>
            <a:endParaRPr/>
          </a:p>
          <a:p>
            <a:pPr marL="685800" marR="0" lvl="1" indent="-762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89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3600</Words>
  <Application>Microsoft Office PowerPoint</Application>
  <PresentationFormat>Širokozaslonsko</PresentationFormat>
  <Paragraphs>578</Paragraphs>
  <Slides>70</Slides>
  <Notes>69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70</vt:i4>
      </vt:variant>
    </vt:vector>
  </HeadingPairs>
  <TitlesOfParts>
    <vt:vector size="75" baseType="lpstr">
      <vt:lpstr>Arial</vt:lpstr>
      <vt:lpstr>Calibri</vt:lpstr>
      <vt:lpstr>Roboto</vt:lpstr>
      <vt:lpstr>Times New Roman</vt:lpstr>
      <vt:lpstr>Geometric</vt:lpstr>
      <vt:lpstr>Modul 5: Univerzalno oblikovanje - načela in izvajanje v izobraževalnem kontekstu</vt:lpstr>
      <vt:lpstr>TEORIJA UNIVERZALNEGA OBLIKOVANJA ZA UČENJE (UOU)</vt:lpstr>
      <vt:lpstr>Udeleženci -1</vt:lpstr>
      <vt:lpstr>UNIVERZALNO OBLIKOVANJE (UO) </vt:lpstr>
      <vt:lpstr>PRIMER UO</vt:lpstr>
      <vt:lpstr>UO IN UNIVERZALNO OBLIKOVANJE ZA UČENJE (UOU) </vt:lpstr>
      <vt:lpstr>UOU </vt:lpstr>
      <vt:lpstr>UOU (NADALJEVANJE)</vt:lpstr>
      <vt:lpstr>ZAKAJ UPORABLJATI UOU?</vt:lpstr>
      <vt:lpstr>UOU VS. TRADICIONALNI</vt:lpstr>
      <vt:lpstr>SESTAVNI DELI UČNEGA NAČRTA UOU</vt:lpstr>
      <vt:lpstr>CILJI</vt:lpstr>
      <vt:lpstr>CILJI - VADBA </vt:lpstr>
      <vt:lpstr>RAZPRAVA </vt:lpstr>
      <vt:lpstr>GRADIVA </vt:lpstr>
      <vt:lpstr>METODE</vt:lpstr>
      <vt:lpstr>OCENJEVANJE</vt:lpstr>
      <vt:lpstr>TEMELJNA NAČELA UOU</vt:lpstr>
      <vt:lpstr>Udeleženci - 2</vt:lpstr>
      <vt:lpstr>NAČELA UOU</vt:lpstr>
      <vt:lpstr>SMERNICE UOU </vt:lpstr>
      <vt:lpstr>UPORABA SMERNIC UOU </vt:lpstr>
      <vt:lpstr>1. ZAVZETOST - "ZAKAJ" UČENJE</vt:lpstr>
      <vt:lpstr>1. VKLJUČEVANJE: .</vt:lpstr>
      <vt:lpstr>1.1 ZAGOTAVLJANJE MOŽNOSTI ZA PRIDOBIVANJE INTERESA</vt:lpstr>
      <vt:lpstr>1.2 ZAGOTOVLJANJE MOŽNOSTI ZA OHRANJANJE PRIZADEVANJ IN VZTRAJNOSTI</vt:lpstr>
      <vt:lpstr>1.3 ZAGOTAVLJANJE MOŽNOSTI ZA SAMOREGULACIJO</vt:lpstr>
      <vt:lpstr>2. PREDSTAVITEV - "KAJ" UČENJA</vt:lpstr>
      <vt:lpstr>2. ZASTOPANJE: SMERNICE</vt:lpstr>
      <vt:lpstr>2.1 ZAGOTAVLJANJE MOŽNOSTI ZAZNAVANJA</vt:lpstr>
      <vt:lpstr>2.2 ZAGOTAVLJANJE MOŽNOSTI ZA JEZIK IN SIMBOLE</vt:lpstr>
      <vt:lpstr>2.3 ZAGOTOVLJANJE MOŽNOSTI ZA RAZUMEVANJE</vt:lpstr>
      <vt:lpstr>3. DELOVANJE IN IZRAŽANJE - KAKO SE UČITI</vt:lpstr>
      <vt:lpstr>3. DELOVANJE IN IZRAŽANJE: SMERNICE</vt:lpstr>
      <vt:lpstr>3.1 ZAGOTAVLJANJE MOŽNOSTI ZA FIZIČNO UKREPANJE</vt:lpstr>
      <vt:lpstr>3.2 ZAGOTAVLJANJE MOŽNOSTI ZA IZRAŽANJE IN KOMUNIKACIJO</vt:lpstr>
      <vt:lpstr>3.3 ZAGOTAVLJANJE MOŽNOSTI ZA IZVEDBENO DELOVANJE </vt:lpstr>
      <vt:lpstr>REFLEKSIJA</vt:lpstr>
      <vt:lpstr>STRATEGIJE IN TEHNIKE UOU</vt:lpstr>
      <vt:lpstr>Udeleženci - 3</vt:lpstr>
      <vt:lpstr>STRATEGIJE UOU</vt:lpstr>
      <vt:lpstr>ANGAŽIRANJE </vt:lpstr>
      <vt:lpstr>ZASTOPANJE</vt:lpstr>
      <vt:lpstr>DELOVANJE IN IZRAŽANJE</vt:lpstr>
      <vt:lpstr>TEHNIKE UOU</vt:lpstr>
      <vt:lpstr>TEHNIKE UOU: VKLJUČEVANJE</vt:lpstr>
      <vt:lpstr>TEHNIKE UOU: PREDSTAVITEV</vt:lpstr>
      <vt:lpstr>TEHNIKE UOU: DELOVANJE IN IZRAŽANJE</vt:lpstr>
      <vt:lpstr>REFLEKSIJA-2</vt:lpstr>
      <vt:lpstr>IZVAJANJE UOU V IZOBRAŽEVANJU ODRASLIH</vt:lpstr>
      <vt:lpstr>Udeleženci - 4</vt:lpstr>
      <vt:lpstr>IZOBRAŽEVANJE ODRASLIH (IO)</vt:lpstr>
      <vt:lpstr>UOU IN IZOBRAŽEVANJE ODRASLIH</vt:lpstr>
      <vt:lpstr>UOU UČNI NAČRT</vt:lpstr>
      <vt:lpstr>SMERNICE ZA IZVAJANJE PROTOKOLA UOU</vt:lpstr>
      <vt:lpstr>ANGAŽIRANJE </vt:lpstr>
      <vt:lpstr>ZAPOSLITVENI INTERESI</vt:lpstr>
      <vt:lpstr>NENEHNI TRUD IN VZTRAJNOST</vt:lpstr>
      <vt:lpstr>SAMO-REGULACIJA</vt:lpstr>
      <vt:lpstr>ZASTOPANJE</vt:lpstr>
      <vt:lpstr>PERCEPCIJA</vt:lpstr>
      <vt:lpstr>JEZIK IN SIMBOLI</vt:lpstr>
      <vt:lpstr>KOMPRESIJA</vt:lpstr>
      <vt:lpstr>DELOVANJE IN IZRAŽANJE</vt:lpstr>
      <vt:lpstr>FIZIČNO DELOVANJE </vt:lpstr>
      <vt:lpstr>IZRAŽANJE IN KOMUNIKACIJA</vt:lpstr>
      <vt:lpstr>IZVEDBENO  DELOVANJE</vt:lpstr>
      <vt:lpstr>DRUGA PRIPOROČILA ZA IZOBRAŽEVALCE IO </vt:lpstr>
      <vt:lpstr>REFLEKSIJA-3</vt:lpstr>
      <vt:lpstr>Več informacij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Center Spirala</dc:creator>
  <cp:keywords>, docId:9195EAB903E28B034D8DA7A0B32E1EF5</cp:keywords>
  <cp:lastModifiedBy>Danica Hrovatic</cp:lastModifiedBy>
  <cp:revision>66</cp:revision>
  <dcterms:modified xsi:type="dcterms:W3CDTF">2023-08-23T08:12:17Z</dcterms:modified>
</cp:coreProperties>
</file>