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72"/>
  </p:notesMasterIdLst>
  <p:sldIdLst>
    <p:sldId id="461" r:id="rId2"/>
    <p:sldId id="462" r:id="rId3"/>
    <p:sldId id="463" r:id="rId4"/>
    <p:sldId id="302" r:id="rId5"/>
    <p:sldId id="303" r:id="rId6"/>
    <p:sldId id="464" r:id="rId7"/>
    <p:sldId id="46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256" r:id="rId40"/>
    <p:sldId id="257" r:id="rId41"/>
    <p:sldId id="258" r:id="rId42"/>
    <p:sldId id="259" r:id="rId43"/>
    <p:sldId id="260" r:id="rId44"/>
    <p:sldId id="261" r:id="rId45"/>
    <p:sldId id="262" r:id="rId46"/>
    <p:sldId id="263" r:id="rId47"/>
    <p:sldId id="264" r:id="rId48"/>
    <p:sldId id="265" r:id="rId49"/>
    <p:sldId id="266" r:id="rId50"/>
    <p:sldId id="337" r:id="rId51"/>
    <p:sldId id="338" r:id="rId52"/>
    <p:sldId id="339" r:id="rId53"/>
    <p:sldId id="340" r:id="rId54"/>
    <p:sldId id="341" r:id="rId55"/>
    <p:sldId id="342" r:id="rId56"/>
    <p:sldId id="343" r:id="rId57"/>
    <p:sldId id="344" r:id="rId58"/>
    <p:sldId id="345" r:id="rId59"/>
    <p:sldId id="346" r:id="rId60"/>
    <p:sldId id="347" r:id="rId61"/>
    <p:sldId id="267" r:id="rId62"/>
    <p:sldId id="268" r:id="rId63"/>
    <p:sldId id="269" r:id="rId64"/>
    <p:sldId id="348" r:id="rId65"/>
    <p:sldId id="271" r:id="rId66"/>
    <p:sldId id="272" r:id="rId67"/>
    <p:sldId id="273" r:id="rId68"/>
    <p:sldId id="274" r:id="rId69"/>
    <p:sldId id="275" r:id="rId70"/>
    <p:sldId id="466" r:id="rId7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94641" autoAdjust="0"/>
  </p:normalViewPr>
  <p:slideViewPr>
    <p:cSldViewPr snapToGrid="0">
      <p:cViewPr varScale="1">
        <p:scale>
          <a:sx n="78" d="100"/>
          <a:sy n="78" d="100"/>
        </p:scale>
        <p:origin x="854" y="67"/>
      </p:cViewPr>
      <p:guideLst/>
    </p:cSldViewPr>
  </p:slideViewPr>
  <p:outlineViewPr>
    <p:cViewPr>
      <p:scale>
        <a:sx n="33" d="100"/>
        <a:sy n="33" d="100"/>
      </p:scale>
      <p:origin x="0" y="-5063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6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385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41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42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44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45</a:t>
            </a:fld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46</a:t>
            </a:fld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47</a:t>
            </a:fld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48</a:t>
            </a:fld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50</a:t>
            </a:fld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51</a:t>
            </a:fld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52</a:t>
            </a:fld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53</a:t>
            </a:fld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54</a:t>
            </a:fld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55</a:t>
            </a:fld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56</a:t>
            </a:fld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57</a:t>
            </a:fld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58</a:t>
            </a:fld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59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60</a:t>
            </a:fld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61</a:t>
            </a:fld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62</a:t>
            </a:fld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63</a:t>
            </a:fld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64</a:t>
            </a:fld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65</a:t>
            </a:fld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66</a:t>
            </a:fld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67</a:t>
            </a:fld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t>68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69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566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56" name="Google Shape;56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5" name="Google Shape;75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" name="Google Shape;80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slov i sadržaj" type="obj">
  <p:cSld name="Naslov i sadržaj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114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61" r:id="rId9"/>
    <p:sldLayoutId id="2147483662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udlguidelines.cast.org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edaproject.eu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st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Modul 5: Univerzální design - principy a implementace v kontextu vzdělávání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Grafický objekt 2" descr="IEDA logo">
            <a:extLst>
              <a:ext uri="{FF2B5EF4-FFF2-40B4-BE49-F238E27FC236}">
                <a16:creationId xmlns:a16="http://schemas.microsoft.com/office/drawing/2014/main" id="{3AB49B32-E359-2155-B02B-389891BFC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75181" y="3836909"/>
            <a:ext cx="2441637" cy="279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189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1"/>
          <p:cNvSpPr txBox="1">
            <a:spLocks noGrp="1"/>
          </p:cNvSpPr>
          <p:nvPr>
            <p:ph type="title"/>
          </p:nvPr>
        </p:nvSpPr>
        <p:spPr>
          <a:xfrm>
            <a:off x="838200" y="318407"/>
            <a:ext cx="10515600" cy="1020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UDL VS. TRADIČNÍ</a:t>
            </a:r>
            <a:endParaRPr dirty="0"/>
          </a:p>
        </p:txBody>
      </p:sp>
      <p:sp>
        <p:nvSpPr>
          <p:cNvPr id="156" name="Google Shape;156;p21"/>
          <p:cNvSpPr txBox="1"/>
          <p:nvPr/>
        </p:nvSpPr>
        <p:spPr>
          <a:xfrm>
            <a:off x="903515" y="1560768"/>
            <a:ext cx="1008320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Tradiční kurikulum je pro některé studenty obtížně dostupné, protože mají jiné vzdělávací preference a potřeby než tradiční studenti.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UDL je navržena tak, aby splňovala jedinečné potřeby všech žáků prostřednictvím podnětné výuky, která je flexibilní a rozmanitá.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2"/>
          <p:cNvSpPr txBox="1">
            <a:spLocks noGrp="1"/>
          </p:cNvSpPr>
          <p:nvPr>
            <p:ph type="title"/>
          </p:nvPr>
        </p:nvSpPr>
        <p:spPr>
          <a:xfrm>
            <a:off x="363218" y="2264741"/>
            <a:ext cx="5393700" cy="2328518"/>
          </a:xfr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>
              <a:lnSpc>
                <a:spcPct val="90000"/>
              </a:lnSpc>
            </a:pPr>
            <a:r>
              <a:rPr lang="cs-CZ" sz="4800" b="0" i="0" u="none" strike="noStrike" cap="none" dirty="0">
                <a:latin typeface="Roboto"/>
                <a:ea typeface="Roboto"/>
                <a:cs typeface="Roboto"/>
                <a:sym typeface="Roboto"/>
              </a:rPr>
              <a:t>SOUČÁSTI UČEBNÍCH OSNOV UDL</a:t>
            </a:r>
          </a:p>
        </p:txBody>
      </p:sp>
      <p:sp>
        <p:nvSpPr>
          <p:cNvPr id="163" name="Google Shape;163;p22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Existují 4 vzájemně propojené složky učebních osnov UDL:</a:t>
            </a:r>
          </a:p>
          <a:p>
            <a:pPr marL="457200" lvl="1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Cíle: co se mají žáci naučit</a:t>
            </a:r>
          </a:p>
          <a:p>
            <a:pPr marL="457200" lvl="1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Materiály: média a nástroje používané v kontextu výuky</a:t>
            </a:r>
          </a:p>
          <a:p>
            <a:pPr marL="457200" lvl="1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Metody: způsob, jakým se obsah vyučuje.</a:t>
            </a:r>
          </a:p>
          <a:p>
            <a:pPr marL="457200" lvl="1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Hodnocení: metoda měření výsledků žáků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>
            <a:spLocks noGrp="1"/>
          </p:cNvSpPr>
          <p:nvPr>
            <p:ph type="title"/>
          </p:nvPr>
        </p:nvSpPr>
        <p:spPr>
          <a:xfrm>
            <a:off x="383496" y="2912974"/>
            <a:ext cx="5393700" cy="1032051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CÍLE</a:t>
            </a:r>
          </a:p>
        </p:txBody>
      </p:sp>
      <p:sp>
        <p:nvSpPr>
          <p:cNvPr id="170" name="Google Shape;170;p23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Cíle učení, které přímo souvisejí se základními reálnými znalostmi a dovednostmi, motivují žáky k pokroku v učení.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Cíle by měly být pro různé žáky dosažitelné </a:t>
            </a:r>
            <a:r>
              <a:rPr lang="en-US" u="sng"/>
              <a:t>různými způsoby.</a:t>
            </a:r>
            <a:endParaRPr lang="en-US"/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Je třeba se vyhnout zbytečnému předepisování úzkých prostředků k dosažení cílů.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CÍLE - CVIČENÍ</a:t>
            </a:r>
            <a:br>
              <a:rPr lang="en-US">
                <a:latin typeface="Calibri"/>
                <a:ea typeface="Calibri"/>
                <a:cs typeface="Calibri"/>
                <a:sym typeface="Calibri"/>
              </a:rPr>
            </a:b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77" name="Google Shape;177;p24"/>
          <p:cNvGraphicFramePr/>
          <p:nvPr/>
        </p:nvGraphicFramePr>
        <p:xfrm>
          <a:off x="556437" y="1472624"/>
          <a:ext cx="11079150" cy="188978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539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9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1" u="sng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Tradiční cíl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Calibri"/>
                        <a:buNone/>
                      </a:pPr>
                      <a:r>
                        <a:rPr lang="en-US" sz="2800" b="1" u="sng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Cíl UDL</a:t>
                      </a:r>
                      <a:endParaRPr sz="28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"Přečtěte si učebnici a napište odstavec o výhodách UDL". </a:t>
                      </a:r>
                      <a:endParaRPr sz="2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"Seznamte se s výhodami UDL a prezentujte je". </a:t>
                      </a:r>
                      <a:endParaRPr sz="2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8" name="Google Shape;178;p24"/>
          <p:cNvSpPr txBox="1"/>
          <p:nvPr/>
        </p:nvSpPr>
        <p:spPr>
          <a:xfrm>
            <a:off x="1377980" y="3922337"/>
            <a:ext cx="10422134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Jaké překážky může tradiční cíl pro studenty představovat?</a:t>
            </a:r>
            <a:endParaRPr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Jaké jsou výhody cíle UDL?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DISKUSE</a:t>
            </a:r>
            <a:br>
              <a:rPr lang="en-US">
                <a:latin typeface="Calibri"/>
                <a:ea typeface="Calibri"/>
                <a:cs typeface="Calibri"/>
                <a:sym typeface="Calibri"/>
              </a:rPr>
            </a:b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85" name="Google Shape;185;p25"/>
          <p:cNvGraphicFramePr/>
          <p:nvPr/>
        </p:nvGraphicFramePr>
        <p:xfrm>
          <a:off x="719723" y="1325667"/>
          <a:ext cx="11079125" cy="481588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094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7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7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b="1" u="sng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Tradiční cíl</a:t>
                      </a:r>
                      <a:endParaRPr sz="2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Calibri"/>
                        <a:buNone/>
                      </a:pPr>
                      <a:r>
                        <a:rPr lang="en-US" sz="2800" b="1" u="sng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Cíl UDL</a:t>
                      </a:r>
                      <a:endParaRPr sz="2800" b="1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Zastoupení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Žáci s určitým zrakovým nebo tělesným postižením mohou mít potíže s přístupem k informacím z tištěného textu.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Žáci mohou používat alternativní metody přístupu k informacím.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Akce a vyjádření 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Někteří žáci mohou mít potíže s psaním 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Žáci mají možnost prokázat, že se dozvěděli o výhodách UDL.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Zásnuby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Neřešeno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Žáci dokončí úkol v souladu se svými vzdělávacími potřebami nebo preferencemi.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6"/>
          <p:cNvSpPr txBox="1">
            <a:spLocks noGrp="1"/>
          </p:cNvSpPr>
          <p:nvPr>
            <p:ph type="title"/>
          </p:nvPr>
        </p:nvSpPr>
        <p:spPr>
          <a:xfrm>
            <a:off x="324811" y="2853366"/>
            <a:ext cx="5393700" cy="1151267"/>
          </a:xfr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en-US" b="0" i="0" u="none" strike="noStrike" cap="none" dirty="0">
                <a:latin typeface="Roboto"/>
                <a:ea typeface="Roboto"/>
                <a:cs typeface="Roboto"/>
                <a:sym typeface="Roboto"/>
              </a:rPr>
              <a:t>MATERIÁLY</a:t>
            </a:r>
          </a:p>
        </p:txBody>
      </p:sp>
      <p:sp>
        <p:nvSpPr>
          <p:cNvPr id="192" name="Google Shape;192;p26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Měly by být k dispozici různé školicí materiály, aby se žáci mohli zapojit, učit se a předvést, co vědí.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Je třeba používat flexibilní školicí materiály a média.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Měly by se používat alternativní materiály nebo média, jako jsou zmenšené modely, hmatové materiály atd.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7"/>
          <p:cNvSpPr txBox="1">
            <a:spLocks noGrp="1"/>
          </p:cNvSpPr>
          <p:nvPr>
            <p:ph type="title"/>
          </p:nvPr>
        </p:nvSpPr>
        <p:spPr>
          <a:xfrm>
            <a:off x="393329" y="2862431"/>
            <a:ext cx="5393700" cy="1133138"/>
          </a:xfr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en-US" b="0" i="0" u="none" strike="noStrike" cap="none" dirty="0">
                <a:latin typeface="Roboto"/>
                <a:ea typeface="Roboto"/>
                <a:cs typeface="Roboto"/>
                <a:sym typeface="Roboto"/>
              </a:rPr>
              <a:t>METODY</a:t>
            </a:r>
          </a:p>
        </p:txBody>
      </p:sp>
      <p:sp>
        <p:nvSpPr>
          <p:cNvPr id="199" name="Google Shape;199;p27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Školitelé by měli používat různé školicí metody, které osloví všechny studenty.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Vzdělávací obsah a informace by měly být prezentovány různými způsoby, aby si žáci osvojili obsah. 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8"/>
          <p:cNvSpPr txBox="1">
            <a:spLocks noGrp="1"/>
          </p:cNvSpPr>
          <p:nvPr>
            <p:ph type="title"/>
          </p:nvPr>
        </p:nvSpPr>
        <p:spPr>
          <a:xfrm>
            <a:off x="344167" y="2832934"/>
            <a:ext cx="5393700" cy="1192132"/>
          </a:xfr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en-US" b="0" i="0" u="none" strike="noStrike" cap="none" dirty="0">
                <a:latin typeface="Roboto"/>
                <a:ea typeface="Roboto"/>
                <a:cs typeface="Roboto"/>
                <a:sym typeface="Roboto"/>
              </a:rPr>
              <a:t>HODNOCENÍ</a:t>
            </a:r>
          </a:p>
        </p:txBody>
      </p:sp>
      <p:sp>
        <p:nvSpPr>
          <p:cNvPr id="206" name="Google Shape;206;p28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je třeba zvážit více technik hodnocení, aby si všichni žáci mohli vybrat, jakým způsobem prokáží své znalosti.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způsoby, jakými žáci vyjadřují své porozumění, by měly být diferencovány podle jejich individuálních preferencí.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1821117"/>
            <a:ext cx="9144000" cy="2435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ZÁKLADNÍ PRINCIPY UDL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54000" y="2921424"/>
            <a:ext cx="5393700" cy="1015152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Účastníci </a:t>
            </a:r>
            <a:r>
              <a:rPr lang="cs-CZ" dirty="0"/>
              <a:t>č. 2</a:t>
            </a: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lvl="0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Přemýšlejte o vzdělávání dospělých: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jakou hodnotu má rámec, jako je UDL, pro plánování vzdělávacích aktivit?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jak může školitel zajistit, aby všichni účastníci měli přístup k obsahu kurzu?</a:t>
            </a:r>
          </a:p>
          <a:p>
            <a:pPr marL="685800" lvl="1" indent="-762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US" sz="220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Předchozí zkušenosti </a:t>
            </a:r>
            <a:br>
              <a:rPr lang="en-US" sz="2200"/>
            </a:br>
            <a:r>
              <a:rPr lang="en-US" sz="2200"/>
              <a:t>Emoce</a:t>
            </a:r>
            <a:br>
              <a:rPr lang="en-US" sz="2200"/>
            </a:br>
            <a:r>
              <a:rPr lang="en-US" sz="2200"/>
              <a:t>Dojmy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544303"/>
            <a:ext cx="9144000" cy="1769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TEORIE UNIVERZÁLNÍHO DESIGNU PRO UČENÍ (UDL)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 idx="4294967295"/>
          </p:nvPr>
        </p:nvSpPr>
        <p:spPr>
          <a:xfrm>
            <a:off x="0" y="271463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ZÁSADY UDL</a:t>
            </a:r>
            <a:endParaRPr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435258" y="1292312"/>
            <a:ext cx="5488370" cy="5293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UDL je založena na třech principech, které mají vést pedagogy ke snižování nebo odstraňování překážek ve vzdělávání:</a:t>
            </a:r>
            <a:endParaRPr/>
          </a:p>
          <a:p>
            <a:pPr marL="457200" marR="0" lvl="1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Poskytněte více způsobů </a:t>
            </a: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zapojení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Poskytnout více způsobů </a:t>
            </a: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zastupování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Poskytnout více prostředků pro </a:t>
            </a: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akci a vyjádření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3" name="Google Shape;103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863750" y="1630715"/>
            <a:ext cx="5468136" cy="5161116"/>
            <a:chOff x="809581" y="66168"/>
            <a:chExt cx="5468136" cy="5161116"/>
          </a:xfrm>
        </p:grpSpPr>
        <p:sp>
          <p:nvSpPr>
            <p:cNvPr id="104" name="Google Shape;104;p15"/>
            <p:cNvSpPr/>
            <p:nvPr/>
          </p:nvSpPr>
          <p:spPr>
            <a:xfrm>
              <a:off x="1955613" y="66168"/>
              <a:ext cx="3176071" cy="3176071"/>
            </a:xfrm>
            <a:prstGeom prst="ellipse">
              <a:avLst/>
            </a:prstGeom>
            <a:solidFill>
              <a:srgbClr val="4372C3">
                <a:alpha val="49803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5"/>
            <p:cNvSpPr txBox="1"/>
            <p:nvPr/>
          </p:nvSpPr>
          <p:spPr>
            <a:xfrm>
              <a:off x="2379089" y="621980"/>
              <a:ext cx="2329119" cy="14292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Zásnuby</a:t>
              </a: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3101646" y="2051213"/>
              <a:ext cx="3176071" cy="3176071"/>
            </a:xfrm>
            <a:prstGeom prst="ellipse">
              <a:avLst/>
            </a:prstGeom>
            <a:solidFill>
              <a:srgbClr val="4372C3">
                <a:alpha val="49803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5"/>
            <p:cNvSpPr txBox="1"/>
            <p:nvPr/>
          </p:nvSpPr>
          <p:spPr>
            <a:xfrm>
              <a:off x="4072994" y="2871698"/>
              <a:ext cx="1905643" cy="1746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Zastoupení</a:t>
              </a: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809581" y="2051213"/>
              <a:ext cx="3176071" cy="3176071"/>
            </a:xfrm>
            <a:prstGeom prst="ellipse">
              <a:avLst/>
            </a:prstGeom>
            <a:solidFill>
              <a:srgbClr val="4372C3">
                <a:alpha val="49803"/>
              </a:srgb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5"/>
            <p:cNvSpPr txBox="1"/>
            <p:nvPr/>
          </p:nvSpPr>
          <p:spPr>
            <a:xfrm>
              <a:off x="1108661" y="2871698"/>
              <a:ext cx="1905643" cy="1746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Akce a vyjádření</a:t>
              </a:r>
              <a:endParaRPr/>
            </a:p>
          </p:txBody>
        </p:sp>
      </p:grpSp>
      <p:sp>
        <p:nvSpPr>
          <p:cNvPr id="110" name="Google Shape;110;p15"/>
          <p:cNvSpPr txBox="1"/>
          <p:nvPr/>
        </p:nvSpPr>
        <p:spPr>
          <a:xfrm>
            <a:off x="8310440" y="4332452"/>
            <a:ext cx="75258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UDL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>
            <a:spLocks noGrp="1"/>
          </p:cNvSpPr>
          <p:nvPr>
            <p:ph type="title" idx="4294967295"/>
          </p:nvPr>
        </p:nvSpPr>
        <p:spPr>
          <a:xfrm>
            <a:off x="0" y="37465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SMĚRNICE UDL </a:t>
            </a:r>
            <a:endParaRPr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6"/>
          <p:cNvSpPr txBox="1"/>
          <p:nvPr/>
        </p:nvSpPr>
        <p:spPr>
          <a:xfrm>
            <a:off x="414938" y="1271992"/>
            <a:ext cx="11591532" cy="2400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Pokyny pro UDL vypracoval CAST </a:t>
            </a:r>
            <a:r>
              <a:rPr lang="en-US" sz="28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(https://udlguidelines.cast.org)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 každé zásadě UDL jsou připojeny 3 </a:t>
            </a:r>
            <a:r>
              <a:rPr lang="en-U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pokyny pro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používání zdrojů a nástrojů ke zlepšení výuky. Každý pokyn má podpůrné </a:t>
            </a:r>
            <a:r>
              <a:rPr lang="en-U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kontrolní body -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konkrétní strategie a návrhy pro školitele.</a:t>
            </a:r>
            <a:endParaRPr dirty="0"/>
          </a:p>
        </p:txBody>
      </p:sp>
      <p:grpSp>
        <p:nvGrpSpPr>
          <p:cNvPr id="117" name="Google Shape;117;p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626777" y="3906520"/>
            <a:ext cx="7508107" cy="2370195"/>
            <a:chOff x="4794" y="0"/>
            <a:chExt cx="7508107" cy="2370195"/>
          </a:xfrm>
        </p:grpSpPr>
        <p:sp>
          <p:nvSpPr>
            <p:cNvPr id="118" name="Google Shape;118;p16"/>
            <p:cNvSpPr/>
            <p:nvPr/>
          </p:nvSpPr>
          <p:spPr>
            <a:xfrm>
              <a:off x="563827" y="0"/>
              <a:ext cx="6390042" cy="237019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CACA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6"/>
            <p:cNvSpPr/>
            <p:nvPr/>
          </p:nvSpPr>
          <p:spPr>
            <a:xfrm>
              <a:off x="4794" y="711058"/>
              <a:ext cx="2372268" cy="948078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6"/>
            <p:cNvSpPr txBox="1"/>
            <p:nvPr/>
          </p:nvSpPr>
          <p:spPr>
            <a:xfrm>
              <a:off x="51075" y="757339"/>
              <a:ext cx="2279706" cy="8555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n-US" sz="2600" dirty="0">
                  <a:solidFill>
                    <a:schemeClr val="tx1"/>
                  </a:solidFill>
                  <a:latin typeface="Calibri"/>
                  <a:ea typeface="Calibri"/>
                  <a:cs typeface="Calibri"/>
                  <a:sym typeface="Calibri"/>
                </a:rPr>
                <a:t>3 Zásady</a:t>
              </a:r>
              <a:endParaRPr sz="26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6"/>
            <p:cNvSpPr/>
            <p:nvPr/>
          </p:nvSpPr>
          <p:spPr>
            <a:xfrm>
              <a:off x="2572714" y="711058"/>
              <a:ext cx="2372268" cy="948078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6"/>
            <p:cNvSpPr txBox="1"/>
            <p:nvPr/>
          </p:nvSpPr>
          <p:spPr>
            <a:xfrm>
              <a:off x="2618995" y="757339"/>
              <a:ext cx="2279706" cy="8555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n-US" sz="2600" dirty="0">
                  <a:solidFill>
                    <a:schemeClr val="tx1"/>
                  </a:solidFill>
                  <a:latin typeface="Calibri"/>
                  <a:ea typeface="Calibri"/>
                  <a:cs typeface="Calibri"/>
                  <a:sym typeface="Calibri"/>
                </a:rPr>
                <a:t>9 Pokyny</a:t>
              </a:r>
              <a:endParaRPr sz="26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6"/>
            <p:cNvSpPr/>
            <p:nvPr/>
          </p:nvSpPr>
          <p:spPr>
            <a:xfrm>
              <a:off x="5140633" y="711058"/>
              <a:ext cx="2372268" cy="948078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6"/>
            <p:cNvSpPr txBox="1"/>
            <p:nvPr/>
          </p:nvSpPr>
          <p:spPr>
            <a:xfrm>
              <a:off x="5186914" y="757339"/>
              <a:ext cx="2279706" cy="8555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n-US" sz="2600" dirty="0">
                  <a:solidFill>
                    <a:schemeClr val="tx1"/>
                  </a:solidFill>
                  <a:latin typeface="Calibri"/>
                  <a:ea typeface="Calibri"/>
                  <a:cs typeface="Calibri"/>
                  <a:sym typeface="Calibri"/>
                </a:rPr>
                <a:t>31 kontrolních bodů</a:t>
              </a:r>
              <a:endParaRPr sz="26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>
            <a:spLocks noGrp="1"/>
          </p:cNvSpPr>
          <p:nvPr>
            <p:ph type="title"/>
          </p:nvPr>
        </p:nvSpPr>
        <p:spPr>
          <a:xfrm>
            <a:off x="326039" y="2466303"/>
            <a:ext cx="5393700" cy="1925394"/>
          </a:xfr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en-US" sz="5200" b="0" i="0" u="none" strike="noStrike" cap="none" dirty="0">
                <a:latin typeface="Roboto"/>
                <a:ea typeface="Roboto"/>
                <a:cs typeface="Roboto"/>
                <a:sym typeface="Roboto"/>
              </a:rPr>
              <a:t>POUŽÍVÁNÍ POKYNŮ UDL </a:t>
            </a:r>
          </a:p>
        </p:txBody>
      </p:sp>
      <p:sp>
        <p:nvSpPr>
          <p:cNvPr id="131" name="Google Shape;131;p17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0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Pokyny k UDL nabízejí soubor konkrétních návrhů pro uplatnění UDL v praxi.</a:t>
            </a:r>
          </a:p>
          <a:p>
            <a:pPr marL="457200" lvl="0" indent="-381000">
              <a:lnSpc>
                <a:spcPct val="10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0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0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Lze je kombinovat podle konkrétních vzdělávacích cílů a lze je aplikovat na konkrétní obsahové oblasti a kontexty v jakémkoli oboru nebo oblasti.</a:t>
            </a:r>
          </a:p>
          <a:p>
            <a:pPr marL="457200" lvl="0" indent="-381000">
              <a:lnSpc>
                <a:spcPct val="10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0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0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→ Dále se budeme zabývat 3 zásadami, 9 pokyny a 31 kontrolními body UDL.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>
            <a:spLocks noGrp="1"/>
          </p:cNvSpPr>
          <p:nvPr>
            <p:ph type="title"/>
          </p:nvPr>
        </p:nvSpPr>
        <p:spPr>
          <a:xfrm>
            <a:off x="363833" y="2589205"/>
            <a:ext cx="5393700" cy="1679589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1. ZAPOJENÍ - "PROČ" SE UČIT</a:t>
            </a:r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</a:pPr>
            <a:r>
              <a:rPr lang="en-US"/>
              <a:t> → Zásada </a:t>
            </a:r>
            <a:r>
              <a:rPr lang="en-US" u="sng"/>
              <a:t>Poskytnout více způsobů zapojení </a:t>
            </a:r>
            <a:r>
              <a:rPr lang="en-US"/>
              <a:t>znamená podnítit zájem a motivaci studentů k učení tím, že jim nabídneme různé způsoby, jak se zapojit do obsahu, kolegů a školitele.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5900"/>
              <a:buNone/>
            </a:pPr>
            <a:endParaRPr lang="en-US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>
            <a:spLocks noGrp="1"/>
          </p:cNvSpPr>
          <p:nvPr>
            <p:ph type="title"/>
          </p:nvPr>
        </p:nvSpPr>
        <p:spPr>
          <a:xfrm>
            <a:off x="373358" y="2608870"/>
            <a:ext cx="5393700" cy="164026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1. ZAJIŠTĚNÍ: PRŮVODCE</a:t>
            </a:r>
          </a:p>
        </p:txBody>
      </p:sp>
      <p:sp>
        <p:nvSpPr>
          <p:cNvPr id="145" name="Google Shape;145;p19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→Zásada </a:t>
            </a:r>
            <a:r>
              <a:rPr lang="en-US" u="sng"/>
              <a:t>zapojení </a:t>
            </a:r>
            <a:r>
              <a:rPr lang="en-US"/>
              <a:t>zahrnuje 3 pokyny, které pomáhají žákům získat přístup k učení, budovat vlastní odborné znalosti a internalizovat nové znalosti a dovednosti:</a:t>
            </a:r>
          </a:p>
          <a:p>
            <a:pPr marL="45720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1.1 Poskytněte možnosti náboru zájemců</a:t>
            </a:r>
          </a:p>
          <a:p>
            <a:pPr marL="45720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1.2 Poskytnout možnosti, jak udržet úsilí a vytrvalost</a:t>
            </a:r>
          </a:p>
          <a:p>
            <a:pPr marL="45720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1.3 Poskytnout možnosti samoregulace</a:t>
            </a:r>
          </a:p>
          <a:p>
            <a:pPr marL="0" lvl="0" indent="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 txBox="1">
            <a:spLocks noGrp="1"/>
          </p:cNvSpPr>
          <p:nvPr>
            <p:ph type="title"/>
          </p:nvPr>
        </p:nvSpPr>
        <p:spPr>
          <a:xfrm>
            <a:off x="277585" y="271236"/>
            <a:ext cx="1163682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1.1 POSKYTNOUT MOŽNOSTI NÁBORU ZÁJEMCŮ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0"/>
          <p:cNvSpPr txBox="1">
            <a:spLocks noGrp="1"/>
          </p:cNvSpPr>
          <p:nvPr>
            <p:ph type="body" idx="1"/>
          </p:nvPr>
        </p:nvSpPr>
        <p:spPr>
          <a:xfrm>
            <a:off x="469174" y="1445306"/>
            <a:ext cx="11253652" cy="5009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u="sng">
                <a:latin typeface="Calibri"/>
                <a:ea typeface="Calibri"/>
                <a:cs typeface="Calibri"/>
                <a:sym typeface="Calibri"/>
              </a:rPr>
              <a:t>Kontrolní body: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400"/>
              <a:buNone/>
            </a:pPr>
            <a:endParaRPr sz="400" u="sng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1.1.1 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Optimalizace individuální volby a autonomie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Nabídnout žákům možnost volby v tom,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co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se budou učit,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jak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se budou učit a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jak budou vyjadřovat své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znalosti.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1.1.2 Optimalizace relevance, hodnoty a autenticity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Nabídnout možnosti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odpovídající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žákům (kulturně, sociálně, věkově a schopnostmi).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1.1.3 Minimalizace hrozeb a rozptýlení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Vytvoření bezpečného prostoru pro učení s minimálním rizikem rozptýlení.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1"/>
          <p:cNvSpPr txBox="1">
            <a:spLocks noGrp="1"/>
          </p:cNvSpPr>
          <p:nvPr>
            <p:ph type="title"/>
          </p:nvPr>
        </p:nvSpPr>
        <p:spPr>
          <a:xfrm>
            <a:off x="768803" y="241300"/>
            <a:ext cx="1103811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1.2 POSKYTNOUT MOŽNOSTI PRO UDRŽENÍ ÚSILÍ A VYTRVALOSTI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1"/>
          <p:cNvSpPr txBox="1">
            <a:spLocks noGrp="1"/>
          </p:cNvSpPr>
          <p:nvPr>
            <p:ph type="body" idx="1"/>
          </p:nvPr>
        </p:nvSpPr>
        <p:spPr>
          <a:xfrm>
            <a:off x="639535" y="1804988"/>
            <a:ext cx="11296650" cy="5009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1.2.1 Zvýšení významu cílů a úkolů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Připomeňte si cíle i jejich hodnotu.</a:t>
            </a:r>
            <a:endParaRPr/>
          </a:p>
          <a:p>
            <a:pPr marL="685800" lvl="1" indent="-76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1.2.2 Různé požadavky a zdroje pro optimalizaci výzvy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Poskytnout žákům možnosti, jak se učit obsah s jasnými stupni obtížnosti.</a:t>
            </a:r>
            <a:endParaRPr/>
          </a:p>
          <a:p>
            <a:pPr marL="685800" lvl="1" indent="-76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1.2.3 Podpora spolupráce a komunity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Poskytnout žákům příležitost naučit se efektivně spolupracovat s ostatními.</a:t>
            </a:r>
            <a:endParaRPr/>
          </a:p>
          <a:p>
            <a:pPr marL="685800" lvl="1" indent="-76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1.2.4 Zvýšení zpětné vazby orientované na zvládnutí učiva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Poskytování zpětné vazby, která vede studenty spíše ke zvládnutí než k pevnému pojetí výkonu nebo shody.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>
            <a:spLocks noGrp="1"/>
          </p:cNvSpPr>
          <p:nvPr>
            <p:ph type="title"/>
          </p:nvPr>
        </p:nvSpPr>
        <p:spPr>
          <a:xfrm>
            <a:off x="838200" y="1079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1.3 POSKYTNOUT MOŽNOSTI </a:t>
            </a:r>
            <a:r>
              <a:rPr lang="en-US" sz="4400" dirty="0">
                <a:latin typeface="Calibri"/>
                <a:ea typeface="Calibri"/>
                <a:cs typeface="Calibri"/>
                <a:sym typeface="Calibri"/>
              </a:rPr>
              <a:t>SAMOREGULACE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22"/>
          <p:cNvSpPr txBox="1">
            <a:spLocks noGrp="1"/>
          </p:cNvSpPr>
          <p:nvPr>
            <p:ph type="body" idx="1"/>
          </p:nvPr>
        </p:nvSpPr>
        <p:spPr>
          <a:xfrm>
            <a:off x="729343" y="1538287"/>
            <a:ext cx="10858500" cy="5009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1.3.1 Podporovat očekávání a přesvědčení, která optimalizují motivaci.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Používejte jazyk a zpětnou vazbu, které umožní všem účastníkům školení vnímat se jako schopné studenty.</a:t>
            </a:r>
            <a:endParaRPr/>
          </a:p>
          <a:p>
            <a:pPr marL="685800" lvl="1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1.3.2 Usnadnění osobních dovedností a strategií pro zvládání problémů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Nabídněte žákům připomínky, modely a nástroje, které jim pomohou zvládat a usměrňovat jejich emocionální reakce.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Nabídněte možnosti uvolnění stresu</a:t>
            </a:r>
            <a:endParaRPr/>
          </a:p>
          <a:p>
            <a:pPr marL="685800" lvl="1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1.3.3 Rozvoj sebehodnocení a reflexe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Poskytnout žákům nástroje k reflexi jejich učení.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3"/>
          <p:cNvSpPr txBox="1">
            <a:spLocks noGrp="1"/>
          </p:cNvSpPr>
          <p:nvPr>
            <p:ph type="title"/>
          </p:nvPr>
        </p:nvSpPr>
        <p:spPr>
          <a:xfrm>
            <a:off x="365062" y="2672780"/>
            <a:ext cx="5393700" cy="151244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Calibri"/>
              <a:buNone/>
            </a:pPr>
            <a:r>
              <a:rPr lang="en-US" sz="4300" dirty="0"/>
              <a:t>2. REPREZENTACE - "CO" SE UČÍ</a:t>
            </a:r>
          </a:p>
        </p:txBody>
      </p:sp>
      <p:sp>
        <p:nvSpPr>
          <p:cNvPr id="173" name="Google Shape;173;p23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/>
              <a:t> → Zásada </a:t>
            </a:r>
            <a:r>
              <a:rPr lang="en-US" u="sng"/>
              <a:t>Poskytování více způsobů prezentace </a:t>
            </a:r>
            <a:r>
              <a:rPr lang="en-US"/>
              <a:t>se zaměřuje na navrhování nebo poskytování školicích materiálů v různých formátech, aby byly přístupné co největšímu počtu různých účastníků vzdělávání.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 txBox="1">
            <a:spLocks noGrp="1"/>
          </p:cNvSpPr>
          <p:nvPr>
            <p:ph type="title"/>
          </p:nvPr>
        </p:nvSpPr>
        <p:spPr>
          <a:xfrm>
            <a:off x="287324" y="2701201"/>
            <a:ext cx="5599125" cy="1455598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300" dirty="0"/>
              <a:t>2. ZASTOUPENÍ: POKYNY</a:t>
            </a:r>
          </a:p>
        </p:txBody>
      </p:sp>
      <p:sp>
        <p:nvSpPr>
          <p:cNvPr id="180" name="Google Shape;180;p2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200"/>
              <a:t>→Zásada </a:t>
            </a:r>
            <a:r>
              <a:rPr lang="en-US" sz="2200" u="sng"/>
              <a:t>reprezentace </a:t>
            </a:r>
            <a:r>
              <a:rPr lang="en-US" sz="2200"/>
              <a:t>má tři zásady, které pomáhají žákům poznat, co studují, efektivně přijímat informace a pochopit jejich význam a propojit je se svými dosavadními znalostmi: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200"/>
              <a:t>2.1 Poskytněte možnosti vnímání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200"/>
              <a:t>2.2 Poskytněte možnosti jazykových, matematických výrazů a symbolů.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200"/>
              <a:t>2.3 Poskytněte možnosti porozumění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85325" y="1557375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Účastníci </a:t>
            </a:r>
            <a:r>
              <a:rPr lang="cs-CZ" dirty="0"/>
              <a:t>č. 1</a:t>
            </a: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lvl="0" indent="-228600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Jak vypadá inkluzivní školení?</a:t>
            </a:r>
            <a:br>
              <a:rPr lang="en-US"/>
            </a:br>
            <a:r>
              <a:rPr lang="en-US"/>
              <a:t>Výzvy pro studenty se zdravotním postižením</a:t>
            </a:r>
            <a:br>
              <a:rPr lang="en-US"/>
            </a:br>
            <a:r>
              <a:rPr lang="en-US"/>
              <a:t>Emoce</a:t>
            </a:r>
            <a:br>
              <a:rPr lang="en-US"/>
            </a:br>
            <a:r>
              <a:rPr lang="en-US"/>
              <a:t>Dojmy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5"/>
          <p:cNvSpPr txBox="1">
            <a:spLocks noGrp="1"/>
          </p:cNvSpPr>
          <p:nvPr>
            <p:ph type="title"/>
          </p:nvPr>
        </p:nvSpPr>
        <p:spPr>
          <a:xfrm>
            <a:off x="838200" y="2413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2.1 POSKYTNOUT MOŽNOSTI VNÍMÁNÍ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134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 2.1.1 Nabídka způsobů přizpůsobení zobrazení informací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Vytvářet zdroje a materiály, které řeší variabilitu a splňují potřeby většího počtu žáků.</a:t>
            </a:r>
            <a:endParaRPr/>
          </a:p>
          <a:p>
            <a:pPr marL="685800" lvl="1" indent="-76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2.1.2 Nabídka alternativ pro sluchové informace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Poskytněte možnost vložení jakýchkoli informací prezentovaných zvukově (např. skryté titulky u videí).</a:t>
            </a:r>
            <a:endParaRPr/>
          </a:p>
          <a:p>
            <a:pPr marL="685800" lvl="1" indent="-76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2.1.3 Nabídka alternativních vizuálních informací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Poskytněte studentům možnost vložení, aby se nemuseli spoléhat na vizuální informace (např. zvukové alternativy k vizuálním informacím).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>
            <a:spLocks noGrp="1"/>
          </p:cNvSpPr>
          <p:nvPr>
            <p:ph type="title"/>
          </p:nvPr>
        </p:nvSpPr>
        <p:spPr>
          <a:xfrm>
            <a:off x="398689" y="293007"/>
            <a:ext cx="1139462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Calibri"/>
              <a:buNone/>
            </a:pPr>
            <a:r>
              <a:rPr lang="en-US" sz="4300" dirty="0"/>
              <a:t>2.2 POSKYTNOUT MOŽNOSTI JAZYKA A SYMBOLŮ</a:t>
            </a:r>
            <a:endParaRPr sz="43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6"/>
          <p:cNvSpPr txBox="1">
            <a:spLocks noGrp="1"/>
          </p:cNvSpPr>
          <p:nvPr>
            <p:ph type="body" idx="1"/>
          </p:nvPr>
        </p:nvSpPr>
        <p:spPr>
          <a:xfrm>
            <a:off x="727165" y="1792968"/>
            <a:ext cx="11149149" cy="4580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2.2.1 Objasnění slovní zásoby a symbolů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Přeložit/vysvětlit idiomy, archaické výrazy, kulturně výlučné fráze a slang.</a:t>
            </a:r>
            <a:endParaRPr/>
          </a:p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2.2.2 Objasnění neznámé syntaxe a struktury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2.2.3 Podpora dekódování textu, matematických zápisů a symbolů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Poskytněte přímé pokyny, podněty a materiály s podporou pro žáky, kteří mají problémy s porozuměním informacím. </a:t>
            </a:r>
            <a:endParaRPr/>
          </a:p>
          <a:p>
            <a:pPr marL="685800" lvl="1" indent="-8763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2.2.4 Podpora porozumění mezi jazyky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2.2.5 Ilustrace prostřednictvím více médií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 txBox="1">
            <a:spLocks noGrp="1"/>
          </p:cNvSpPr>
          <p:nvPr>
            <p:ph type="title"/>
          </p:nvPr>
        </p:nvSpPr>
        <p:spPr>
          <a:xfrm>
            <a:off x="1085848" y="13538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2.3 POSKYTNOUT MOŽNOSTI POROZUMĚNÍ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27"/>
          <p:cNvSpPr txBox="1">
            <a:spLocks noGrp="1"/>
          </p:cNvSpPr>
          <p:nvPr>
            <p:ph type="body" idx="1"/>
          </p:nvPr>
        </p:nvSpPr>
        <p:spPr>
          <a:xfrm>
            <a:off x="887184" y="1460952"/>
            <a:ext cx="10912929" cy="5218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2.3.1 Aktivovat nebo poskytnout základní znalosti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2.3.2 Zvýrazněte vzory, kritické rysy, velké myšlenky a vztahy.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Poskytněte žákům výslovné pokyny nebo podněty, které jim pomohou rozpoznat nejdůležitější prvky v informacích.</a:t>
            </a:r>
            <a:endParaRPr/>
          </a:p>
          <a:p>
            <a:pPr marL="685800" lvl="1" indent="-75882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2.3.3 Průvodce zpracováním a vizualizací informací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Poskytněte všem žákům materiály, strategie a nástroje na podporu zpracování a vizualizace.</a:t>
            </a:r>
            <a:endParaRPr/>
          </a:p>
          <a:p>
            <a:pPr marL="685800" lvl="1" indent="-75882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2.3.4 Maximalizace přenosu a zobecnění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Modelování explicitních strategií, které mohou žáci použít k přenosu získaných informací do jiných obsahových oblastí a situací.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 txBox="1">
            <a:spLocks noGrp="1"/>
          </p:cNvSpPr>
          <p:nvPr>
            <p:ph type="title"/>
          </p:nvPr>
        </p:nvSpPr>
        <p:spPr>
          <a:xfrm>
            <a:off x="354000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Calibri"/>
              <a:buNone/>
            </a:pPr>
            <a:r>
              <a:rPr lang="en-US" sz="4300" dirty="0"/>
              <a:t>3. AKCE A VYJADŘOVÁNÍ - "JAK" SE UČÍME</a:t>
            </a:r>
          </a:p>
        </p:txBody>
      </p:sp>
      <p:sp>
        <p:nvSpPr>
          <p:cNvPr id="208" name="Google Shape;208;p2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Zásada </a:t>
            </a:r>
            <a:r>
              <a:rPr lang="en-US" u="sng"/>
              <a:t>Poskytování různých způsobů činnosti a vyjádření se </a:t>
            </a:r>
            <a:r>
              <a:rPr lang="en-US"/>
              <a:t>zaměřuje na to, aby žáci mohli různými způsoby vyjádřit své porozumění a rozvoj dovedností v důsledku zkušeností z kurzu.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9"/>
          <p:cNvSpPr txBox="1">
            <a:spLocks noGrp="1"/>
          </p:cNvSpPr>
          <p:nvPr>
            <p:ph type="title"/>
          </p:nvPr>
        </p:nvSpPr>
        <p:spPr>
          <a:xfrm>
            <a:off x="34447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3. AKCE A VYJADŘOVÁNÍ: POKYNY</a:t>
            </a:r>
          </a:p>
        </p:txBody>
      </p:sp>
      <p:sp>
        <p:nvSpPr>
          <p:cNvPr id="215" name="Google Shape;215;p29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→Zásada </a:t>
            </a:r>
            <a:r>
              <a:rPr lang="en-US" u="sng"/>
              <a:t>Action &amp; Expression </a:t>
            </a:r>
            <a:r>
              <a:rPr lang="en-US"/>
              <a:t>obsahuje 3 pokyny, které pomáhají žákům prokázat znalosti a dovednosti získané během školení: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3.1 Nabídněte možnosti fyzických opatření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3.2 Poskytnout možnosti vyjádření a komunikace</a:t>
            </a:r>
          </a:p>
          <a:p>
            <a:pPr marL="45720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3.3 Poskytněte možnosti pro výkonné funkce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0"/>
          <p:cNvSpPr txBox="1">
            <a:spLocks noGrp="1"/>
          </p:cNvSpPr>
          <p:nvPr>
            <p:ph type="title"/>
          </p:nvPr>
        </p:nvSpPr>
        <p:spPr>
          <a:xfrm>
            <a:off x="715735" y="298450"/>
            <a:ext cx="1076052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3.1 POSKYTNOUT MOŽNOSTI FYZICKÝCH OPATŘENÍ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134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3.1.1 </a:t>
            </a:r>
            <a:r>
              <a:rPr lang="en-US" b="0" i="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Různé metody reakce a navigace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US" b="0" i="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Poskytnout více možností metod používaných pro reakci a navigaci v rámci jednoho úkolu.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en-US" b="0" i="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3.1.2 </a:t>
            </a:r>
            <a:r>
              <a:rPr lang="en-US" b="0" i="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Optimalizace přístupu k nástrojům a asistenčním technologiím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Poskytněte žákům více možností, jak používat asistenční technologie.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1"/>
          <p:cNvSpPr txBox="1">
            <a:spLocks noGrp="1"/>
          </p:cNvSpPr>
          <p:nvPr>
            <p:ph type="title"/>
          </p:nvPr>
        </p:nvSpPr>
        <p:spPr>
          <a:xfrm>
            <a:off x="538842" y="185510"/>
            <a:ext cx="1111431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dirty="0"/>
              <a:t>3.2 POSKYTNOUT MOŽNOSTI </a:t>
            </a:r>
            <a:r>
              <a:rPr lang="en-US" sz="3400" dirty="0"/>
              <a:t>VYJÁDŘENÍ A KOMUNIKACE</a:t>
            </a:r>
            <a:endParaRPr sz="3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31"/>
          <p:cNvSpPr txBox="1">
            <a:spLocks noGrp="1"/>
          </p:cNvSpPr>
          <p:nvPr>
            <p:ph type="body" idx="1"/>
          </p:nvPr>
        </p:nvSpPr>
        <p:spPr>
          <a:xfrm>
            <a:off x="843643" y="1434873"/>
            <a:ext cx="10134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3.2.1 Využití více médií pro komunikaci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Zajistěte více způsobů odpovědí při hodnocení, aby žáci mohli bez překážek vyjádřit své porozumění. </a:t>
            </a:r>
            <a:endParaRPr/>
          </a:p>
          <a:p>
            <a:pPr marL="685800" lvl="1" indent="-8763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3.2.2 Použití více nástrojů pro konstrukci a kompozici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Poskytnout žákům na výběr z několika nástrojů nebo strategií, které jim pomohou vyjádřit jejich znalosti.</a:t>
            </a:r>
            <a:endParaRPr/>
          </a:p>
          <a:p>
            <a:pPr marL="685800" lvl="1" indent="-8763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3.2.3 Vytváření plynulých dovedností s odstupňovanou úrovní podpory pro nácvik a výkony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Zavedení modelu lešení od práce řízené učitelem přes spolupráci ve skupinách až po samostatnou práci, přičemž se odpovědnost pomalu přenáší na žáky.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2"/>
          <p:cNvSpPr txBox="1">
            <a:spLocks noGrp="1"/>
          </p:cNvSpPr>
          <p:nvPr>
            <p:ph type="title"/>
          </p:nvPr>
        </p:nvSpPr>
        <p:spPr>
          <a:xfrm>
            <a:off x="397329" y="365125"/>
            <a:ext cx="1167492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3.3 POSKYTNOUT MOŽNOSTI PRO VÝKONNÉ FUNKCE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2"/>
          <p:cNvSpPr txBox="1">
            <a:spLocks noGrp="1"/>
          </p:cNvSpPr>
          <p:nvPr>
            <p:ph type="body" idx="1"/>
          </p:nvPr>
        </p:nvSpPr>
        <p:spPr>
          <a:xfrm>
            <a:off x="544284" y="1569811"/>
            <a:ext cx="11391902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3.3.1 Vedení ke stanovení vhodných cílů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Stanovte žákům jasné cíle, které musí splnit nebo překročit, aby splnili očekávání.</a:t>
            </a:r>
            <a:endParaRPr/>
          </a:p>
          <a:p>
            <a:pPr marL="685800" lvl="1" indent="-8826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3.3.2 Podpora plánování a rozvoje strategie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Usnadnění procesu strategického plánování</a:t>
            </a:r>
            <a:endParaRPr/>
          </a:p>
          <a:p>
            <a:pPr marL="685800" lvl="1" indent="-8826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3.3.3 Usnadnění správy informací a zdrojů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Poskytnout lešení a podpory, které slouží jako organizační pomůcky pro žáky.</a:t>
            </a:r>
            <a:endParaRPr/>
          </a:p>
          <a:p>
            <a:pPr marL="685800" lvl="1" indent="-8826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3.3.4 Posílení kapacity pro sledování pokroku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Poskytnout žákům nástroje formativní zpětné vazby, aby mohli sledovat svůj vlastní pokrok.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3"/>
          <p:cNvSpPr txBox="1">
            <a:spLocks noGrp="1"/>
          </p:cNvSpPr>
          <p:nvPr>
            <p:ph type="title"/>
          </p:nvPr>
        </p:nvSpPr>
        <p:spPr>
          <a:xfrm>
            <a:off x="354000" y="1772925"/>
            <a:ext cx="5393700" cy="2085900"/>
          </a:xfr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en-US" b="0" i="0" u="none" strike="noStrike" cap="none" dirty="0">
                <a:latin typeface="Roboto"/>
                <a:ea typeface="Roboto"/>
                <a:cs typeface="Roboto"/>
                <a:sym typeface="Roboto"/>
              </a:rPr>
              <a:t>REFLECTION</a:t>
            </a:r>
          </a:p>
        </p:txBody>
      </p:sp>
      <p:sp>
        <p:nvSpPr>
          <p:cNvPr id="243" name="Google Shape;243;p33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Jaké prvky vašeho kurzu (kurzů) by se daly zlepšit pomocí pokynů UDL?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Jak si myslíte, že můžete pokyny UDL využít ve své školicí činnosti?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STRATEGIE A TECHNIKY UDL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UNIVERZÁLNÍ DESIGN (UD)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188153" y="1777954"/>
            <a:ext cx="5332917" cy="4900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= je navrhování výrobků, služeb, technologií, výuky, prostředí atd. tak, aby je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mohli v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co největší míře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používat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všichni lidé bez ohledu na jejich věk, velikost, schopnosti nebo postižení.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univerzálně navržený výrobek, technologie, prostředí atd. je </a:t>
            </a:r>
            <a:r>
              <a:rPr lang="en-US" u="sng">
                <a:latin typeface="Calibri"/>
                <a:ea typeface="Calibri"/>
                <a:cs typeface="Calibri"/>
                <a:sym typeface="Calibri"/>
              </a:rPr>
              <a:t>přístupný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u="sng">
                <a:latin typeface="Calibri"/>
                <a:ea typeface="Calibri"/>
                <a:cs typeface="Calibri"/>
                <a:sym typeface="Calibri"/>
              </a:rPr>
              <a:t>použitelný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-US" u="sng">
                <a:latin typeface="Calibri"/>
                <a:ea typeface="Calibri"/>
                <a:cs typeface="Calibri"/>
                <a:sym typeface="Calibri"/>
              </a:rPr>
              <a:t>inkluzivní.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4" name="Google Shape;104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93178" y="0"/>
            <a:ext cx="6756159" cy="6756158"/>
            <a:chOff x="2110489" y="0"/>
            <a:chExt cx="6756159" cy="6756158"/>
          </a:xfrm>
        </p:grpSpPr>
        <p:sp>
          <p:nvSpPr>
            <p:cNvPr id="105" name="Google Shape;105;p15"/>
            <p:cNvSpPr/>
            <p:nvPr/>
          </p:nvSpPr>
          <p:spPr>
            <a:xfrm>
              <a:off x="3799529" y="0"/>
              <a:ext cx="3378079" cy="3378079"/>
            </a:xfrm>
            <a:prstGeom prst="triangle">
              <a:avLst>
                <a:gd name="adj" fmla="val 50000"/>
              </a:avLst>
            </a:prstGeom>
            <a:solidFill>
              <a:schemeClr val="dk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5"/>
            <p:cNvSpPr txBox="1"/>
            <p:nvPr/>
          </p:nvSpPr>
          <p:spPr>
            <a:xfrm>
              <a:off x="4644049" y="1689040"/>
              <a:ext cx="1689039" cy="1689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7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Použitelné</a:t>
              </a:r>
              <a:endParaRPr sz="27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2110489" y="3378079"/>
              <a:ext cx="3378079" cy="3378079"/>
            </a:xfrm>
            <a:prstGeom prst="triangle">
              <a:avLst>
                <a:gd name="adj" fmla="val 50000"/>
              </a:avLst>
            </a:prstGeom>
            <a:solidFill>
              <a:schemeClr val="dk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5"/>
            <p:cNvSpPr txBox="1"/>
            <p:nvPr/>
          </p:nvSpPr>
          <p:spPr>
            <a:xfrm>
              <a:off x="2955009" y="5067119"/>
              <a:ext cx="1689039" cy="1689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7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Přístupné</a:t>
              </a:r>
              <a:endParaRPr sz="27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5"/>
            <p:cNvSpPr/>
            <p:nvPr/>
          </p:nvSpPr>
          <p:spPr>
            <a:xfrm rot="10800000">
              <a:off x="3799529" y="3378079"/>
              <a:ext cx="3378079" cy="3378079"/>
            </a:xfrm>
            <a:prstGeom prst="triangle">
              <a:avLst>
                <a:gd name="adj" fmla="val 50000"/>
              </a:avLst>
            </a:prstGeom>
            <a:solidFill>
              <a:schemeClr val="dk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5"/>
            <p:cNvSpPr txBox="1"/>
            <p:nvPr/>
          </p:nvSpPr>
          <p:spPr>
            <a:xfrm>
              <a:off x="4644049" y="3378079"/>
              <a:ext cx="1689039" cy="1689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7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Univerzální design</a:t>
              </a:r>
              <a:endParaRPr sz="27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5"/>
            <p:cNvSpPr/>
            <p:nvPr/>
          </p:nvSpPr>
          <p:spPr>
            <a:xfrm>
              <a:off x="5488569" y="3378079"/>
              <a:ext cx="3378079" cy="3378079"/>
            </a:xfrm>
            <a:prstGeom prst="triangle">
              <a:avLst>
                <a:gd name="adj" fmla="val 50000"/>
              </a:avLst>
            </a:prstGeom>
            <a:solidFill>
              <a:schemeClr val="dk2"/>
            </a:solidFill>
            <a:ln w="12700" cap="flat" cmpd="sng">
              <a:solidFill>
                <a:schemeClr val="l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5"/>
            <p:cNvSpPr txBox="1"/>
            <p:nvPr/>
          </p:nvSpPr>
          <p:spPr>
            <a:xfrm>
              <a:off x="6333089" y="5067119"/>
              <a:ext cx="1689039" cy="1689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2850" tIns="102850" rIns="102850" bIns="1028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rPr lang="en-US" sz="27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Inkluzivní</a:t>
              </a:r>
              <a:endParaRPr sz="27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63832" y="2896843"/>
            <a:ext cx="5393700" cy="1064313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 err="1"/>
              <a:t>Účastníci</a:t>
            </a:r>
            <a:r>
              <a:rPr lang="en-US" dirty="0"/>
              <a:t> </a:t>
            </a:r>
            <a:r>
              <a:rPr lang="cs-CZ"/>
              <a:t>č.</a:t>
            </a:r>
            <a:r>
              <a:rPr lang="cs-CZ" dirty="0"/>
              <a:t> </a:t>
            </a:r>
            <a:r>
              <a:rPr lang="cs-CZ"/>
              <a:t>3</a:t>
            </a:r>
            <a:endParaRPr lang="cs-CZ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lvl="0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Zamyslete se nad svými tréninkovými aktivitami.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jaké technologie byste mohli použít ke zvýšení přístupnosti vašich školicích materiálů?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jak můžete zlepšit své vzdělávací aktivity pomocí technologií?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200"/>
              <a:t>Předchozí zkušenosti</a:t>
            </a:r>
            <a:br>
              <a:rPr lang="en-US" sz="2200"/>
            </a:br>
            <a:r>
              <a:rPr lang="en-US" sz="2200"/>
              <a:t>Emoce</a:t>
            </a:r>
            <a:br>
              <a:rPr lang="en-US" sz="2200"/>
            </a:br>
            <a:r>
              <a:rPr lang="en-US" sz="2200"/>
              <a:t>Dojmy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344783" y="2907525"/>
            <a:ext cx="5393700" cy="104295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STRATEGIE UDL</a:t>
            </a:r>
            <a:endParaRPr lang="cs-CZ" dirty="0"/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Strategie UDL jsou vzdělávací metody a nástroje, které školitelé používají ke snížení překážek ve vzdělávání a k zajištění toho, aby VŠICHNI žáci měli rovné příležitosti k učení. Jsou v souladu s pokyny UDL.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na následujících snímcích jsou uvedeny příklady strategií, které jsou v souladu se třemi principy UDL.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838200" y="1555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ENGAGEMENT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10" name="Google Shape;110;p16"/>
          <p:cNvGraphicFramePr/>
          <p:nvPr/>
        </p:nvGraphicFramePr>
        <p:xfrm>
          <a:off x="722128" y="1759885"/>
          <a:ext cx="10823950" cy="448061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585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38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Strategie</a:t>
                      </a:r>
                      <a:endParaRPr sz="24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Odůvodnění</a:t>
                      </a:r>
                      <a:endParaRPr sz="24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Použití multimédií 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Zapojuje různé styly učení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Nabízí možnosti čtení, sledování, poslechu, navrhování a vizualizace.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Pohybové aktivity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Někteří žáci mají krátkou dobu pozornosti a mají tendenci spát, když se nehýbou.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Zvýšení vitality a bdělosti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Flexibilní hodnocení 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Formativní hodnocení může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žáky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zaujmout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Podpora podstupování rizik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Když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žáci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riskují, zapojují své rozmanité schopnosti.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838200" y="1936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ZASTOUPENÍ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17" name="Google Shape;117;p17"/>
          <p:cNvGraphicFramePr/>
          <p:nvPr/>
        </p:nvGraphicFramePr>
        <p:xfrm>
          <a:off x="684028" y="1787099"/>
          <a:ext cx="10823950" cy="448061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164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59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Strategie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Odůvodnění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Čtení textů nahlas / zvýraznění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Pomáhá slabým čtenářům a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žákům s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logopedickou vadou rozvíjet se.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Pomáhá studentům se slabým zrakem a osobám s omezenou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znalostí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jazyka.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Zmenšení obsahu stránky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Pomáhá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žákům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soustředit se a získat pozornost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Učitelé s ADHD, bipolární poruchou a úzkostnými stavy z ní mohou mít prospěch.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Podpůrná slovní zásoba s obrázky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Pomáhá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studentům s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kognitivním postižením, jazykovým postižením a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omezenou znalostí jazyka. 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Videa s titulky zblízka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Podporuje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studenty se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sluchovým postižením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Podporuje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bipolární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studenty,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aby se snížilo rozptýlení.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838200" y="2413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AKCE &amp; VYJÁDŘENÍ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4" name="Google Shape;124;p18"/>
          <p:cNvGraphicFramePr/>
          <p:nvPr/>
        </p:nvGraphicFramePr>
        <p:xfrm>
          <a:off x="760228" y="1940470"/>
          <a:ext cx="10823950" cy="448061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795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28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Strategie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Odůvodnění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Použití multimédií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Zvyšuje rozsah pozornosti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Pomáhá při 3D vizualizaci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Může vyvolat různé smyslové schopnosti učení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Poskytněte příležitosti k pohybu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Pomáhá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žákům s bipolární poruchou nebo jinými duševními poruchami uklidnit se.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Pomáhá získat zpět pozornost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Použití klipartů/grafiky/fotografií jako alternativy ke kreslení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Podporuje 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žáky s </a:t>
                      </a: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poruchami jemné motoriky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Převod textu na řeč při psaní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Pomáhá studentům se zrakovým postižením</a:t>
                      </a:r>
                      <a:endParaRPr/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-US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Pomáhá čtenářům na základní úrovni.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363832" y="2869425"/>
            <a:ext cx="5393700" cy="111915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TECHNIKY UDL</a:t>
            </a:r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Existuje mnoho různých technik implementace UDL a měly by být zváženy pro všechny složky kurikula.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Většina školitelů již používá techniky UDL.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Následující prezentace představují některé příklady technik, které lze použít k implementaci UDL.</a:t>
            </a: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>
          <a:xfrm>
            <a:off x="305454" y="2597962"/>
            <a:ext cx="5393700" cy="1662075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TECHNIKY UDL: ZAPOJENÍ</a:t>
            </a:r>
          </a:p>
        </p:txBody>
      </p:sp>
      <p:sp>
        <p:nvSpPr>
          <p:cNvPr id="138" name="Google Shape;138;p20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1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200"/>
              <a:t>Zájem a motivaci žáků k učení lze stimulovat různými technikami, jako jsou např.: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Skupinové diskuse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Používání různých výukových metod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Prezentace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Hraní rolí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Online diskusní fóra a studijní chaty</a:t>
            </a:r>
          </a:p>
          <a:p>
            <a:pPr marL="1254125" lvl="1" indent="-360363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200"/>
              <a:t>Koncepční mapy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title"/>
          </p:nvPr>
        </p:nvSpPr>
        <p:spPr>
          <a:xfrm>
            <a:off x="352448" y="2360524"/>
            <a:ext cx="5393700" cy="2136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TECHNIKY UDL: REPREZENTACE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1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Použití různých technik poskytne všem studentům stejnou příležitost k učení.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Příklady příslušných technik UDL: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Využití různých aktivit: hmatových, kinestetických, sluchových a vizuálních.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Používání různých výukových materiálů: online zdroje, videa, podcasty, prezentace, reálie, manipulátory, elektronické knihy atd.</a:t>
            </a:r>
            <a:endParaRPr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Animace, diagramy, interaktivní digitální výukové objekty</a:t>
            </a:r>
            <a:endParaRPr/>
          </a:p>
          <a:p>
            <a:pPr marL="457200" lvl="1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685800" lvl="1" indent="-76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title"/>
          </p:nvPr>
        </p:nvSpPr>
        <p:spPr>
          <a:xfrm>
            <a:off x="363525" y="2318818"/>
            <a:ext cx="5393700" cy="2220364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TECHNIKY UDL: AKCE A VYJÁDŘENÍ</a:t>
            </a:r>
          </a:p>
        </p:txBody>
      </p:sp>
      <p:sp>
        <p:nvSpPr>
          <p:cNvPr id="152" name="Google Shape;152;p22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Použití různých technik poskytne všem žákům stejnou příležitost prokázat své znalosti.</a:t>
            </a:r>
          </a:p>
          <a:p>
            <a:pPr marL="0" lvl="0" indent="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Příklady příslušných technik UDL:</a:t>
            </a:r>
          </a:p>
          <a:p>
            <a:pPr marL="685800" lvl="1" indent="-22860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/>
              <a:t>volba obsahu/formy zadání</a:t>
            </a:r>
          </a:p>
          <a:p>
            <a:pPr marL="685800" lvl="1" indent="-22860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/>
              <a:t>vytváření videí</a:t>
            </a:r>
          </a:p>
          <a:p>
            <a:pPr marL="685800" lvl="1" indent="-22860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/>
              <a:t>blogy, časopisy, prezentace</a:t>
            </a:r>
          </a:p>
          <a:p>
            <a:pPr marL="685800" lvl="1" indent="-22860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/>
              <a:t>multimediální projekty</a:t>
            </a:r>
          </a:p>
          <a:p>
            <a:pPr marL="685800" lvl="1" indent="-22860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/>
              <a:t>online cvičení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Použili jste již při školení strategie nebo techniky UDL? 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Jaké strategie nebo techniky UDL byste mohli v budoucnu použít?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A118850-F55F-31AB-0AE1-10F534DC3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504" y="2862430"/>
            <a:ext cx="5393700" cy="1133139"/>
          </a:xfrm>
        </p:spPr>
        <p:txBody>
          <a:bodyPr/>
          <a:lstStyle/>
          <a:p>
            <a:r>
              <a:rPr lang="en-US" dirty="0"/>
              <a:t>REFLEXE </a:t>
            </a:r>
            <a:r>
              <a:rPr lang="cs-CZ" dirty="0"/>
              <a:t>Č.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type="title" idx="4294967295"/>
          </p:nvPr>
        </p:nvSpPr>
        <p:spPr>
          <a:xfrm>
            <a:off x="0" y="38735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PŘÍKLAD UD</a:t>
            </a:r>
            <a:endParaRPr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6" descr="A door knob"/>
          <p:cNvSpPr txBox="1"/>
          <p:nvPr/>
        </p:nvSpPr>
        <p:spPr>
          <a:xfrm>
            <a:off x="990599" y="1455511"/>
            <a:ext cx="715917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dveřní páková klika vyžaduje na rozdíl od dveřní kliky menší sílu stisku a lze ji ovládat i sevřenou pěstí nebo loktem.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má zásadní význam pro osoby s postižením rukou, ale je přínosem i pro starší osoby, děti, osoby s poraněním rukou nebo pro každého, kdo něco nosí v rukou.</a:t>
            </a:r>
            <a:b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p16" descr="A door lever handl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8955" y="1231366"/>
            <a:ext cx="3343751" cy="2533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6" descr="A door knob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8955" y="4133838"/>
            <a:ext cx="3343751" cy="2568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549220"/>
            <a:ext cx="9144000" cy="1759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IMPLEMENTACE UDL VE VZDĚLÁVÁNÍ DOSPĚLÝCH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34335" y="2882095"/>
            <a:ext cx="5393700" cy="109381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Účastníci </a:t>
            </a:r>
            <a:r>
              <a:rPr lang="cs-CZ" dirty="0"/>
              <a:t>č. 4</a:t>
            </a: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lvl="0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Přemýšlejte o vzdělávání dospělých: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jak můžete uplatnit principy UDL ve svých školicích materiálech?</a:t>
            </a:r>
          </a:p>
          <a:p>
            <a:pPr marL="685800" lvl="1" indent="-22860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jak můžete zlepšit své vzdělávací metody pomocí UDL?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Předchozí zkušenosti</a:t>
            </a:r>
            <a:br>
              <a:rPr lang="en-US"/>
            </a:br>
            <a:r>
              <a:rPr lang="en-US"/>
              <a:t>Emoce</a:t>
            </a:r>
            <a:br>
              <a:rPr lang="en-US"/>
            </a:br>
            <a:r>
              <a:rPr lang="en-US"/>
              <a:t>Dojmy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801711" y="7262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VZDĚLÁVÁNÍ DOSPĚLÝCH (AE)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454308" y="1196997"/>
            <a:ext cx="6762154" cy="3907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54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Žáci v AE jsou velmi různorodou skupinou: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úrovně připravenosti, schopností a dovedností.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životní okolnosti: věk, národnost, profesní cíle, genderová identita, první jazyk, domácí situace a mnoho dalších.</a:t>
            </a:r>
            <a:endParaRPr/>
          </a:p>
          <a:p>
            <a:pPr marL="457200" lvl="1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600">
              <a:latin typeface="Calibri"/>
              <a:ea typeface="Calibri"/>
              <a:cs typeface="Calibri"/>
              <a:sym typeface="Calibri"/>
            </a:endParaRPr>
          </a:p>
          <a:p>
            <a:pPr marL="0" lvl="1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Univerzální učební plán nefunguje!</a:t>
            </a:r>
            <a:endParaRPr/>
          </a:p>
        </p:txBody>
      </p:sp>
      <p:pic>
        <p:nvPicPr>
          <p:cNvPr id="104" name="Google Shape;104;p15" descr="A humorous cartoon of a gray elephant, tall blue bird, green and brown turtle, and green snake standing in front of the &quot;One Size Fits All Store&quot; which has a Sale sign in the window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7004" y="1009249"/>
            <a:ext cx="4764182" cy="3622564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5"/>
          <p:cNvSpPr txBox="1"/>
          <p:nvPr/>
        </p:nvSpPr>
        <p:spPr>
          <a:xfrm>
            <a:off x="9040968" y="4597263"/>
            <a:ext cx="3465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Obrázek: Jack Corbett</a:t>
            </a:r>
            <a:endParaRPr/>
          </a:p>
        </p:txBody>
      </p:sp>
      <p:sp>
        <p:nvSpPr>
          <p:cNvPr id="106" name="Google Shape;106;p15"/>
          <p:cNvSpPr txBox="1"/>
          <p:nvPr/>
        </p:nvSpPr>
        <p:spPr>
          <a:xfrm>
            <a:off x="266165" y="5718334"/>
            <a:ext cx="11586692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UDL nabízí školitelům AE přístup, který se přizpůsobuje variabilitě žáků, aniž by se měnilo to, co učí.</a:t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title"/>
          </p:nvPr>
        </p:nvSpPr>
        <p:spPr>
          <a:xfrm>
            <a:off x="838200" y="269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UDL &amp; VZDĚLÁVÁNÍ DOSPĚLÝCH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6"/>
          <p:cNvSpPr txBox="1">
            <a:spLocks noGrp="1"/>
          </p:cNvSpPr>
          <p:nvPr>
            <p:ph type="body" idx="1"/>
          </p:nvPr>
        </p:nvSpPr>
        <p:spPr>
          <a:xfrm>
            <a:off x="520523" y="1764749"/>
            <a:ext cx="690307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Dospělí studenti mohou mít prospěch ze dvou hlavních aspektů UDL: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důraz na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flexibilní učební plán</a:t>
            </a:r>
            <a:endParaRPr/>
          </a:p>
          <a:p>
            <a:pPr marL="685800" lvl="1" indent="-2286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rozmanitost školicích metod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materiálů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vzdělávacích aktivit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UDL podporuje vývoj adaptivních, flexibilních a variabilních výukových programů AE. 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→ UDL poskytuje způsoby, jak zavést neformální aspekty do AE</a:t>
            </a:r>
            <a:endParaRPr/>
          </a:p>
        </p:txBody>
      </p:sp>
      <p:pic>
        <p:nvPicPr>
          <p:cNvPr id="114" name="Google Shape;114;p16" descr="A group of adult learners sitting at desks in a classroom&#10;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3596" y="3679064"/>
            <a:ext cx="4768403" cy="3178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>
            <a:spLocks noGrp="1"/>
          </p:cNvSpPr>
          <p:nvPr>
            <p:ph type="title"/>
          </p:nvPr>
        </p:nvSpPr>
        <p:spPr>
          <a:xfrm>
            <a:off x="297157" y="2451554"/>
            <a:ext cx="5393700" cy="1954892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KURIKULUM UDL</a:t>
            </a:r>
            <a:endParaRPr lang="cs-CZ" dirty="0"/>
          </a:p>
        </p:txBody>
      </p:sp>
      <p:sp>
        <p:nvSpPr>
          <p:cNvPr id="121" name="Google Shape;121;p17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/>
              <a:t>→ Existují 4 vzájemně propojené složky učebních osnov UDL: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000" b="1"/>
              <a:t>Cíle </a:t>
            </a:r>
            <a:r>
              <a:rPr lang="en-US" sz="2000"/>
              <a:t>- znalosti, pojmy a dovednosti, které si žáci musí osvojit.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000" b="1"/>
              <a:t>Metody </a:t>
            </a:r>
            <a:r>
              <a:rPr lang="en-US" sz="2000"/>
              <a:t>- vzdělávací strategie používané pedagogy k podpoře učení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000" b="1"/>
              <a:t>Materiály </a:t>
            </a:r>
            <a:r>
              <a:rPr lang="en-US" sz="2000"/>
              <a:t>- média používaná k prezentaci obsahu a demonstraci učení.</a:t>
            </a:r>
          </a:p>
          <a:p>
            <a:pPr marL="685800" lvl="1" indent="-228600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000" b="1"/>
              <a:t>Hodnocení </a:t>
            </a:r>
            <a:r>
              <a:rPr lang="en-US" sz="2000"/>
              <a:t>- proces shromažďování informací o pokroku žáka.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 txBox="1">
            <a:spLocks noGrp="1"/>
          </p:cNvSpPr>
          <p:nvPr>
            <p:ph type="title"/>
          </p:nvPr>
        </p:nvSpPr>
        <p:spPr>
          <a:xfrm>
            <a:off x="353078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300" dirty="0"/>
              <a:t>POKYNY K PROVÁDĚNÍ SMĚRNICE UDL</a:t>
            </a:r>
          </a:p>
        </p:txBody>
      </p:sp>
      <p:sp>
        <p:nvSpPr>
          <p:cNvPr id="128" name="Google Shape;128;p18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</a:t>
            </a:r>
            <a:r>
              <a:rPr lang="en-US" b="1"/>
              <a:t>zásady </a:t>
            </a:r>
            <a:r>
              <a:rPr lang="en-US"/>
              <a:t>a </a:t>
            </a:r>
            <a:r>
              <a:rPr lang="en-US" b="1"/>
              <a:t>pokyny UDL </a:t>
            </a:r>
            <a:r>
              <a:rPr lang="en-US"/>
              <a:t>poskytují pedagogům rámec pro </a:t>
            </a:r>
            <a:r>
              <a:rPr lang="en-US" b="1"/>
              <a:t>minimalizaci překážek ve výuce </a:t>
            </a:r>
            <a:r>
              <a:rPr lang="en-US"/>
              <a:t>ve všech složkách kurikula. 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na následujících diapozitivech jsou uvedeny některé pokyny pro školitele AE ke každému ze tří principů.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>
            <a:spLocks noGrp="1"/>
          </p:cNvSpPr>
          <p:nvPr>
            <p:ph type="title"/>
          </p:nvPr>
        </p:nvSpPr>
        <p:spPr>
          <a:xfrm>
            <a:off x="344168" y="2916508"/>
            <a:ext cx="5393700" cy="1024984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ENGAGEMENT</a:t>
            </a:r>
            <a:endParaRPr lang="cs-CZ" dirty="0"/>
          </a:p>
        </p:txBody>
      </p:sp>
      <p:sp>
        <p:nvSpPr>
          <p:cNvPr id="135" name="Google Shape;135;p1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Cíl: dát účastníkům důvod, aby se chtěli dále učit, a smysluplně propojit jejich předchozí zkušenosti s novými myšlenkami, které školitelé nabízejí.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Žáci by měli mít možnost volby, jak začít, jak se soustředit a jak udržet své úsilí a pozornost.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>
            <a:spLocks noGrp="1"/>
          </p:cNvSpPr>
          <p:nvPr>
            <p:ph type="title"/>
          </p:nvPr>
        </p:nvSpPr>
        <p:spPr>
          <a:xfrm>
            <a:off x="352464" y="2454546"/>
            <a:ext cx="5393700" cy="1948908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NÁBOROVÝ ZÁJEM</a:t>
            </a:r>
          </a:p>
        </p:txBody>
      </p:sp>
      <p:sp>
        <p:nvSpPr>
          <p:cNvPr id="142" name="Google Shape;142;p20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/>
              <a:t>Osvědčené postupy: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Stanovte si jasné cíle učení 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Naslouchejte svým žákům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Vysvětlit souvislosti mezi výsledky učení a žáky.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Vytvoření bezpečného vzdělávacího prostředí 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Používejte opakující se postupy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336179" y="2481051"/>
            <a:ext cx="5393700" cy="1895897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TRVALÉ ÚSILÍ</a:t>
            </a:r>
            <a:br>
              <a:rPr lang="cs-CZ" dirty="0"/>
            </a:br>
            <a:r>
              <a:rPr lang="en-US" dirty="0"/>
              <a:t>A VYTRVALOST</a:t>
            </a:r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</a:pPr>
            <a:r>
              <a:rPr lang="en-US" sz="2400" dirty="0"/>
              <a:t>Osvědčené postupy: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US" dirty="0"/>
              <a:t>Často kontrolujte, zda žáci porozuměli a jak postupují.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US" dirty="0"/>
              <a:t>Ukažte žákům, jak spolupracovat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US" dirty="0"/>
              <a:t>Povzbuzujte žáky k zakládání a vedení skupin.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US" dirty="0"/>
              <a:t>Časté poskytování formativní zpětné vazby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364754" y="2943167"/>
            <a:ext cx="5393700" cy="971666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000" dirty="0"/>
              <a:t>SAMOREGULACE</a:t>
            </a:r>
          </a:p>
        </p:txBody>
      </p:sp>
      <p:sp>
        <p:nvSpPr>
          <p:cNvPr id="156" name="Google Shape;156;p22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None/>
            </a:pPr>
            <a:r>
              <a:rPr lang="en-US" sz="2400" dirty="0"/>
              <a:t>Osvědčené postupy: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/>
              <a:t>Využijte vlastní zkušenosti a ukažte studentům, že každý začíná od začátečnické pozice; berte neúspěchy jako příležitost k růstu.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/>
              <a:t>Uveďte žákům příklady zvládání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/>
              <a:t>Rozdělte přednášky na malé části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>
            <a:spLocks noGrp="1"/>
          </p:cNvSpPr>
          <p:nvPr>
            <p:ph type="title"/>
          </p:nvPr>
        </p:nvSpPr>
        <p:spPr>
          <a:xfrm>
            <a:off x="392100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800" dirty="0"/>
              <a:t>UD A UNIVERZÁLNÍ DESIGN PRO UČENÍ (UDL) </a:t>
            </a:r>
          </a:p>
        </p:txBody>
      </p:sp>
      <p:sp>
        <p:nvSpPr>
          <p:cNvPr id="128" name="Google Shape;128;p17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Principy UD lze aplikovat na vzdělávací prostředí, zdroje a metody výuky.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UDL je navrhování vzdělávacího prostředí tak, aby bylo přístupné bez ohledu na styl učení, fyzické nebo smyslové schopnosti.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401625" y="176340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800" dirty="0"/>
              <a:t>ZASTOUPENÍ</a:t>
            </a:r>
          </a:p>
        </p:txBody>
      </p:sp>
      <p:sp>
        <p:nvSpPr>
          <p:cNvPr id="163" name="Google Shape;163;p23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Cíl: poskytnout žákům co nejlepší šanci na přípravu a pochopení vyučovaných předmětů.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Školitelé by měli studentům poskytnout alternativní formáty informací a obsahu, aby se snížily překážky při učení.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 txBox="1">
            <a:spLocks noGrp="1"/>
          </p:cNvSpPr>
          <p:nvPr>
            <p:ph type="title"/>
          </p:nvPr>
        </p:nvSpPr>
        <p:spPr>
          <a:xfrm>
            <a:off x="393329" y="2877179"/>
            <a:ext cx="5393700" cy="1103642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VNÍMÁNÍ</a:t>
            </a:r>
            <a:endParaRPr lang="cs-CZ" dirty="0"/>
          </a:p>
        </p:txBody>
      </p:sp>
      <p:sp>
        <p:nvSpPr>
          <p:cNvPr id="170" name="Google Shape;170;p24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/>
              <a:t>Osvědčené postupy: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Poskytněte alternativy pro vizuální a zvukové efekty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Nabídka způsobů přizpůsobení zobrazení informací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 txBox="1">
            <a:spLocks noGrp="1"/>
          </p:cNvSpPr>
          <p:nvPr>
            <p:ph type="title"/>
          </p:nvPr>
        </p:nvSpPr>
        <p:spPr>
          <a:xfrm>
            <a:off x="4016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JAZYK A SYMBOLY</a:t>
            </a:r>
            <a:endParaRPr lang="cs-CZ" dirty="0"/>
          </a:p>
        </p:txBody>
      </p:sp>
      <p:sp>
        <p:nvSpPr>
          <p:cNvPr id="177" name="Google Shape;177;p25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/>
              <a:t>Osvědčené postupy: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Objasnění syntaxe a struktury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Objasnění slovní zásoby a symbolů, které se budou používat.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Pravidelně kontrolujte, zda žáci porozuměli.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Používání technologií, které vytvářejí alternativy pro jazyk a symboly.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6"/>
          <p:cNvSpPr txBox="1">
            <a:spLocks noGrp="1"/>
          </p:cNvSpPr>
          <p:nvPr>
            <p:ph type="title"/>
          </p:nvPr>
        </p:nvSpPr>
        <p:spPr>
          <a:xfrm>
            <a:off x="373664" y="2911592"/>
            <a:ext cx="5393700" cy="1034816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KOMPLEXNOST</a:t>
            </a:r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/>
              <a:t>Osvědčené postupy: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Aktivovat nebo poskytnout základní znalosti 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zvýraznění vzorců, kritických informací, velkých myšlenek a vztahů.</a:t>
            </a:r>
          </a:p>
          <a:p>
            <a:pPr marL="228600" lvl="0" indent="-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Průvodce zpracováním a vizualizací informací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7"/>
          <p:cNvSpPr txBox="1">
            <a:spLocks noGrp="1"/>
          </p:cNvSpPr>
          <p:nvPr>
            <p:ph type="title"/>
          </p:nvPr>
        </p:nvSpPr>
        <p:spPr>
          <a:xfrm>
            <a:off x="382575" y="2446638"/>
            <a:ext cx="5393700" cy="1964724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AKCE &amp; VYJÁDŘENÍ</a:t>
            </a:r>
            <a:endParaRPr lang="cs-CZ" dirty="0"/>
          </a:p>
        </p:txBody>
      </p:sp>
      <p:sp>
        <p:nvSpPr>
          <p:cNvPr id="191" name="Google Shape;191;p27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Cíl: umožnit studentům, aby si sami zvolili způsob, jakým prokáží své znalosti.</a:t>
            </a:r>
          </a:p>
          <a:p>
            <a:pPr marL="0" lvl="0" indent="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Školitelé by měli dát studentům možnost prokázat získané znalosti a dovednosti.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8"/>
          <p:cNvSpPr txBox="1">
            <a:spLocks noGrp="1"/>
          </p:cNvSpPr>
          <p:nvPr>
            <p:ph type="title"/>
          </p:nvPr>
        </p:nvSpPr>
        <p:spPr>
          <a:xfrm>
            <a:off x="363832" y="2907525"/>
            <a:ext cx="5393700" cy="1042949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FYZICKÁ AKCE</a:t>
            </a:r>
          </a:p>
        </p:txBody>
      </p:sp>
      <p:sp>
        <p:nvSpPr>
          <p:cNvPr id="198" name="Google Shape;198;p28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 dirty="0"/>
              <a:t>Osvědčené postupy:</a:t>
            </a:r>
          </a:p>
          <a:p>
            <a:pPr marL="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000" u="sng" dirty="0"/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dirty="0"/>
              <a:t>Přidání možností umožňujících různé fyzické reakce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dirty="0"/>
              <a:t>Umožnit flexibilitu v tempu učení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dirty="0"/>
              <a:t>Podporovat žáky v používání možností bez technologií, s nízkými technologiemi a s vysokými technologiemi.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dirty="0"/>
              <a:t>Pravidelně kontrolujte, zda žák porozuměl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000" dirty="0"/>
              <a:t>Ujistěte se, že testujete pouze ty dovednosti žáků, které chcete otestovat.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9"/>
          <p:cNvSpPr txBox="1">
            <a:spLocks noGrp="1"/>
          </p:cNvSpPr>
          <p:nvPr>
            <p:ph type="title"/>
          </p:nvPr>
        </p:nvSpPr>
        <p:spPr>
          <a:xfrm>
            <a:off x="372436" y="2633523"/>
            <a:ext cx="5393700" cy="1590953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800" dirty="0"/>
              <a:t>VYJADŘOVÁNÍ A KOMUNIKACE</a:t>
            </a:r>
          </a:p>
        </p:txBody>
      </p:sp>
      <p:sp>
        <p:nvSpPr>
          <p:cNvPr id="205" name="Google Shape;205;p2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 dirty="0"/>
              <a:t>Osvědčené postupy:</a:t>
            </a:r>
          </a:p>
          <a:p>
            <a:pPr marL="0" lvl="1" indent="0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400" u="sng" dirty="0"/>
          </a:p>
          <a:p>
            <a:pPr marL="228600" lvl="0" indent="-2286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Poskytnout alternativy k tužce, papíru a mluvení.</a:t>
            </a:r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Umožnit žákům používat podpůrné technologie při vyjadřování a podporovat je v tom.</a:t>
            </a:r>
          </a:p>
          <a:p>
            <a:pPr marL="228600" lvl="0" indent="-228600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Vytvoření více cest, kterými mohou žáci prokázat své dovednosti.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0"/>
          <p:cNvSpPr txBox="1">
            <a:spLocks noGrp="1"/>
          </p:cNvSpPr>
          <p:nvPr>
            <p:ph type="title"/>
          </p:nvPr>
        </p:nvSpPr>
        <p:spPr>
          <a:xfrm>
            <a:off x="335257" y="2466302"/>
            <a:ext cx="5393700" cy="1925395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dirty="0"/>
              <a:t>VÝKONNÉ FUNKCE</a:t>
            </a:r>
          </a:p>
        </p:txBody>
      </p:sp>
      <p:sp>
        <p:nvSpPr>
          <p:cNvPr id="212" name="Google Shape;212;p30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1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/>
              <a:t>Exekutivní funkce = kognitivní schopnosti, které nám pomáhají plánovat, určovat priority a provádět složité úkoly.</a:t>
            </a:r>
            <a:endParaRPr lang="cs-CZ" dirty="0"/>
          </a:p>
          <a:p>
            <a:pPr marL="0" lvl="1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US" u="sng" dirty="0"/>
          </a:p>
          <a:p>
            <a:pPr marL="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/>
              <a:t>Osvědčené postupy:</a:t>
            </a:r>
          </a:p>
          <a:p>
            <a:pPr marL="0" lvl="1" indent="0" rtl="0">
              <a:lnSpc>
                <a:spcPct val="10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en-US" u="sng" dirty="0"/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900" dirty="0"/>
              <a:t>vést žáky ke stanovení a vyjádření cílů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900" dirty="0"/>
              <a:t>Podpora plánování a rozvoje strategie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900" dirty="0"/>
              <a:t>Poskytnout lešení pro výkon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900" dirty="0"/>
              <a:t>Ukázat žákům, jak poskytovat a přijímat zpětnou vazbu</a:t>
            </a:r>
          </a:p>
          <a:p>
            <a:pPr marL="228600" lvl="0" indent="-228600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1900" dirty="0"/>
              <a:t>Poskytněte žákům průvodce a příležitosti k vzájemnému hodnocení a sebehodnocení.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1"/>
          <p:cNvSpPr txBox="1">
            <a:spLocks noGrp="1"/>
          </p:cNvSpPr>
          <p:nvPr>
            <p:ph type="title"/>
          </p:nvPr>
        </p:nvSpPr>
        <p:spPr>
          <a:xfrm>
            <a:off x="345089" y="1714134"/>
            <a:ext cx="5393700" cy="3429731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dirty="0"/>
              <a:t>DALŠÍ DOPORUČENÍ PRO ŠKOLITELE AE</a:t>
            </a:r>
          </a:p>
        </p:txBody>
      </p:sp>
      <p:sp>
        <p:nvSpPr>
          <p:cNvPr id="219" name="Google Shape;219;p3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Znáte silné a slabé stránky svých žáků.</a:t>
            </a:r>
          </a:p>
          <a:p>
            <a:pPr marL="0" lvl="0" indent="0" rtl="0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Pokud je to možné, používejte digitální materiály</a:t>
            </a:r>
          </a:p>
          <a:p>
            <a:pPr marL="0" lvl="0" indent="0" rtl="0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Využijte softwarové podpory</a:t>
            </a:r>
          </a:p>
          <a:p>
            <a:pPr marL="0" lvl="0" indent="0" rtl="0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Učte se od ostatních</a:t>
            </a:r>
          </a:p>
          <a:p>
            <a:pPr marL="0" lvl="0" indent="0" rtl="0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2"/>
          <p:cNvSpPr txBox="1">
            <a:spLocks noGrp="1"/>
          </p:cNvSpPr>
          <p:nvPr>
            <p:ph type="title"/>
          </p:nvPr>
        </p:nvSpPr>
        <p:spPr>
          <a:xfrm>
            <a:off x="344168" y="2872263"/>
            <a:ext cx="5393700" cy="1113474"/>
          </a:xfrm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/>
            <a:r>
              <a:rPr lang="en-US" b="0" i="0" u="none" strike="noStrike" cap="none" dirty="0">
                <a:latin typeface="Roboto"/>
                <a:ea typeface="Roboto"/>
                <a:cs typeface="Roboto"/>
                <a:sym typeface="Roboto"/>
              </a:rPr>
              <a:t>REFLECTION</a:t>
            </a:r>
          </a:p>
        </p:txBody>
      </p:sp>
      <p:sp>
        <p:nvSpPr>
          <p:cNvPr id="226" name="Google Shape;226;p32"/>
          <p:cNvSpPr txBox="1"/>
          <p:nvPr/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Které prvky vašeho kurzu (kurzů) by se daly zlepšit pomocí UDL?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Jaké překážky očekáváte při zavádění UDL?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r>
              <a:rPr lang="en-US"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Jak již zavádíte UDL do svých učebních osnov?</a:t>
            </a:r>
          </a:p>
          <a:p>
            <a:pPr marL="457200" lvl="0" indent="-381000">
              <a:lnSpc>
                <a:spcPct val="115000"/>
              </a:lnSpc>
              <a:spcAft>
                <a:spcPts val="600"/>
              </a:spcAft>
              <a:buClr>
                <a:schemeClr val="lt1"/>
              </a:buClr>
              <a:buSzPts val="2400"/>
              <a:buFont typeface="Roboto"/>
              <a:buChar char="●"/>
            </a:pPr>
            <a:endParaRPr lang="en-US" sz="24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3525" y="1639575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UDL 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= přístup k tvorbě, rozvoji a realizaci učebních plánů, který se používá k vytváření </a:t>
            </a:r>
            <a:r>
              <a:rPr lang="en-US" b="1"/>
              <a:t>inkluzivního, spravedlivého a přístupného vzdělávacího prostředí</a:t>
            </a:r>
            <a:r>
              <a:rPr lang="en-US"/>
              <a:t>.</a:t>
            </a:r>
          </a:p>
          <a:p>
            <a:pPr marL="0" lvl="0" indent="0" rtl="0">
              <a:lnSpc>
                <a:spcPct val="10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usiluje o odstranění překážek ve výuce pomocí </a:t>
            </a:r>
            <a:r>
              <a:rPr lang="en-US" b="1"/>
              <a:t>různých výukových metod a strategií</a:t>
            </a:r>
            <a:r>
              <a:rPr lang="en-US"/>
              <a:t>.</a:t>
            </a:r>
          </a:p>
          <a:p>
            <a:pPr marL="0" lvl="0" indent="0" rtl="0">
              <a:lnSpc>
                <a:spcPct val="10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→ slouží </a:t>
            </a:r>
            <a:r>
              <a:rPr lang="en-US" b="1"/>
              <a:t>všem žákům </a:t>
            </a:r>
            <a:r>
              <a:rPr lang="en-US"/>
              <a:t>bez ohledu na </a:t>
            </a:r>
            <a:r>
              <a:rPr lang="en-US" b="1"/>
              <a:t>jejich </a:t>
            </a:r>
            <a:r>
              <a:rPr lang="en-US"/>
              <a:t>schopnosti, postižení, věk, pohlaví nebo kulturní a jazykové zázemí.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06F7717B-034A-AB47-40BE-237598AF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557" y="2844477"/>
            <a:ext cx="5393700" cy="1169045"/>
          </a:xfrm>
        </p:spPr>
        <p:txBody>
          <a:bodyPr wrap="square" anchor="b">
            <a:normAutofit/>
          </a:bodyPr>
          <a:lstStyle/>
          <a:p>
            <a:r>
              <a:rPr lang="en-US" b="1" dirty="0"/>
              <a:t>Více informací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DFF9820-D309-161D-8D84-23A2F8A191C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</p:spPr>
        <p:txBody>
          <a:bodyPr>
            <a:normAutofit/>
          </a:bodyPr>
          <a:lstStyle/>
          <a:p>
            <a:pPr marL="76200" indent="0" algn="ctr">
              <a:buNone/>
            </a:pPr>
            <a:r>
              <a:rPr lang="cs-CZ" sz="36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www.iedaproject.eu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8" name="Grafický objekt 7" descr="IEDA logo">
            <a:extLst>
              <a:ext uri="{FF2B5EF4-FFF2-40B4-BE49-F238E27FC236}">
                <a16:creationId xmlns:a16="http://schemas.microsoft.com/office/drawing/2014/main" id="{B35605AE-567C-8618-B7FA-EC2AD98D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3588" y="874939"/>
            <a:ext cx="2120724" cy="2427966"/>
          </a:xfrm>
          <a:prstGeom prst="rect">
            <a:avLst/>
          </a:prstGeom>
        </p:spPr>
      </p:pic>
      <p:pic>
        <p:nvPicPr>
          <p:cNvPr id="9" name="Graphic 5" descr="Co-funded by the Erasmus+ Programme of the European Union">
            <a:extLst>
              <a:ext uri="{FF2B5EF4-FFF2-40B4-BE49-F238E27FC236}">
                <a16:creationId xmlns:a16="http://schemas.microsoft.com/office/drawing/2014/main" id="{569D078E-5766-CFEA-0822-93AE2D663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0786" y="6286952"/>
            <a:ext cx="3385272" cy="4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10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 txBox="1">
            <a:spLocks noGrp="1"/>
          </p:cNvSpPr>
          <p:nvPr>
            <p:ph type="title"/>
          </p:nvPr>
        </p:nvSpPr>
        <p:spPr>
          <a:xfrm>
            <a:off x="838200" y="17669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UDL (POKRAČOVÁNÍ)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9"/>
          <p:cNvSpPr txBox="1">
            <a:spLocks noGrp="1"/>
          </p:cNvSpPr>
          <p:nvPr>
            <p:ph type="body" idx="1"/>
          </p:nvPr>
        </p:nvSpPr>
        <p:spPr>
          <a:xfrm>
            <a:off x="693597" y="1502395"/>
            <a:ext cx="10134600" cy="2287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poskytuje soubor </a:t>
            </a: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zásad pro tvorbu učebních osnov,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které mohou vytvořit podmínky potřebné pro úspěch každého žáka.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→ rámec UDL byl vytvořen CAST </a:t>
            </a:r>
            <a:r>
              <a:rPr lang="en-US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(www.cast.org)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8857" y="3844734"/>
            <a:ext cx="7377420" cy="2887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>
            <a:spLocks noGrp="1"/>
          </p:cNvSpPr>
          <p:nvPr>
            <p:ph type="title"/>
          </p:nvPr>
        </p:nvSpPr>
        <p:spPr>
          <a:xfrm>
            <a:off x="838200" y="1651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PROČ POUŽÍVAT UDL?</a:t>
            </a:r>
            <a:endParaRPr dirty="0"/>
          </a:p>
        </p:txBody>
      </p:sp>
      <p:sp>
        <p:nvSpPr>
          <p:cNvPr id="149" name="Google Shape;149;p20"/>
          <p:cNvSpPr txBox="1"/>
          <p:nvPr/>
        </p:nvSpPr>
        <p:spPr>
          <a:xfrm>
            <a:off x="914400" y="1690688"/>
            <a:ext cx="10727871" cy="4504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UDL může být přínosem pro VŠECHNY žáky, nejen pro ty se speciálními potřebami.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Cílem UDL je snížit překážky a zvýšit možnosti pro všechny studenty tím, že:</a:t>
            </a:r>
            <a:endParaRPr/>
          </a:p>
          <a:p>
            <a:pPr marL="685800" marR="0" lvl="1" indent="-2286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Vytváření interaktivních přívětivých tříd</a:t>
            </a:r>
            <a:endParaRPr/>
          </a:p>
          <a:p>
            <a:pPr marL="6858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Používání různých výukových metod a strategií</a:t>
            </a:r>
            <a:endParaRPr/>
          </a:p>
          <a:p>
            <a:pPr marL="6858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Podpora komunikace</a:t>
            </a:r>
            <a:endParaRPr/>
          </a:p>
          <a:p>
            <a:pPr marL="6858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Poskytování průběžné zpětné vazby</a:t>
            </a:r>
            <a:endParaRPr/>
          </a:p>
          <a:p>
            <a:pPr marL="6858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Poskytování ubytování v případě potřeby</a:t>
            </a:r>
            <a:endParaRPr/>
          </a:p>
          <a:p>
            <a:pPr marL="685800" marR="0" lvl="1" indent="-762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866</TotalTime>
  <Words>3281</Words>
  <Application>Microsoft Office PowerPoint</Application>
  <PresentationFormat>Širokoúhlá obrazovka</PresentationFormat>
  <Paragraphs>578</Paragraphs>
  <Slides>70</Slides>
  <Notes>69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70</vt:i4>
      </vt:variant>
    </vt:vector>
  </HeadingPairs>
  <TitlesOfParts>
    <vt:vector size="75" baseType="lpstr">
      <vt:lpstr>Arial</vt:lpstr>
      <vt:lpstr>Calibri</vt:lpstr>
      <vt:lpstr>Roboto</vt:lpstr>
      <vt:lpstr>Times New Roman</vt:lpstr>
      <vt:lpstr>Geometric</vt:lpstr>
      <vt:lpstr>Modul 5: Univerzální design - principy a implementace v kontextu vzdělávání</vt:lpstr>
      <vt:lpstr>TEORIE UNIVERZÁLNÍHO DESIGNU PRO UČENÍ (UDL)</vt:lpstr>
      <vt:lpstr>Účastníci č. 1</vt:lpstr>
      <vt:lpstr>UNIVERZÁLNÍ DESIGN (UD) </vt:lpstr>
      <vt:lpstr>PŘÍKLAD UD</vt:lpstr>
      <vt:lpstr>UD A UNIVERZÁLNÍ DESIGN PRO UČENÍ (UDL) </vt:lpstr>
      <vt:lpstr>UDL </vt:lpstr>
      <vt:lpstr>UDL (POKRAČOVÁNÍ)</vt:lpstr>
      <vt:lpstr>PROČ POUŽÍVAT UDL?</vt:lpstr>
      <vt:lpstr>UDL VS. TRADIČNÍ</vt:lpstr>
      <vt:lpstr>SOUČÁSTI UČEBNÍCH OSNOV UDL</vt:lpstr>
      <vt:lpstr>CÍLE</vt:lpstr>
      <vt:lpstr>CÍLE - CVIČENÍ </vt:lpstr>
      <vt:lpstr>DISKUSE </vt:lpstr>
      <vt:lpstr>MATERIÁLY</vt:lpstr>
      <vt:lpstr>METODY</vt:lpstr>
      <vt:lpstr>HODNOCENÍ</vt:lpstr>
      <vt:lpstr>ZÁKLADNÍ PRINCIPY UDL</vt:lpstr>
      <vt:lpstr>Účastníci č. 2</vt:lpstr>
      <vt:lpstr>ZÁSADY UDL</vt:lpstr>
      <vt:lpstr>SMĚRNICE UDL </vt:lpstr>
      <vt:lpstr>POUŽÍVÁNÍ POKYNŮ UDL </vt:lpstr>
      <vt:lpstr>1. ZAPOJENÍ - "PROČ" SE UČIT</vt:lpstr>
      <vt:lpstr>1. ZAJIŠTĚNÍ: PRŮVODCE</vt:lpstr>
      <vt:lpstr>1.1 POSKYTNOUT MOŽNOSTI NÁBORU ZÁJEMCŮ</vt:lpstr>
      <vt:lpstr>1.2 POSKYTNOUT MOŽNOSTI PRO UDRŽENÍ ÚSILÍ A VYTRVALOSTI</vt:lpstr>
      <vt:lpstr>1.3 POSKYTNOUT MOŽNOSTI SAMOREGULACE</vt:lpstr>
      <vt:lpstr>2. REPREZENTACE - "CO" SE UČÍ</vt:lpstr>
      <vt:lpstr>2. ZASTOUPENÍ: POKYNY</vt:lpstr>
      <vt:lpstr>2.1 POSKYTNOUT MOŽNOSTI VNÍMÁNÍ</vt:lpstr>
      <vt:lpstr>2.2 POSKYTNOUT MOŽNOSTI JAZYKA A SYMBOLŮ</vt:lpstr>
      <vt:lpstr>2.3 POSKYTNOUT MOŽNOSTI POROZUMĚNÍ</vt:lpstr>
      <vt:lpstr>3. AKCE A VYJADŘOVÁNÍ - "JAK" SE UČÍME</vt:lpstr>
      <vt:lpstr>3. AKCE A VYJADŘOVÁNÍ: POKYNY</vt:lpstr>
      <vt:lpstr>3.1 POSKYTNOUT MOŽNOSTI FYZICKÝCH OPATŘENÍ</vt:lpstr>
      <vt:lpstr>3.2 POSKYTNOUT MOŽNOSTI VYJÁDŘENÍ A KOMUNIKACE</vt:lpstr>
      <vt:lpstr>3.3 POSKYTNOUT MOŽNOSTI PRO VÝKONNÉ FUNKCE</vt:lpstr>
      <vt:lpstr>REFLECTION</vt:lpstr>
      <vt:lpstr>STRATEGIE A TECHNIKY UDL</vt:lpstr>
      <vt:lpstr>Účastníci č. 3</vt:lpstr>
      <vt:lpstr>STRATEGIE UDL</vt:lpstr>
      <vt:lpstr>ENGAGEMENT</vt:lpstr>
      <vt:lpstr>ZASTOUPENÍ</vt:lpstr>
      <vt:lpstr>AKCE &amp; VYJÁDŘENÍ</vt:lpstr>
      <vt:lpstr>TECHNIKY UDL</vt:lpstr>
      <vt:lpstr>TECHNIKY UDL: ZAPOJENÍ</vt:lpstr>
      <vt:lpstr>TECHNIKY UDL: REPREZENTACE</vt:lpstr>
      <vt:lpstr>TECHNIKY UDL: AKCE A VYJÁDŘENÍ</vt:lpstr>
      <vt:lpstr>REFLEXE Č. 2</vt:lpstr>
      <vt:lpstr>IMPLEMENTACE UDL VE VZDĚLÁVÁNÍ DOSPĚLÝCH</vt:lpstr>
      <vt:lpstr>Účastníci č. 4</vt:lpstr>
      <vt:lpstr>VZDĚLÁVÁNÍ DOSPĚLÝCH (AE)</vt:lpstr>
      <vt:lpstr>UDL &amp; VZDĚLÁVÁNÍ DOSPĚLÝCH</vt:lpstr>
      <vt:lpstr>KURIKULUM UDL</vt:lpstr>
      <vt:lpstr>POKYNY K PROVÁDĚNÍ SMĚRNICE UDL</vt:lpstr>
      <vt:lpstr>ENGAGEMENT</vt:lpstr>
      <vt:lpstr>NÁBOROVÝ ZÁJEM</vt:lpstr>
      <vt:lpstr>TRVALÉ ÚSILÍ A VYTRVALOST</vt:lpstr>
      <vt:lpstr>SAMOREGULACE</vt:lpstr>
      <vt:lpstr>ZASTOUPENÍ</vt:lpstr>
      <vt:lpstr>VNÍMÁNÍ</vt:lpstr>
      <vt:lpstr>JAZYK A SYMBOLY</vt:lpstr>
      <vt:lpstr>KOMPLEXNOST</vt:lpstr>
      <vt:lpstr>AKCE &amp; VYJÁDŘENÍ</vt:lpstr>
      <vt:lpstr>FYZICKÁ AKCE</vt:lpstr>
      <vt:lpstr>VYJADŘOVÁNÍ A KOMUNIKACE</vt:lpstr>
      <vt:lpstr>VÝKONNÉ FUNKCE</vt:lpstr>
      <vt:lpstr>DALŠÍ DOPORUČENÍ PRO ŠKOLITELE AE</vt:lpstr>
      <vt:lpstr>REFLECTION</vt:lpstr>
      <vt:lpstr>Více informací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DESIGN AND THE NEW TECHNOLOGIES</dc:title>
  <dc:creator>Jirka Pavlíček</dc:creator>
  <cp:keywords>, docId:1AE4D35AACDC2CE11B6DAEDAC3BE245C</cp:keywords>
  <cp:lastModifiedBy>Pavlíček Jiří [4A]</cp:lastModifiedBy>
  <cp:revision>52</cp:revision>
  <dcterms:modified xsi:type="dcterms:W3CDTF">2023-08-25T12:57:49Z</dcterms:modified>
</cp:coreProperties>
</file>