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34"/>
  </p:notesMasterIdLst>
  <p:sldIdLst>
    <p:sldId id="452" r:id="rId2"/>
    <p:sldId id="453" r:id="rId3"/>
    <p:sldId id="454" r:id="rId4"/>
    <p:sldId id="455" r:id="rId5"/>
    <p:sldId id="456" r:id="rId6"/>
    <p:sldId id="457" r:id="rId7"/>
    <p:sldId id="458" r:id="rId8"/>
    <p:sldId id="459" r:id="rId9"/>
    <p:sldId id="353" r:id="rId10"/>
    <p:sldId id="354" r:id="rId11"/>
    <p:sldId id="356" r:id="rId12"/>
    <p:sldId id="357" r:id="rId13"/>
    <p:sldId id="358" r:id="rId14"/>
    <p:sldId id="359" r:id="rId15"/>
    <p:sldId id="355" r:id="rId16"/>
    <p:sldId id="349" r:id="rId17"/>
    <p:sldId id="360" r:id="rId18"/>
    <p:sldId id="361" r:id="rId19"/>
    <p:sldId id="362" r:id="rId20"/>
    <p:sldId id="364" r:id="rId21"/>
    <p:sldId id="365" r:id="rId22"/>
    <p:sldId id="363" r:id="rId23"/>
    <p:sldId id="366" r:id="rId24"/>
    <p:sldId id="367" r:id="rId25"/>
    <p:sldId id="368" r:id="rId26"/>
    <p:sldId id="369" r:id="rId27"/>
    <p:sldId id="370" r:id="rId28"/>
    <p:sldId id="371" r:id="rId29"/>
    <p:sldId id="372" r:id="rId30"/>
    <p:sldId id="373" r:id="rId31"/>
    <p:sldId id="374" r:id="rId32"/>
    <p:sldId id="460" r:id="rId3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4" autoAdjust="0"/>
    <p:restoredTop sz="94641" autoAdjust="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5063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963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711438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385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85521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06777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48351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820948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41198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043171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01205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2757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25855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8388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04436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8438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8438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235875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181919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34282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008686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781311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79486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334262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76288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0936305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945940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1796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28727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5321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5548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545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31089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57357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2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15" name="Google Shape;15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797467" y="2366963"/>
            <a:ext cx="10962900" cy="11184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1"/>
          </p:nvPr>
        </p:nvSpPr>
        <p:spPr>
          <a:xfrm>
            <a:off x="797451" y="3621217"/>
            <a:ext cx="10962900" cy="577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415600" y="1639967"/>
            <a:ext cx="5333100" cy="445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2"/>
          </p:nvPr>
        </p:nvSpPr>
        <p:spPr>
          <a:xfrm>
            <a:off x="6443200" y="1639967"/>
            <a:ext cx="5333100" cy="445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1"/>
          </p:nvPr>
        </p:nvSpPr>
        <p:spPr>
          <a:xfrm>
            <a:off x="415600" y="1954405"/>
            <a:ext cx="3744000" cy="4137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8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56" name="Google Shape;56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" name="Google Shape;61;p8"/>
          <p:cNvSpPr txBox="1">
            <a:spLocks noGrp="1"/>
          </p:cNvSpPr>
          <p:nvPr>
            <p:ph type="title"/>
          </p:nvPr>
        </p:nvSpPr>
        <p:spPr>
          <a:xfrm>
            <a:off x="653667" y="701800"/>
            <a:ext cx="7491600" cy="5454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/>
          <p:nvPr/>
        </p:nvSpPr>
        <p:spPr>
          <a:xfrm>
            <a:off x="6096000" y="-233"/>
            <a:ext cx="6096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5" name="Google Shape;65;p9"/>
          <p:cNvCxnSpPr/>
          <p:nvPr/>
        </p:nvCxnSpPr>
        <p:spPr>
          <a:xfrm>
            <a:off x="6706233" y="5994000"/>
            <a:ext cx="624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354000" y="3692002"/>
            <a:ext cx="5393700" cy="1692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426000" y="5640767"/>
            <a:ext cx="7998300" cy="798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75" name="Google Shape;75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" name="Google Shape;80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674733"/>
            <a:ext cx="11360700" cy="27075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1" name="Google Shape;81;p11"/>
          <p:cNvSpPr txBox="1">
            <a:spLocks noGrp="1"/>
          </p:cNvSpPr>
          <p:nvPr>
            <p:ph type="body" idx="1"/>
          </p:nvPr>
        </p:nvSpPr>
        <p:spPr>
          <a:xfrm>
            <a:off x="415600" y="4492300"/>
            <a:ext cx="11360700" cy="1709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15600" y="1639833"/>
            <a:ext cx="11360700" cy="44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●"/>
              <a:defRPr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KuVKQQMtRRI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youtu.be/ev8ERS5Z3NU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z3YQ9F4SFAQ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lxLNtBYjkjU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vfgyBfXRo0c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eDgl1lFbbKU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youtu.be/dP8Lwt6ZSso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ZIpVEhxlEWM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SD787kRJSyA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rLlXIX6No8o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aF9iHaIR0yE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youtu.be/k1CVT7zRkiw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GtYgbOT0fr4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iedaproject.eu/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svg"/><Relationship Id="rId5" Type="http://schemas.openxmlformats.org/officeDocument/2006/relationships/image" Target="../media/image2.png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ctrTitle"/>
          </p:nvPr>
        </p:nvSpPr>
        <p:spPr>
          <a:xfrm>
            <a:off x="1524000" y="1727947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Modul 4: Iskanje in mobilizacija virov za izvajanje podporne tehnologije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Grafický objekt 2" descr="IEDA logo">
            <a:extLst>
              <a:ext uri="{FF2B5EF4-FFF2-40B4-BE49-F238E27FC236}">
                <a16:creationId xmlns="" xmlns:a16="http://schemas.microsoft.com/office/drawing/2014/main" id="{3AB49B32-E359-2155-B02B-389891BFC3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75181" y="3836909"/>
            <a:ext cx="2441637" cy="279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113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Spletne platforme in podatkovne zbirke o nepovratnih sredstvih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sl-SI" sz="2800" smtClean="0"/>
              <a:t>Proučitev </a:t>
            </a:r>
            <a:r>
              <a:rPr lang="en-US" sz="2800" smtClean="0"/>
              <a:t>spletn</a:t>
            </a:r>
            <a:r>
              <a:rPr lang="sl-SI" sz="2800" smtClean="0"/>
              <a:t>ih </a:t>
            </a:r>
            <a:r>
              <a:rPr lang="en-US" sz="2800" smtClean="0"/>
              <a:t>platform </a:t>
            </a:r>
            <a:r>
              <a:rPr lang="en-US" sz="2800"/>
              <a:t>in </a:t>
            </a:r>
            <a:r>
              <a:rPr lang="en-US" sz="2800" smtClean="0"/>
              <a:t>podatkovn</a:t>
            </a:r>
            <a:r>
              <a:rPr lang="sl-SI" sz="2800" smtClean="0"/>
              <a:t>ih</a:t>
            </a:r>
            <a:r>
              <a:rPr lang="en-US" sz="2800" smtClean="0"/>
              <a:t> zbirk, </a:t>
            </a:r>
            <a:r>
              <a:rPr lang="en-US" sz="2800" dirty="0"/>
              <a:t>v katerih so na voljo nepovratna sredstva in možnosti financiranja.</a:t>
            </a:r>
          </a:p>
        </p:txBody>
      </p:sp>
    </p:spTree>
    <p:extLst>
      <p:ext uri="{BB962C8B-B14F-4D97-AF65-F5344CB8AC3E}">
        <p14:creationId xmlns:p14="http://schemas.microsoft.com/office/powerpoint/2010/main" val="344683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Iskanje sponzorstev podjetij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2800" smtClean="0"/>
              <a:t>Sodel</a:t>
            </a:r>
            <a:r>
              <a:rPr lang="sl-SI" sz="2800" smtClean="0"/>
              <a:t>ovanje </a:t>
            </a:r>
            <a:r>
              <a:rPr lang="en-US" sz="2800" smtClean="0"/>
              <a:t>s </a:t>
            </a:r>
            <a:r>
              <a:rPr lang="en-US" sz="2800" dirty="0"/>
              <a:t>podjetji, ki so zavezana družbeni odgovornosti in vključevanju.</a:t>
            </a:r>
          </a:p>
        </p:txBody>
      </p:sp>
    </p:spTree>
    <p:extLst>
      <p:ext uri="{BB962C8B-B14F-4D97-AF65-F5344CB8AC3E}">
        <p14:creationId xmlns:p14="http://schemas.microsoft.com/office/powerpoint/2010/main" val="3350283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Množično financiranje in </a:t>
            </a:r>
            <a:r>
              <a:rPr lang="en-US" dirty="0" err="1"/>
              <a:t>zbiranje sredstev na </a:t>
            </a:r>
            <a:r>
              <a:rPr lang="en-US" dirty="0"/>
              <a:t>spletu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2800" dirty="0" err="1" smtClean="0">
                <a:solidFill>
                  <a:schemeClr val="bg1"/>
                </a:solidFill>
              </a:rPr>
              <a:t>Sodel</a:t>
            </a:r>
            <a:r>
              <a:rPr lang="sl-SI" sz="2800" dirty="0" err="1" smtClean="0">
                <a:solidFill>
                  <a:schemeClr val="bg1"/>
                </a:solidFill>
              </a:rPr>
              <a:t>ovanje</a:t>
            </a:r>
            <a:r>
              <a:rPr lang="sl-SI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s </a:t>
            </a:r>
            <a:r>
              <a:rPr lang="en-US" sz="2800" dirty="0">
                <a:solidFill>
                  <a:schemeClr val="bg1"/>
                </a:solidFill>
              </a:rPr>
              <a:t>podjetji, ki so zavezana družbeni odgovornosti in vključevanju.</a:t>
            </a:r>
          </a:p>
        </p:txBody>
      </p:sp>
    </p:spTree>
    <p:extLst>
      <p:ext uri="{BB962C8B-B14F-4D97-AF65-F5344CB8AC3E}">
        <p14:creationId xmlns:p14="http://schemas.microsoft.com/office/powerpoint/2010/main" val="24168082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Razvoj strategije trženja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/>
              <a:t>Družbeni mediji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/>
              <a:t>Sporočila za javnost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/>
              <a:t>Partnerstvo</a:t>
            </a:r>
          </a:p>
        </p:txBody>
      </p:sp>
    </p:spTree>
    <p:extLst>
      <p:ext uri="{BB962C8B-B14F-4D97-AF65-F5344CB8AC3E}">
        <p14:creationId xmlns:p14="http://schemas.microsoft.com/office/powerpoint/2010/main" val="6854040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Dokazovanje učinka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2800"/>
              <a:t>Redno </a:t>
            </a:r>
            <a:r>
              <a:rPr lang="en-US" sz="2800" smtClean="0"/>
              <a:t>obvešča</a:t>
            </a:r>
            <a:r>
              <a:rPr lang="sl-SI" sz="2800" smtClean="0"/>
              <a:t>nje</a:t>
            </a:r>
            <a:r>
              <a:rPr lang="en-US" sz="2800" smtClean="0"/>
              <a:t> zainteresiran</a:t>
            </a:r>
            <a:r>
              <a:rPr lang="sl-SI" sz="2800" smtClean="0"/>
              <a:t>ih</a:t>
            </a:r>
            <a:r>
              <a:rPr lang="en-US" sz="2800" smtClean="0"/>
              <a:t> </a:t>
            </a:r>
            <a:r>
              <a:rPr lang="en-US" sz="2800" dirty="0" err="1"/>
              <a:t>strani </a:t>
            </a:r>
            <a:r>
              <a:rPr lang="en-US" sz="2800" err="1"/>
              <a:t>in </a:t>
            </a:r>
            <a:r>
              <a:rPr lang="en-US" sz="2800" smtClean="0"/>
              <a:t>morebitn</a:t>
            </a:r>
            <a:r>
              <a:rPr lang="sl-SI" sz="2800" smtClean="0"/>
              <a:t>ih</a:t>
            </a:r>
            <a:r>
              <a:rPr lang="en-US" sz="2800" smtClean="0"/>
              <a:t> financerje</a:t>
            </a:r>
            <a:r>
              <a:rPr lang="sl-SI" sz="2800" smtClean="0"/>
              <a:t>v</a:t>
            </a:r>
            <a:r>
              <a:rPr lang="en-US" sz="2800" smtClean="0"/>
              <a:t> </a:t>
            </a:r>
            <a:r>
              <a:rPr lang="en-US" sz="2800" dirty="0"/>
              <a:t>o napredku in učinkih pobude</a:t>
            </a:r>
            <a:r>
              <a:rPr lang="cs-CZ" sz="2800" dirty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19902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Vztrajnost in mreženje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/>
              <a:t>Odnosi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/>
              <a:t>Mreženje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/>
              <a:t>Vztrajnost </a:t>
            </a:r>
          </a:p>
        </p:txBody>
      </p:sp>
    </p:spTree>
    <p:extLst>
      <p:ext uri="{BB962C8B-B14F-4D97-AF65-F5344CB8AC3E}">
        <p14:creationId xmlns:p14="http://schemas.microsoft.com/office/powerpoint/2010/main" val="13881297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Izmenjava dobrih praks v različnih državah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895619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65181" y="1749946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Dobre prakse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/>
              <a:t>Avstrija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/>
              <a:t>Grčija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/>
              <a:t>Romunija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/>
              <a:t>Slovaška</a:t>
            </a:r>
          </a:p>
        </p:txBody>
      </p:sp>
    </p:spTree>
    <p:extLst>
      <p:ext uri="{BB962C8B-B14F-4D97-AF65-F5344CB8AC3E}">
        <p14:creationId xmlns:p14="http://schemas.microsoft.com/office/powerpoint/2010/main" val="40179802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1697879"/>
            <a:ext cx="9144000" cy="3462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Primeri podpornih tehnologij - tako odprtokodnih/cenovno ugodnih rešitev kot tudi profesionalnih orodij, ki jih ponujajo podjetja tretjih oseb.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95334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490100" y="2256512"/>
            <a:ext cx="5393700" cy="2344976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Bralniki zaslona in programska oprema za pretvorbo besedila v govor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/>
              <a:t>NVDA (</a:t>
            </a:r>
            <a:r>
              <a:rPr lang="en-US" sz="3600" dirty="0" err="1"/>
              <a:t>NonVisual </a:t>
            </a:r>
            <a:r>
              <a:rPr lang="en-US" sz="3600" dirty="0"/>
              <a:t>Desktop Access)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 err="1"/>
              <a:t>eSpeak</a:t>
            </a:r>
            <a:endParaRPr lang="en-US" sz="3600" dirty="0"/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 err="1"/>
              <a:t>Balabolka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50426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Kako poiskati in mobilizirati vire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490100" y="2527106"/>
            <a:ext cx="5393700" cy="1803787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Bralniki zaslona</a:t>
            </a:r>
            <a:r>
              <a:rPr lang="cs-CZ" dirty="0"/>
              <a:t/>
            </a:r>
            <a:br>
              <a:rPr lang="cs-CZ" dirty="0"/>
            </a:br>
            <a:r>
              <a:rPr lang="en-US" dirty="0"/>
              <a:t>Predstavitev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Brskanje z namiznim </a:t>
            </a:r>
            <a:r>
              <a:rPr lang="cs-CZ" sz="36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bralnikom </a:t>
            </a:r>
            <a:r>
              <a:rPr lang="en-US" sz="36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zaslona </a:t>
            </a:r>
            <a:r>
              <a:rPr lang="cs-CZ" sz="36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(videoposnetek YouTube</a:t>
            </a:r>
            <a:r>
              <a:rPr lang="cs-CZ" sz="3600" dirty="0">
                <a:solidFill>
                  <a:schemeClr val="bg1"/>
                </a:solidFill>
              </a:rPr>
              <a:t>) 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endParaRPr lang="cs-CZ" sz="3600" dirty="0">
              <a:solidFill>
                <a:schemeClr val="bg1"/>
              </a:solidFill>
            </a:endParaRP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Brskanje z mobilnim </a:t>
            </a:r>
            <a:r>
              <a:rPr lang="cs-CZ" sz="36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bralnikom </a:t>
            </a:r>
            <a:r>
              <a:rPr lang="en-US" sz="36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zaslona </a:t>
            </a:r>
            <a:r>
              <a:rPr lang="cs-CZ" sz="36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(videoposnetek YouTube)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9886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490100" y="2527106"/>
            <a:ext cx="5393700" cy="1803787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Komunikacijski pripomočki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>
                <a:solidFill>
                  <a:schemeClr val="bg1"/>
                </a:solidFill>
              </a:rPr>
              <a:t>AAC Text Communicator</a:t>
            </a:r>
            <a:endParaRPr lang="cs-CZ" sz="3600" dirty="0">
              <a:solidFill>
                <a:schemeClr val="bg1"/>
              </a:solidFill>
            </a:endParaRP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endParaRPr lang="cs-CZ" sz="3600" dirty="0">
              <a:solidFill>
                <a:schemeClr val="bg1"/>
              </a:solidFill>
            </a:endParaRP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Uporaba AAC pri avtistih </a:t>
            </a:r>
            <a:r>
              <a:rPr lang="cs-CZ" sz="36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(videoposnetek YouTube)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0634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490100" y="2256512"/>
            <a:ext cx="5393700" cy="2344976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Dostopne učne platforme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4400" dirty="0" err="1"/>
              <a:t>Moodle</a:t>
            </a:r>
            <a:endParaRPr lang="cs-CZ" sz="4400" dirty="0"/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4400" dirty="0"/>
              <a:t>Open edX</a:t>
            </a:r>
          </a:p>
        </p:txBody>
      </p:sp>
    </p:spTree>
    <p:extLst>
      <p:ext uri="{BB962C8B-B14F-4D97-AF65-F5344CB8AC3E}">
        <p14:creationId xmlns:p14="http://schemas.microsoft.com/office/powerpoint/2010/main" val="25626054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490100" y="2256512"/>
            <a:ext cx="5393700" cy="2344976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Alternativne vhodne naprave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fontScale="85000" lnSpcReduction="10000"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4400" dirty="0"/>
              <a:t>Programska oprema za </a:t>
            </a:r>
            <a:r>
              <a:rPr lang="cs-CZ" sz="4400" dirty="0" err="1"/>
              <a:t>nadzor </a:t>
            </a:r>
            <a:r>
              <a:rPr lang="cs-CZ" sz="4400" dirty="0"/>
              <a:t>stikal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endParaRPr lang="cs-CZ" sz="4400" dirty="0"/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4400" dirty="0" err="1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AutoHotkey </a:t>
            </a:r>
            <a:r>
              <a:rPr lang="en-US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- Vodnik za začetnike Vse osnovne funkcije </a:t>
            </a:r>
            <a:r>
              <a:rPr lang="cs-CZ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(videoposnetek YouTube)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8687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490100" y="2256512"/>
            <a:ext cx="5393700" cy="2344976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Povečanje in izboljšanje zaslona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4400" dirty="0" err="1"/>
              <a:t>Lupa za </a:t>
            </a:r>
            <a:r>
              <a:rPr lang="cs-CZ" sz="4400" dirty="0"/>
              <a:t>okna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endParaRPr lang="cs-CZ" sz="4400" dirty="0"/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Brskanje s povečavo zaslona </a:t>
            </a:r>
            <a:r>
              <a:rPr lang="cs-CZ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(videoposnetek YouTube)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0256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490100" y="2256512"/>
            <a:ext cx="5393700" cy="2344976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Dostopni formati dokumentov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4400" dirty="0"/>
              <a:t>EPUB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4400" dirty="0">
                <a:solidFill>
                  <a:schemeClr val="bg1"/>
                </a:solidFill>
              </a:rPr>
              <a:t>HTML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5869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490100" y="2519734"/>
            <a:ext cx="5393700" cy="1818531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Orodja za podnapise in napise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fontScale="62500" lnSpcReduction="20000"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4400" dirty="0"/>
              <a:t>Amara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endParaRPr lang="cs-CZ" sz="4400" dirty="0">
              <a:solidFill>
                <a:schemeClr val="bg1"/>
              </a:solidFill>
            </a:endParaRP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Amara Urednik: </a:t>
            </a:r>
            <a:r>
              <a:rPr lang="cs-CZ" sz="4400" dirty="0" err="1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Podnapisi za </a:t>
            </a:r>
            <a:r>
              <a:rPr lang="cs-CZ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videoposnetek (</a:t>
            </a:r>
            <a:r>
              <a:rPr lang="cs-CZ" sz="440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videoposnetek </a:t>
            </a:r>
            <a:r>
              <a:rPr lang="cs-CZ" sz="4400" smtClean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YouTube)</a:t>
            </a:r>
            <a:endParaRPr lang="cs-CZ" sz="4400" dirty="0">
              <a:solidFill>
                <a:schemeClr val="bg1"/>
              </a:solidFill>
            </a:endParaRP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endParaRPr lang="cs-CZ" sz="4400" dirty="0">
              <a:solidFill>
                <a:schemeClr val="bg1"/>
              </a:solidFill>
            </a:endParaRP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4400" dirty="0" err="1">
                <a:solidFill>
                  <a:schemeClr val="bg1"/>
                </a:solidFill>
              </a:rPr>
              <a:t>Aplikacija Beey</a:t>
            </a:r>
            <a:r>
              <a:rPr lang="cs-CZ" sz="4400" dirty="0">
                <a:solidFill>
                  <a:schemeClr val="bg1"/>
                </a:solidFill>
              </a:rPr>
              <a:t/>
            </a:r>
            <a:br>
              <a:rPr lang="cs-CZ" sz="4400" dirty="0">
                <a:solidFill>
                  <a:schemeClr val="bg1"/>
                </a:solidFill>
              </a:rPr>
            </a:br>
            <a:r>
              <a:rPr lang="cs-CZ" sz="4400" dirty="0">
                <a:solidFill>
                  <a:schemeClr val="bg1"/>
                </a:solidFill>
              </a:rPr>
              <a:t/>
            </a:r>
            <a:br>
              <a:rPr lang="cs-CZ" sz="4400" dirty="0">
                <a:solidFill>
                  <a:schemeClr val="bg1"/>
                </a:solidFill>
              </a:rPr>
            </a:br>
            <a:r>
              <a:rPr lang="en-US" sz="44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Predstavitev aplikacije </a:t>
            </a:r>
            <a:r>
              <a:rPr lang="en-US" sz="4400" dirty="0" err="1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Beey </a:t>
            </a:r>
            <a:r>
              <a:rPr lang="en-US" sz="44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App: Kako prepisati videoposnetek </a:t>
            </a:r>
            <a:r>
              <a:rPr lang="cs-CZ" sz="440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(</a:t>
            </a:r>
            <a:r>
              <a:rPr lang="cs-CZ" sz="4400" smtClean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videoposnetek YouTube)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0126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490100" y="2519734"/>
            <a:ext cx="5393700" cy="1818531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Programska oprema za pretvorbo Braillove pisave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4400" dirty="0" err="1"/>
              <a:t>Liblouis</a:t>
            </a:r>
            <a:endParaRPr lang="cs-CZ" sz="4400" dirty="0"/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endParaRPr lang="cs-CZ" sz="4400" dirty="0">
              <a:solidFill>
                <a:schemeClr val="bg1"/>
              </a:solidFill>
            </a:endParaRP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Boljše prevajanje v Braillovo pisavo za vse: pomen ohranjanja </a:t>
            </a:r>
            <a:r>
              <a:rPr lang="en-US" sz="4400" dirty="0" err="1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Liblouisa </a:t>
            </a:r>
            <a:r>
              <a:rPr lang="cs-CZ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(</a:t>
            </a:r>
            <a:r>
              <a:rPr lang="cs-CZ" sz="440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videoposnetek </a:t>
            </a:r>
            <a:r>
              <a:rPr lang="cs-CZ" sz="4400" smtClean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YouTube)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4366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60891" y="1836337"/>
            <a:ext cx="5393700" cy="3185326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Aplikacije za razširjeno in alternativno komunikacijo (AAC)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4400" dirty="0"/>
              <a:t>Proloquo2Go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endParaRPr lang="cs-CZ" sz="4400" dirty="0">
              <a:solidFill>
                <a:schemeClr val="bg1"/>
              </a:solidFill>
            </a:endParaRP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Vodnik za začetnike po komunikacijski aplikaciji Proloquo2Go </a:t>
            </a:r>
            <a:r>
              <a:rPr lang="cs-CZ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(videoposnetek YouTube)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7313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50952" y="2438856"/>
            <a:ext cx="5393700" cy="1980288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3D tiskanje za taktilno učenje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fontScale="92500"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4400" dirty="0" err="1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TechTalk </a:t>
            </a:r>
            <a:r>
              <a:rPr lang="en-US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#5: Uvod v 3D tiskanje za taktilno in informacijsko pismenost </a:t>
            </a:r>
            <a:r>
              <a:rPr lang="cs-CZ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(videoposnetek YouTube)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792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8257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Opredelitev zainteresiranih strani</a:t>
            </a:r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2900" indent="-342900">
              <a:spcAft>
                <a:spcPts val="600"/>
              </a:spcAft>
              <a:buClr>
                <a:schemeClr val="dk1"/>
              </a:buClr>
            </a:pPr>
            <a:r>
              <a:rPr lang="cs-CZ" dirty="0" err="1"/>
              <a:t>Vladne agencije</a:t>
            </a:r>
            <a:endParaRPr lang="cs-CZ" dirty="0"/>
          </a:p>
          <a:p>
            <a:pPr marL="342900" indent="-342900">
              <a:spcAft>
                <a:spcPts val="600"/>
              </a:spcAft>
              <a:buClr>
                <a:schemeClr val="dk1"/>
              </a:buClr>
            </a:pPr>
            <a:r>
              <a:rPr lang="cs-CZ" dirty="0" err="1"/>
              <a:t>Nevladne organizacije</a:t>
            </a:r>
            <a:endParaRPr lang="cs-CZ" dirty="0"/>
          </a:p>
          <a:p>
            <a:pPr marL="342900" indent="-342900">
              <a:spcAft>
                <a:spcPts val="600"/>
              </a:spcAft>
              <a:buClr>
                <a:schemeClr val="dk1"/>
              </a:buClr>
            </a:pPr>
            <a:r>
              <a:rPr lang="en-US" dirty="0"/>
              <a:t>Skupine za </a:t>
            </a:r>
            <a:r>
              <a:rPr lang="en-US"/>
              <a:t>zagovorništvo </a:t>
            </a:r>
            <a:r>
              <a:rPr lang="sl-SI" smtClean="0"/>
              <a:t>oseb z oviranostmi</a:t>
            </a:r>
          </a:p>
          <a:p>
            <a:pPr marL="342900" indent="-342900">
              <a:spcAft>
                <a:spcPts val="600"/>
              </a:spcAft>
              <a:buClr>
                <a:schemeClr val="dk1"/>
              </a:buClr>
            </a:pPr>
            <a:r>
              <a:rPr lang="en-US" smtClean="0"/>
              <a:t>Izobraževalne </a:t>
            </a:r>
            <a:r>
              <a:rPr lang="en-US" dirty="0"/>
              <a:t>ustanove</a:t>
            </a:r>
            <a:endParaRPr lang="cs-CZ" dirty="0"/>
          </a:p>
          <a:p>
            <a:pPr marL="342900" indent="-342900">
              <a:spcAft>
                <a:spcPts val="600"/>
              </a:spcAft>
              <a:buClr>
                <a:schemeClr val="dk1"/>
              </a:buClr>
            </a:pPr>
            <a:r>
              <a:rPr lang="en-US" dirty="0"/>
              <a:t>Partnerji iz </a:t>
            </a:r>
            <a:r>
              <a:rPr lang="en-US" dirty="0" err="1"/>
              <a:t>zasebnega </a:t>
            </a:r>
            <a:r>
              <a:rPr lang="en-US" dirty="0"/>
              <a:t>sektorja</a:t>
            </a:r>
            <a:endParaRPr lang="cs-CZ" dirty="0"/>
          </a:p>
          <a:p>
            <a:pPr marL="342900" indent="-342900">
              <a:spcAft>
                <a:spcPts val="600"/>
              </a:spcAft>
              <a:buClr>
                <a:schemeClr val="dk1"/>
              </a:buClr>
            </a:pPr>
            <a:r>
              <a:rPr lang="en-US" dirty="0" err="1"/>
              <a:t>Mednarodne </a:t>
            </a:r>
            <a:r>
              <a:rPr lang="en-US" dirty="0"/>
              <a:t>organizacije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21135" y="1910197"/>
            <a:ext cx="5393700" cy="3037605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Orodja za sodelovanje s funkcijami dostopnosti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3200" dirty="0"/>
              <a:t>Googlovo </a:t>
            </a:r>
            <a:r>
              <a:rPr lang="cs-CZ" sz="3200" dirty="0" err="1"/>
              <a:t>delovno okolje</a:t>
            </a:r>
            <a:endParaRPr lang="cs-CZ" sz="3200" dirty="0"/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3200" dirty="0"/>
              <a:t>Microsoft Office 365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endParaRPr lang="cs-CZ" sz="3200" dirty="0">
              <a:solidFill>
                <a:schemeClr val="bg1"/>
              </a:solidFill>
            </a:endParaRP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2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Zagotavljanje dostopnosti dokumentov | Microsoft 365 </a:t>
            </a:r>
            <a:r>
              <a:rPr lang="cs-CZ" sz="32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(videoposnetek YouTube)</a:t>
            </a:r>
            <a:endParaRPr lang="cs-CZ" sz="3200" dirty="0">
              <a:solidFill>
                <a:schemeClr val="bg1"/>
              </a:solidFill>
            </a:endParaRP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endParaRPr lang="cs-CZ" sz="3200" dirty="0">
              <a:solidFill>
                <a:schemeClr val="bg1"/>
              </a:solidFill>
            </a:endParaRP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2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Funkcije za dostopnost paketa G Suite, ki omogočajo vključevanje </a:t>
            </a:r>
            <a:r>
              <a:rPr lang="cs-CZ" sz="32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(videoposnetek YouTube)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179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31074" y="2073251"/>
            <a:ext cx="5393700" cy="2711498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Dostopne platforme za kodiranje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Drsenje: Možnosti dostopnosti za slabovidne </a:t>
            </a:r>
            <a:r>
              <a:rPr lang="cs-CZ" sz="36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(videoposnetek YouTube)</a:t>
            </a:r>
            <a:endParaRPr lang="cs-CZ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7656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="" xmlns:a16="http://schemas.microsoft.com/office/drawing/2014/main" id="{06F7717B-034A-AB47-40BE-237598AF9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86" y="2386050"/>
            <a:ext cx="5393700" cy="2085900"/>
          </a:xfrm>
        </p:spPr>
        <p:txBody>
          <a:bodyPr wrap="square" anchor="b">
            <a:normAutofit/>
          </a:bodyPr>
          <a:lstStyle/>
          <a:p>
            <a:r>
              <a:rPr lang="en-US" b="1" dirty="0"/>
              <a:t>Več informacij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="" xmlns:a16="http://schemas.microsoft.com/office/drawing/2014/main" id="{FDFF9820-D309-161D-8D84-23A2F8A191C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586000" y="1484033"/>
            <a:ext cx="5115900" cy="4926900"/>
          </a:xfrm>
        </p:spPr>
        <p:txBody>
          <a:bodyPr>
            <a:normAutofit/>
          </a:bodyPr>
          <a:lstStyle/>
          <a:p>
            <a:pPr marL="76200" indent="0" algn="ctr">
              <a:buNone/>
            </a:pPr>
            <a:r>
              <a:rPr lang="cs-CZ" sz="3600" b="1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www.iedaproject.eu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8" name="Grafický objekt 7" descr="IEDA logo">
            <a:extLst>
              <a:ext uri="{FF2B5EF4-FFF2-40B4-BE49-F238E27FC236}">
                <a16:creationId xmlns="" xmlns:a16="http://schemas.microsoft.com/office/drawing/2014/main" id="{B35605AE-567C-8618-B7FA-EC2AD98D6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83588" y="874939"/>
            <a:ext cx="2120724" cy="2427966"/>
          </a:xfrm>
          <a:prstGeom prst="rect">
            <a:avLst/>
          </a:prstGeom>
        </p:spPr>
      </p:pic>
      <p:pic>
        <p:nvPicPr>
          <p:cNvPr id="9" name="Graphic 5" descr="Co-funded by the Erasmus+ Programme of the European Union">
            <a:extLst>
              <a:ext uri="{FF2B5EF4-FFF2-40B4-BE49-F238E27FC236}">
                <a16:creationId xmlns="" xmlns:a16="http://schemas.microsoft.com/office/drawing/2014/main" id="{569D078E-5766-CFEA-0822-93AE2D663CF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0786" y="6286952"/>
            <a:ext cx="3385272" cy="43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504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7"/>
          <p:cNvSpPr txBox="1">
            <a:spLocks noGrp="1"/>
          </p:cNvSpPr>
          <p:nvPr>
            <p:ph type="title"/>
          </p:nvPr>
        </p:nvSpPr>
        <p:spPr>
          <a:xfrm>
            <a:off x="30637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4800" dirty="0"/>
              <a:t>Viri </a:t>
            </a:r>
            <a:r>
              <a:rPr lang="cs-CZ" sz="4800" dirty="0" err="1"/>
              <a:t>financiranja raziskav </a:t>
            </a:r>
          </a:p>
        </p:txBody>
      </p:sp>
      <p:sp>
        <p:nvSpPr>
          <p:cNvPr id="128" name="Google Shape;128;p17"/>
          <p:cNvSpPr txBox="1">
            <a:spLocks noGrp="1"/>
          </p:cNvSpPr>
          <p:nvPr>
            <p:ph type="body" idx="2"/>
          </p:nvPr>
        </p:nvSpPr>
        <p:spPr>
          <a:xfrm>
            <a:off x="6662200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2900" indent="-342900">
              <a:buClr>
                <a:schemeClr val="dk1"/>
              </a:buClr>
              <a:buSzPts val="2800"/>
            </a:pPr>
            <a:r>
              <a:rPr lang="en-US" sz="2800" dirty="0"/>
              <a:t>Državne subvencije in programi</a:t>
            </a:r>
            <a:endParaRPr lang="cs-CZ" sz="2800" dirty="0"/>
          </a:p>
          <a:p>
            <a:pPr marL="342900" indent="-342900">
              <a:buClr>
                <a:schemeClr val="dk1"/>
              </a:buClr>
              <a:buSzPts val="2800"/>
            </a:pPr>
            <a:r>
              <a:rPr lang="en-US" sz="2800" dirty="0"/>
              <a:t>Fundacije in dobrodelne organizacije</a:t>
            </a:r>
            <a:endParaRPr lang="cs-CZ" sz="2800" dirty="0"/>
          </a:p>
          <a:p>
            <a:pPr marL="342900" indent="-342900">
              <a:buClr>
                <a:schemeClr val="dk1"/>
              </a:buClr>
              <a:buSzPts val="2800"/>
            </a:pPr>
            <a:r>
              <a:rPr lang="en-US" sz="2800" dirty="0"/>
              <a:t>Organizacije za mednarodno pomoč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mtClean="0"/>
              <a:t>Priprav</a:t>
            </a:r>
            <a:r>
              <a:rPr lang="sl-SI" smtClean="0"/>
              <a:t>a</a:t>
            </a:r>
            <a:r>
              <a:rPr lang="en-US" smtClean="0"/>
              <a:t> dob</a:t>
            </a:r>
            <a:r>
              <a:rPr lang="sl-SI" smtClean="0"/>
              <a:t>rega</a:t>
            </a:r>
            <a:r>
              <a:rPr lang="en-US" smtClean="0"/>
              <a:t> predlog</a:t>
            </a:r>
            <a:r>
              <a:rPr lang="sl-SI" smtClean="0"/>
              <a:t>a</a:t>
            </a:r>
            <a:endParaRPr lang="en-US" dirty="0"/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smtClean="0"/>
              <a:t>Prepriča</a:t>
            </a:r>
            <a:r>
              <a:rPr lang="sl-SI" sz="2800" smtClean="0"/>
              <a:t>ti se je potrebno, </a:t>
            </a:r>
            <a:r>
              <a:rPr lang="en-US" sz="2800" smtClean="0"/>
              <a:t>da </a:t>
            </a:r>
            <a:r>
              <a:rPr lang="en-US" sz="2800" dirty="0"/>
              <a:t>je v predlogu jasno prikazan potencialni učinek projekta </a:t>
            </a:r>
            <a:r>
              <a:rPr lang="en-US" sz="2800"/>
              <a:t>na </a:t>
            </a:r>
            <a:r>
              <a:rPr lang="en-US" sz="2800" smtClean="0"/>
              <a:t>u</a:t>
            </a:r>
            <a:r>
              <a:rPr lang="sl-SI" sz="2800" smtClean="0"/>
              <a:t>deležence z oviranostmi</a:t>
            </a:r>
            <a:r>
              <a:rPr lang="en-US" sz="2800" smtClean="0"/>
              <a:t>.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Vzpostavljanje partnerstev 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smtClean="0"/>
              <a:t>Sodel</a:t>
            </a:r>
            <a:r>
              <a:rPr lang="sl-SI" sz="2800" smtClean="0"/>
              <a:t>ovanje </a:t>
            </a:r>
            <a:r>
              <a:rPr lang="en-US" sz="2800" smtClean="0"/>
              <a:t>z </a:t>
            </a:r>
            <a:r>
              <a:rPr lang="en-US" sz="2800" dirty="0"/>
              <a:t>ustreznimi zainteresiranimi stranmi, vključno z lokalnimi nevladnimi organizacijami, invalidskimi organizacijami, </a:t>
            </a:r>
            <a:r>
              <a:rPr lang="en-US" sz="2800"/>
              <a:t>izobraževalnimi </a:t>
            </a:r>
            <a:r>
              <a:rPr lang="sl-SI" sz="2800" smtClean="0"/>
              <a:t>organizacijami </a:t>
            </a:r>
            <a:r>
              <a:rPr lang="en-US" sz="2800" smtClean="0"/>
              <a:t>in </a:t>
            </a:r>
            <a:r>
              <a:rPr lang="en-US" sz="2800" dirty="0"/>
              <a:t>tehnološkimi podjetji.</a:t>
            </a:r>
          </a:p>
        </p:txBody>
      </p:sp>
    </p:spTree>
    <p:extLst>
      <p:ext uri="{BB962C8B-B14F-4D97-AF65-F5344CB8AC3E}">
        <p14:creationId xmlns:p14="http://schemas.microsoft.com/office/powerpoint/2010/main" val="1368118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Sodelovanje z vladnimi agencijami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2800" dirty="0"/>
              <a:t>Zagovarjanje sprememb politik </a:t>
            </a:r>
            <a:endParaRPr lang="cs-CZ" sz="2800" dirty="0"/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2800" dirty="0"/>
              <a:t>Sodelovanje z vladnimi agencijami </a:t>
            </a:r>
          </a:p>
        </p:txBody>
      </p:sp>
    </p:spTree>
    <p:extLst>
      <p:ext uri="{BB962C8B-B14F-4D97-AF65-F5344CB8AC3E}">
        <p14:creationId xmlns:p14="http://schemas.microsoft.com/office/powerpoint/2010/main" val="2226011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Uporaba mednarodnih organizacij kot vzvoda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2800" smtClean="0"/>
              <a:t>Pove</a:t>
            </a:r>
            <a:r>
              <a:rPr lang="sl-SI" sz="2800" smtClean="0"/>
              <a:t>zava </a:t>
            </a:r>
            <a:r>
              <a:rPr lang="en-US" sz="2800" smtClean="0"/>
              <a:t>z </a:t>
            </a:r>
            <a:r>
              <a:rPr lang="en-US" sz="2800" dirty="0"/>
              <a:t>mednarodnimi organizacijami, ki se ukvarjajo s </a:t>
            </a:r>
            <a:r>
              <a:rPr lang="en-US" sz="2800"/>
              <a:t>pravicami </a:t>
            </a:r>
            <a:r>
              <a:rPr lang="sl-SI" sz="2800" smtClean="0"/>
              <a:t>oseb z oviranostmi </a:t>
            </a:r>
            <a:r>
              <a:rPr lang="en-US" sz="2800" smtClean="0"/>
              <a:t>in </a:t>
            </a:r>
            <a:r>
              <a:rPr lang="en-US" sz="2800" dirty="0"/>
              <a:t>vključujočim izobraževanjem.</a:t>
            </a:r>
          </a:p>
        </p:txBody>
      </p:sp>
    </p:spTree>
    <p:extLst>
      <p:ext uri="{BB962C8B-B14F-4D97-AF65-F5344CB8AC3E}">
        <p14:creationId xmlns:p14="http://schemas.microsoft.com/office/powerpoint/2010/main" val="2957342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Udeležba na konferencah in delavnicah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2800" smtClean="0"/>
              <a:t>Sodel</a:t>
            </a:r>
            <a:r>
              <a:rPr lang="sl-SI" sz="2800" smtClean="0"/>
              <a:t>ovanje </a:t>
            </a:r>
            <a:r>
              <a:rPr lang="en-US" sz="2800" smtClean="0"/>
              <a:t>na </a:t>
            </a:r>
            <a:r>
              <a:rPr lang="en-US" sz="2800" dirty="0"/>
              <a:t>konferencah, delavnicah in seminarjih, povezanih s podporno tehnologijo, </a:t>
            </a:r>
            <a:r>
              <a:rPr lang="en-US" sz="2800"/>
              <a:t>pravicami </a:t>
            </a:r>
            <a:r>
              <a:rPr lang="sl-SI" sz="2800" smtClean="0"/>
              <a:t>oseb z oviranostmi </a:t>
            </a:r>
            <a:r>
              <a:rPr lang="en-US" sz="2800" smtClean="0"/>
              <a:t>in </a:t>
            </a:r>
            <a:r>
              <a:rPr lang="en-US" sz="2800" dirty="0"/>
              <a:t>izobraževanjem</a:t>
            </a:r>
            <a:r>
              <a:rPr lang="cs-CZ" sz="2800" dirty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28972102"/>
      </p:ext>
    </p:extLst>
  </p:cSld>
  <p:clrMapOvr>
    <a:masterClrMapping/>
  </p:clrMapOvr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878</TotalTime>
  <Words>557</Words>
  <Application>Microsoft Office PowerPoint</Application>
  <PresentationFormat>Širokozaslonsko</PresentationFormat>
  <Paragraphs>183</Paragraphs>
  <Slides>32</Slides>
  <Notes>31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32</vt:i4>
      </vt:variant>
    </vt:vector>
  </HeadingPairs>
  <TitlesOfParts>
    <vt:vector size="37" baseType="lpstr">
      <vt:lpstr>Arial</vt:lpstr>
      <vt:lpstr>Calibri</vt:lpstr>
      <vt:lpstr>Roboto</vt:lpstr>
      <vt:lpstr>Times New Roman</vt:lpstr>
      <vt:lpstr>Geometric</vt:lpstr>
      <vt:lpstr>Modul 4: Iskanje in mobilizacija virov za izvajanje podporne tehnologije</vt:lpstr>
      <vt:lpstr>Kako poiskati in mobilizirati vire</vt:lpstr>
      <vt:lpstr>Opredelitev zainteresiranih strani</vt:lpstr>
      <vt:lpstr>Viri financiranja raziskav </vt:lpstr>
      <vt:lpstr>Priprava dobrega predloga</vt:lpstr>
      <vt:lpstr>Vzpostavljanje partnerstev </vt:lpstr>
      <vt:lpstr>Sodelovanje z vladnimi agencijami</vt:lpstr>
      <vt:lpstr>Uporaba mednarodnih organizacij kot vzvoda</vt:lpstr>
      <vt:lpstr>Udeležba na konferencah in delavnicah</vt:lpstr>
      <vt:lpstr>Spletne platforme in podatkovne zbirke o nepovratnih sredstvih</vt:lpstr>
      <vt:lpstr>Iskanje sponzorstev podjetij</vt:lpstr>
      <vt:lpstr>Množično financiranje in zbiranje sredstev na spletu</vt:lpstr>
      <vt:lpstr>Razvoj strategije trženja</vt:lpstr>
      <vt:lpstr>Dokazovanje učinka</vt:lpstr>
      <vt:lpstr>Vztrajnost in mreženje</vt:lpstr>
      <vt:lpstr>Izmenjava dobrih praks v različnih državah</vt:lpstr>
      <vt:lpstr>Dobre prakse</vt:lpstr>
      <vt:lpstr>Primeri podpornih tehnologij - tako odprtokodnih/cenovno ugodnih rešitev kot tudi profesionalnih orodij, ki jih ponujajo podjetja tretjih oseb.</vt:lpstr>
      <vt:lpstr>Bralniki zaslona in programska oprema za pretvorbo besedila v govor</vt:lpstr>
      <vt:lpstr>Bralniki zaslona Predstavitev</vt:lpstr>
      <vt:lpstr>Komunikacijski pripomočki</vt:lpstr>
      <vt:lpstr>Dostopne učne platforme</vt:lpstr>
      <vt:lpstr>Alternativne vhodne naprave</vt:lpstr>
      <vt:lpstr>Povečanje in izboljšanje zaslona</vt:lpstr>
      <vt:lpstr>Dostopni formati dokumentov</vt:lpstr>
      <vt:lpstr>Orodja za podnapise in napise</vt:lpstr>
      <vt:lpstr>Programska oprema za pretvorbo Braillove pisave</vt:lpstr>
      <vt:lpstr>Aplikacije za razširjeno in alternativno komunikacijo (AAC)</vt:lpstr>
      <vt:lpstr>3D tiskanje za taktilno učenje</vt:lpstr>
      <vt:lpstr>Orodja za sodelovanje s funkcijami dostopnosti</vt:lpstr>
      <vt:lpstr>Dostopne platforme za kodiranje</vt:lpstr>
      <vt:lpstr>Več informacij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DESIGN AND THE NEW TECHNOLOGIES</dc:title>
  <dc:creator>Center Spirala</dc:creator>
  <cp:keywords>, docId:9195EAB903E28B034D8DA7A0B32E1EF5</cp:keywords>
  <cp:lastModifiedBy>Danica Hrovatic</cp:lastModifiedBy>
  <cp:revision>52</cp:revision>
  <dcterms:modified xsi:type="dcterms:W3CDTF">2023-08-23T08:05:37Z</dcterms:modified>
</cp:coreProperties>
</file>