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4"/>
  </p:notesMasterIdLst>
  <p:sldIdLst>
    <p:sldId id="342" r:id="rId2"/>
    <p:sldId id="343" r:id="rId3"/>
    <p:sldId id="344" r:id="rId4"/>
    <p:sldId id="345" r:id="rId5"/>
    <p:sldId id="346" r:id="rId6"/>
    <p:sldId id="347" r:id="rId7"/>
    <p:sldId id="348" r:id="rId8"/>
    <p:sldId id="349" r:id="rId9"/>
    <p:sldId id="350" r:id="rId10"/>
    <p:sldId id="351" r:id="rId11"/>
    <p:sldId id="352" r:id="rId12"/>
    <p:sldId id="353" r:id="rId13"/>
    <p:sldId id="354" r:id="rId14"/>
    <p:sldId id="355" r:id="rId15"/>
    <p:sldId id="356" r:id="rId16"/>
    <p:sldId id="357" r:id="rId17"/>
    <p:sldId id="358" r:id="rId18"/>
    <p:sldId id="359" r:id="rId19"/>
    <p:sldId id="360" r:id="rId20"/>
    <p:sldId id="361" r:id="rId21"/>
    <p:sldId id="362" r:id="rId22"/>
    <p:sldId id="363" r:id="rId23"/>
    <p:sldId id="364" r:id="rId24"/>
    <p:sldId id="365" r:id="rId25"/>
    <p:sldId id="366" r:id="rId26"/>
    <p:sldId id="367" r:id="rId27"/>
    <p:sldId id="368" r:id="rId28"/>
    <p:sldId id="369" r:id="rId29"/>
    <p:sldId id="370" r:id="rId30"/>
    <p:sldId id="371" r:id="rId31"/>
    <p:sldId id="372" r:id="rId32"/>
    <p:sldId id="373" r:id="rId33"/>
  </p:sldIdLst>
  <p:sldSz cx="12192000" cy="6858000"/>
  <p:notesSz cx="6858000" cy="9144000"/>
  <p:embeddedFontLst>
    <p:embeddedFont>
      <p:font typeface="Calibri" panose="020F0502020204030204" pitchFamily="34" charset="0"/>
      <p:regular r:id="rId35"/>
      <p:bold r:id="rId36"/>
      <p:italic r:id="rId37"/>
      <p:boldItalic r:id="rId38"/>
    </p:embeddedFont>
    <p:embeddedFont>
      <p:font typeface="Roboto" panose="02000000000000000000" pitchFamily="2" charset="0"/>
      <p:regular r:id="rId39"/>
      <p:bold r:id="rId40"/>
      <p:italic r:id="rId41"/>
      <p:boldItalic r:id="rId4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44" roundtripDataSignature="AMtx7mg8sPt4AbRPn062XexuknOTWHSQG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6432475-63A7-4FAC-A99B-9A4DD329A9E3}">
  <a:tblStyle styleId="{06432475-63A7-4FAC-A99B-9A4DD329A9E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67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5.fntdata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42" Type="http://schemas.openxmlformats.org/officeDocument/2006/relationships/font" Target="fonts/font8.fntdata"/><Relationship Id="rId7" Type="http://schemas.openxmlformats.org/officeDocument/2006/relationships/slide" Target="slides/slide6.xml"/><Relationship Id="rId24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24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24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1.fntdata"/><Relationship Id="rId244" Type="http://customschemas.google.com/relationships/presentationmetadata" Target="meta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248" Type="http://schemas.openxmlformats.org/officeDocument/2006/relationships/tableStyles" Target="tableStyle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4.fntdata"/><Relationship Id="rId20" Type="http://schemas.openxmlformats.org/officeDocument/2006/relationships/slide" Target="slides/slide19.xml"/><Relationship Id="rId41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s-CZ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p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82" name="Google Shape;682;p8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83" name="Google Shape;683;p8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499436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Google Shape;743;p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44" name="Google Shape;744;p9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45" name="Google Shape;745;p9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076902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0" name="Google Shape;750;p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1" name="Google Shape;751;p9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52" name="Google Shape;752;p9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075746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" name="Google Shape;757;p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8" name="Google Shape;758;p9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59" name="Google Shape;759;p9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118224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" name="Google Shape;764;p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65" name="Google Shape;765;p9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66" name="Google Shape;766;p9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287584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" name="Google Shape;771;p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72" name="Google Shape;772;p10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73" name="Google Shape;773;p10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761384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Google Shape;778;p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79" name="Google Shape;779;p10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80" name="Google Shape;780;p10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89618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" name="Google Shape;785;p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86" name="Google Shape;786;p10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87" name="Google Shape;787;p10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022734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" name="Google Shape;791;p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92" name="Google Shape;792;p10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93" name="Google Shape;793;p10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320339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" name="Google Shape;798;p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99" name="Google Shape;799;p10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00" name="Google Shape;800;p10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239888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4" name="Google Shape;804;p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05" name="Google Shape;805;p10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06" name="Google Shape;806;p10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19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912478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Google Shape;688;p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89" name="Google Shape;689;p8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90" name="Google Shape;690;p8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86767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Google Shape;811;p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12" name="Google Shape;812;p10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13" name="Google Shape;813;p10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354266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" name="Google Shape;818;p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19" name="Google Shape;819;p10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20" name="Google Shape;820;p10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21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8123010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10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27" name="Google Shape;827;p10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22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552833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" name="Google Shape;832;p1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33" name="Google Shape;833;p10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34" name="Google Shape;834;p10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23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8863332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" name="Google Shape;839;p1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40" name="Google Shape;840;p1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41" name="Google Shape;841;p1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24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04826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6" name="Google Shape;846;p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47" name="Google Shape;847;p1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48" name="Google Shape;848;p1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25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031220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3" name="Google Shape;853;p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54" name="Google Shape;854;p1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55" name="Google Shape;855;p1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26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6973795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" name="Google Shape;860;p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1" name="Google Shape;861;p1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62" name="Google Shape;862;p1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27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3127837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7" name="Google Shape;867;p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8" name="Google Shape;868;p1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69" name="Google Shape;869;p1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28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2086960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" name="Google Shape;874;p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75" name="Google Shape;875;p1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6" name="Google Shape;876;p1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29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065268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Google Shape;694;p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95" name="Google Shape;695;p8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96" name="Google Shape;696;p8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4267344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" name="Google Shape;881;p1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82" name="Google Shape;882;p1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83" name="Google Shape;883;p1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30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5992336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" name="Google Shape;888;p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89" name="Google Shape;889;p1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90" name="Google Shape;890;p1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31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8763135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" name="Google Shape;895;p1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6" name="Google Shape;896;p1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189307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" name="Google Shape;701;p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02" name="Google Shape;702;p9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03" name="Google Shape;703;p9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901733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Google Shape;708;p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09" name="Google Shape;709;p9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10" name="Google Shape;710;p9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822363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" name="Google Shape;715;p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16" name="Google Shape;716;p9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17" name="Google Shape;717;p9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663874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Google Shape;722;p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3" name="Google Shape;723;p9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24" name="Google Shape;724;p9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253047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Google Shape;729;p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30" name="Google Shape;730;p9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31" name="Google Shape;731;p9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170695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Google Shape;736;p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37" name="Google Shape;737;p9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38" name="Google Shape;738;p9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64471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39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700" cy="8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39"/>
          <p:cNvSpPr txBox="1">
            <a:spLocks noGrp="1"/>
          </p:cNvSpPr>
          <p:nvPr>
            <p:ph type="body" idx="1"/>
          </p:nvPr>
        </p:nvSpPr>
        <p:spPr>
          <a:xfrm>
            <a:off x="415600" y="1639967"/>
            <a:ext cx="5333100" cy="44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60" name="Google Shape;60;p239"/>
          <p:cNvSpPr txBox="1">
            <a:spLocks noGrp="1"/>
          </p:cNvSpPr>
          <p:nvPr>
            <p:ph type="body" idx="2"/>
          </p:nvPr>
        </p:nvSpPr>
        <p:spPr>
          <a:xfrm>
            <a:off x="6443200" y="1639967"/>
            <a:ext cx="5333100" cy="44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61" name="Google Shape;61;p239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40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700" cy="8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40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41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67" name="Google Shape;67;p241"/>
          <p:cNvSpPr txBox="1">
            <a:spLocks noGrp="1"/>
          </p:cNvSpPr>
          <p:nvPr>
            <p:ph type="body" idx="1"/>
          </p:nvPr>
        </p:nvSpPr>
        <p:spPr>
          <a:xfrm>
            <a:off x="415600" y="1954405"/>
            <a:ext cx="3744000" cy="413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68" name="Google Shape;68;p241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4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242"/>
          <p:cNvGrpSpPr/>
          <p:nvPr/>
        </p:nvGrpSpPr>
        <p:grpSpPr>
          <a:xfrm>
            <a:off x="8130968" y="7"/>
            <a:ext cx="4060732" cy="2707359"/>
            <a:chOff x="6098378" y="5"/>
            <a:chExt cx="3045625" cy="2030570"/>
          </a:xfrm>
        </p:grpSpPr>
        <p:sp>
          <p:nvSpPr>
            <p:cNvPr id="71" name="Google Shape;71;p24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" name="Google Shape;72;p24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" name="Google Shape;73;p242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" name="Google Shape;74;p24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p24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6" name="Google Shape;76;p242"/>
          <p:cNvSpPr txBox="1">
            <a:spLocks noGrp="1"/>
          </p:cNvSpPr>
          <p:nvPr>
            <p:ph type="title"/>
          </p:nvPr>
        </p:nvSpPr>
        <p:spPr>
          <a:xfrm>
            <a:off x="653667" y="701800"/>
            <a:ext cx="7491600" cy="54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7" name="Google Shape;77;p242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43"/>
          <p:cNvSpPr txBox="1">
            <a:spLocks noGrp="1"/>
          </p:cNvSpPr>
          <p:nvPr>
            <p:ph type="body" idx="1"/>
          </p:nvPr>
        </p:nvSpPr>
        <p:spPr>
          <a:xfrm>
            <a:off x="426000" y="5640767"/>
            <a:ext cx="7998300" cy="79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>
            <a:endParaRPr/>
          </a:p>
        </p:txBody>
      </p:sp>
      <p:sp>
        <p:nvSpPr>
          <p:cNvPr id="80" name="Google Shape;80;p243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oogle Shape;82;p244"/>
          <p:cNvGrpSpPr/>
          <p:nvPr/>
        </p:nvGrpSpPr>
        <p:grpSpPr>
          <a:xfrm>
            <a:off x="8130968" y="7"/>
            <a:ext cx="4060732" cy="2707359"/>
            <a:chOff x="6098378" y="5"/>
            <a:chExt cx="3045625" cy="2030570"/>
          </a:xfrm>
        </p:grpSpPr>
        <p:sp>
          <p:nvSpPr>
            <p:cNvPr id="83" name="Google Shape;83;p244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Google Shape;84;p244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" name="Google Shape;85;p244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86;p244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87;p244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8" name="Google Shape;88;p244"/>
          <p:cNvSpPr txBox="1">
            <a:spLocks noGrp="1"/>
          </p:cNvSpPr>
          <p:nvPr>
            <p:ph type="title" hasCustomPrompt="1"/>
          </p:nvPr>
        </p:nvSpPr>
        <p:spPr>
          <a:xfrm>
            <a:off x="415600" y="1674733"/>
            <a:ext cx="11360700" cy="270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9" name="Google Shape;89;p244"/>
          <p:cNvSpPr txBox="1">
            <a:spLocks noGrp="1"/>
          </p:cNvSpPr>
          <p:nvPr>
            <p:ph type="body" idx="1"/>
          </p:nvPr>
        </p:nvSpPr>
        <p:spPr>
          <a:xfrm>
            <a:off x="415600" y="4492300"/>
            <a:ext cx="11360700" cy="170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  <a:defRPr>
                <a:solidFill>
                  <a:schemeClr val="lt1"/>
                </a:solidFill>
              </a:defRPr>
            </a:lvl1pPr>
            <a:lvl2pPr marL="914400" lvl="1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2pPr>
            <a:lvl3pPr marL="1371600" lvl="2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3pPr>
            <a:lvl4pPr marL="1828800" lvl="3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4pPr>
            <a:lvl5pPr marL="2286000" lvl="4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5pPr>
            <a:lvl6pPr marL="2743200" lvl="5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6pPr>
            <a:lvl7pPr marL="3200400" lvl="6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7pPr>
            <a:lvl8pPr marL="3657600" lvl="7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8pPr>
            <a:lvl9pPr marL="4114800" lvl="8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0" name="Google Shape;90;p244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bg>
      <p:bgPr>
        <a:solidFill>
          <a:schemeClr val="dk1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oogle Shape;14;p233"/>
          <p:cNvGrpSpPr/>
          <p:nvPr/>
        </p:nvGrpSpPr>
        <p:grpSpPr>
          <a:xfrm>
            <a:off x="8130968" y="7"/>
            <a:ext cx="4060732" cy="2707359"/>
            <a:chOff x="6098378" y="5"/>
            <a:chExt cx="3045625" cy="2030570"/>
          </a:xfrm>
        </p:grpSpPr>
        <p:sp>
          <p:nvSpPr>
            <p:cNvPr id="15" name="Google Shape;15;p233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16;p23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Google Shape;17;p233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18;p233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19;p233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" name="Google Shape;20;p233"/>
          <p:cNvSpPr txBox="1">
            <a:spLocks noGrp="1"/>
          </p:cNvSpPr>
          <p:nvPr>
            <p:ph type="ctrTitle"/>
          </p:nvPr>
        </p:nvSpPr>
        <p:spPr>
          <a:xfrm>
            <a:off x="797467" y="2366963"/>
            <a:ext cx="10962900" cy="11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233"/>
          <p:cNvSpPr txBox="1">
            <a:spLocks noGrp="1"/>
          </p:cNvSpPr>
          <p:nvPr>
            <p:ph type="subTitle" idx="1"/>
          </p:nvPr>
        </p:nvSpPr>
        <p:spPr>
          <a:xfrm>
            <a:off x="797451" y="3621217"/>
            <a:ext cx="10962900" cy="5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233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37113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34"/>
          <p:cNvSpPr/>
          <p:nvPr/>
        </p:nvSpPr>
        <p:spPr>
          <a:xfrm>
            <a:off x="6096000" y="-233"/>
            <a:ext cx="6096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" name="Google Shape;25;p234"/>
          <p:cNvCxnSpPr/>
          <p:nvPr/>
        </p:nvCxnSpPr>
        <p:spPr>
          <a:xfrm>
            <a:off x="6706233" y="5994000"/>
            <a:ext cx="624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6" name="Google Shape;26;p234"/>
          <p:cNvSpPr txBox="1">
            <a:spLocks noGrp="1"/>
          </p:cNvSpPr>
          <p:nvPr>
            <p:ph type="title"/>
          </p:nvPr>
        </p:nvSpPr>
        <p:spPr>
          <a:xfrm>
            <a:off x="354000" y="1534800"/>
            <a:ext cx="5393700" cy="20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endParaRPr/>
          </a:p>
        </p:txBody>
      </p:sp>
      <p:sp>
        <p:nvSpPr>
          <p:cNvPr id="27" name="Google Shape;27;p234"/>
          <p:cNvSpPr txBox="1">
            <a:spLocks noGrp="1"/>
          </p:cNvSpPr>
          <p:nvPr>
            <p:ph type="subTitle" idx="1"/>
          </p:nvPr>
        </p:nvSpPr>
        <p:spPr>
          <a:xfrm>
            <a:off x="354000" y="3692002"/>
            <a:ext cx="5393700" cy="169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28" name="Google Shape;28;p234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381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  <a:defRPr>
                <a:solidFill>
                  <a:schemeClr val="lt1"/>
                </a:solidFill>
              </a:defRPr>
            </a:lvl1pPr>
            <a:lvl2pPr marL="914400" lvl="1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2pPr>
            <a:lvl3pPr marL="1371600" lvl="2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3pPr>
            <a:lvl4pPr marL="1828800" lvl="3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4pPr>
            <a:lvl5pPr marL="2286000" lvl="4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5pPr>
            <a:lvl6pPr marL="2743200" lvl="5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6pPr>
            <a:lvl7pPr marL="3200400" lvl="6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7pPr>
            <a:lvl8pPr marL="3657600" lvl="7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8pPr>
            <a:lvl9pPr marL="4114800" lvl="8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234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05389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geometric"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32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700" cy="8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1" name="Google Shape;11;p232"/>
          <p:cNvSpPr txBox="1">
            <a:spLocks noGrp="1"/>
          </p:cNvSpPr>
          <p:nvPr>
            <p:ph type="body" idx="1"/>
          </p:nvPr>
        </p:nvSpPr>
        <p:spPr>
          <a:xfrm>
            <a:off x="415600" y="1639833"/>
            <a:ext cx="11360700" cy="44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oboto"/>
              <a:buChar char="●"/>
              <a:defRPr sz="24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■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●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■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●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■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2" name="Google Shape;12;p232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KuVKQQMtRRI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youtu.be/ev8ERS5Z3NU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z3YQ9F4SFAQ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lxLNtBYjkjU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vfgyBfXRo0c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eDgl1lFbbKU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youtu.be/dP8Lwt6ZSso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ZIpVEhxlEWM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SD787kRJSyA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rLlXIX6No8o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aF9iHaIR0yE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youtu.be/k1CVT7zRkiw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GtYgbOT0fr4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daproject.eu/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Google Shape;685;p87"/>
          <p:cNvSpPr txBox="1">
            <a:spLocks noGrp="1"/>
          </p:cNvSpPr>
          <p:nvPr>
            <p:ph type="ctrTitle"/>
          </p:nvPr>
        </p:nvSpPr>
        <p:spPr>
          <a:xfrm>
            <a:off x="1524000" y="1727947"/>
            <a:ext cx="9144000" cy="2043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9047"/>
              <a:buFont typeface="Calibri"/>
              <a:buNone/>
            </a:pPr>
            <a:r>
              <a:rPr lang="cs-CZ" b="1" dirty="0">
                <a:latin typeface="Calibri"/>
                <a:ea typeface="Calibri"/>
                <a:cs typeface="Calibri"/>
                <a:sym typeface="Calibri"/>
              </a:rPr>
              <a:t>Modul 4: Pronalaženje i pokretanje resursa za implementaciju asistivne tehnologije</a:t>
            </a:r>
            <a:endParaRPr b="1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86" name="Google Shape;686;p87" descr="IEDA log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75181" y="3836909"/>
            <a:ext cx="2441637" cy="27953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903044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" name="Google Shape;747;p96"/>
          <p:cNvSpPr txBox="1">
            <a:spLocks noGrp="1"/>
          </p:cNvSpPr>
          <p:nvPr>
            <p:ph type="title"/>
          </p:nvPr>
        </p:nvSpPr>
        <p:spPr>
          <a:xfrm>
            <a:off x="325425" y="2386050"/>
            <a:ext cx="5393700" cy="20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87301"/>
              <a:buFont typeface="Calibri"/>
              <a:buNone/>
            </a:pPr>
            <a:r>
              <a:rPr lang="cs-CZ" dirty="0"/>
              <a:t>Online platforme i baze natječaja o bespovratnim sredstvima</a:t>
            </a:r>
            <a:endParaRPr dirty="0"/>
          </a:p>
        </p:txBody>
      </p:sp>
      <p:sp>
        <p:nvSpPr>
          <p:cNvPr id="748" name="Google Shape;748;p96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2800" dirty="0"/>
              <a:t>Istražite online platforme i               baze natječaja gdje se navode mogućnosti financiranja.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491242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" name="Google Shape;754;p97"/>
          <p:cNvSpPr txBox="1">
            <a:spLocks noGrp="1"/>
          </p:cNvSpPr>
          <p:nvPr>
            <p:ph type="title"/>
          </p:nvPr>
        </p:nvSpPr>
        <p:spPr>
          <a:xfrm>
            <a:off x="325425" y="2386050"/>
            <a:ext cx="5393700" cy="20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Tražite korporativna sponzorstva</a:t>
            </a:r>
            <a:endParaRPr dirty="0"/>
          </a:p>
        </p:txBody>
      </p:sp>
      <p:sp>
        <p:nvSpPr>
          <p:cNvPr id="755" name="Google Shape;755;p97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2800" dirty="0"/>
              <a:t>Surađujte s društveno odgovornim i inkluzivnim korporacijama.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351295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Google Shape;761;p98"/>
          <p:cNvSpPr txBox="1">
            <a:spLocks noGrp="1"/>
          </p:cNvSpPr>
          <p:nvPr>
            <p:ph type="title"/>
          </p:nvPr>
        </p:nvSpPr>
        <p:spPr>
          <a:xfrm>
            <a:off x="325425" y="2386050"/>
            <a:ext cx="5393700" cy="20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87301"/>
              <a:buFont typeface="Calibri"/>
              <a:buNone/>
            </a:pPr>
            <a:r>
              <a:rPr lang="cs-CZ" dirty="0"/>
              <a:t>Crowdfunding i online prikupljanje sredstava</a:t>
            </a:r>
            <a:endParaRPr dirty="0"/>
          </a:p>
        </p:txBody>
      </p:sp>
      <p:sp>
        <p:nvSpPr>
          <p:cNvPr id="762" name="Google Shape;762;p98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-4572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hr-HR" dirty="0"/>
              <a:t>Surađujte s društveno odgovornim i inkluzivnim korporacijama.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301891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" name="Google Shape;768;p99"/>
          <p:cNvSpPr txBox="1">
            <a:spLocks noGrp="1"/>
          </p:cNvSpPr>
          <p:nvPr>
            <p:ph type="title"/>
          </p:nvPr>
        </p:nvSpPr>
        <p:spPr>
          <a:xfrm>
            <a:off x="325425" y="2386050"/>
            <a:ext cx="5393700" cy="20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87301"/>
              <a:buFont typeface="Calibri"/>
              <a:buNone/>
            </a:pPr>
            <a:r>
              <a:rPr lang="cs-CZ" dirty="0"/>
              <a:t>Razvijte marketinšku strategiju</a:t>
            </a:r>
            <a:endParaRPr dirty="0"/>
          </a:p>
        </p:txBody>
      </p:sp>
      <p:sp>
        <p:nvSpPr>
          <p:cNvPr id="769" name="Google Shape;769;p99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-4572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cs-CZ" sz="3600" dirty="0"/>
              <a:t>Društvene mreže</a:t>
            </a:r>
            <a:endParaRPr dirty="0"/>
          </a:p>
          <a:p>
            <a:pPr marL="457200" lvl="0" indent="-4572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cs-CZ" sz="3600" dirty="0"/>
              <a:t>Mediji</a:t>
            </a:r>
            <a:endParaRPr dirty="0"/>
          </a:p>
          <a:p>
            <a:pPr marL="457200" lvl="0" indent="-4572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cs-CZ" sz="3600" dirty="0"/>
              <a:t>Partnerstva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543995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" name="Google Shape;775;p100"/>
          <p:cNvSpPr txBox="1">
            <a:spLocks noGrp="1"/>
          </p:cNvSpPr>
          <p:nvPr>
            <p:ph type="title"/>
          </p:nvPr>
        </p:nvSpPr>
        <p:spPr>
          <a:xfrm>
            <a:off x="325425" y="2386050"/>
            <a:ext cx="5393700" cy="20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Utječite</a:t>
            </a:r>
            <a:endParaRPr dirty="0"/>
          </a:p>
        </p:txBody>
      </p:sp>
      <p:sp>
        <p:nvSpPr>
          <p:cNvPr id="776" name="Google Shape;776;p100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-4572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hr-HR" sz="2800" dirty="0"/>
              <a:t>Redovito komunicirajte o napretku i učinku inicijative/projekta sa svojim dionicima i potencijalnim financijerima.</a:t>
            </a:r>
            <a:endParaRPr sz="2800" dirty="0"/>
          </a:p>
        </p:txBody>
      </p:sp>
    </p:spTree>
    <p:extLst>
      <p:ext uri="{BB962C8B-B14F-4D97-AF65-F5344CB8AC3E}">
        <p14:creationId xmlns:p14="http://schemas.microsoft.com/office/powerpoint/2010/main" val="18595106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" name="Google Shape;782;p101"/>
          <p:cNvSpPr txBox="1">
            <a:spLocks noGrp="1"/>
          </p:cNvSpPr>
          <p:nvPr>
            <p:ph type="title"/>
          </p:nvPr>
        </p:nvSpPr>
        <p:spPr>
          <a:xfrm>
            <a:off x="325425" y="2386050"/>
            <a:ext cx="5393700" cy="20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Upornost i umreženost</a:t>
            </a:r>
            <a:endParaRPr dirty="0"/>
          </a:p>
        </p:txBody>
      </p:sp>
      <p:sp>
        <p:nvSpPr>
          <p:cNvPr id="783" name="Google Shape;783;p101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3600" dirty="0"/>
              <a:t>    Veze</a:t>
            </a:r>
            <a:endParaRPr dirty="0"/>
          </a:p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3600" dirty="0"/>
              <a:t>    Umreženost</a:t>
            </a:r>
          </a:p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3600" dirty="0"/>
              <a:t>    Upornost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605449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Google Shape;789;p102"/>
          <p:cNvSpPr txBox="1">
            <a:spLocks noGrp="1"/>
          </p:cNvSpPr>
          <p:nvPr>
            <p:ph type="ctrTitle"/>
          </p:nvPr>
        </p:nvSpPr>
        <p:spPr>
          <a:xfrm>
            <a:off x="1524000" y="2213001"/>
            <a:ext cx="9144000" cy="2043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cs-CZ" b="1" dirty="0">
                <a:latin typeface="Calibri"/>
                <a:ea typeface="Calibri"/>
                <a:cs typeface="Calibri"/>
                <a:sym typeface="Calibri"/>
              </a:rPr>
              <a:t>Razmjena dobrih praksi u različitim zemljama</a:t>
            </a:r>
            <a:endParaRPr b="1" dirty="0"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999913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" name="Google Shape;795;p103"/>
          <p:cNvSpPr txBox="1">
            <a:spLocks noGrp="1"/>
          </p:cNvSpPr>
          <p:nvPr>
            <p:ph type="title"/>
          </p:nvPr>
        </p:nvSpPr>
        <p:spPr>
          <a:xfrm>
            <a:off x="365181" y="1749946"/>
            <a:ext cx="5393700" cy="20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Dobra praksa</a:t>
            </a:r>
            <a:endParaRPr dirty="0"/>
          </a:p>
        </p:txBody>
      </p:sp>
      <p:sp>
        <p:nvSpPr>
          <p:cNvPr id="796" name="Google Shape;796;p103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-4572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cs-CZ" sz="3600" dirty="0"/>
              <a:t>Austrija</a:t>
            </a:r>
            <a:endParaRPr dirty="0"/>
          </a:p>
          <a:p>
            <a:pPr marL="457200" lvl="0" indent="-4572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cs-CZ" sz="3600" dirty="0"/>
              <a:t>Grčka</a:t>
            </a:r>
            <a:endParaRPr dirty="0"/>
          </a:p>
          <a:p>
            <a:pPr marL="457200" lvl="0" indent="-4572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cs-CZ" sz="3600" dirty="0"/>
              <a:t>Rumunjska</a:t>
            </a:r>
            <a:endParaRPr dirty="0"/>
          </a:p>
          <a:p>
            <a:pPr marL="457200" lvl="0" indent="-4572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cs-CZ" sz="3600" dirty="0"/>
              <a:t>Slovačka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868686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Google Shape;802;p104"/>
          <p:cNvSpPr txBox="1">
            <a:spLocks noGrp="1"/>
          </p:cNvSpPr>
          <p:nvPr>
            <p:ph type="ctrTitle"/>
          </p:nvPr>
        </p:nvSpPr>
        <p:spPr>
          <a:xfrm>
            <a:off x="1524000" y="1697879"/>
            <a:ext cx="9144000" cy="34622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9047"/>
              <a:buFont typeface="Calibri"/>
              <a:buNone/>
            </a:pPr>
            <a:r>
              <a:rPr lang="cs-CZ" b="1" dirty="0">
                <a:latin typeface="Calibri"/>
                <a:ea typeface="Calibri"/>
                <a:cs typeface="Calibri"/>
                <a:sym typeface="Calibri"/>
              </a:rPr>
              <a:t>Primjeri asistivnih tehnologija – kako onih otvorenog koda (open source) i jeftinih rješenja tako i profesionalnih alata koje nude različite tvrtke</a:t>
            </a:r>
            <a:endParaRPr b="1" dirty="0"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348301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" name="Google Shape;808;p105"/>
          <p:cNvSpPr txBox="1">
            <a:spLocks noGrp="1"/>
          </p:cNvSpPr>
          <p:nvPr>
            <p:ph type="title"/>
          </p:nvPr>
        </p:nvSpPr>
        <p:spPr>
          <a:xfrm>
            <a:off x="490100" y="2256512"/>
            <a:ext cx="5393700" cy="23449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87301"/>
              <a:buFont typeface="Calibri"/>
              <a:buNone/>
            </a:pPr>
            <a:r>
              <a:rPr lang="cs-CZ" dirty="0"/>
              <a:t>Čitač zaslona i softver za pretvaranje teksta u govor</a:t>
            </a:r>
            <a:endParaRPr dirty="0"/>
          </a:p>
        </p:txBody>
      </p:sp>
      <p:sp>
        <p:nvSpPr>
          <p:cNvPr id="809" name="Google Shape;809;p105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-4572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cs-CZ" sz="3600"/>
              <a:t>NVDA (NonVisual Desktop Access)</a:t>
            </a:r>
            <a:endParaRPr/>
          </a:p>
          <a:p>
            <a:pPr marL="457200" lvl="0" indent="-4572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cs-CZ" sz="3600"/>
              <a:t>eSpeak</a:t>
            </a:r>
            <a:endParaRPr sz="3600"/>
          </a:p>
          <a:p>
            <a:pPr marL="457200" lvl="0" indent="-4572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cs-CZ" sz="3600"/>
              <a:t>Balabolka</a:t>
            </a:r>
            <a:endParaRPr sz="3600"/>
          </a:p>
        </p:txBody>
      </p:sp>
    </p:spTree>
    <p:extLst>
      <p:ext uri="{BB962C8B-B14F-4D97-AF65-F5344CB8AC3E}">
        <p14:creationId xmlns:p14="http://schemas.microsoft.com/office/powerpoint/2010/main" val="3516809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Google Shape;692;p88"/>
          <p:cNvSpPr txBox="1">
            <a:spLocks noGrp="1"/>
          </p:cNvSpPr>
          <p:nvPr>
            <p:ph type="ctrTitle"/>
          </p:nvPr>
        </p:nvSpPr>
        <p:spPr>
          <a:xfrm>
            <a:off x="1524000" y="2213001"/>
            <a:ext cx="9144000" cy="2043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cs-CZ" b="1" dirty="0">
                <a:latin typeface="Calibri"/>
                <a:ea typeface="Calibri"/>
                <a:cs typeface="Calibri"/>
                <a:sym typeface="Calibri"/>
              </a:rPr>
              <a:t>Kako pronaći i pokrenuti resurse</a:t>
            </a:r>
            <a:endParaRPr b="1" dirty="0"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520498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Google Shape;815;p106"/>
          <p:cNvSpPr txBox="1">
            <a:spLocks noGrp="1"/>
          </p:cNvSpPr>
          <p:nvPr>
            <p:ph type="title"/>
          </p:nvPr>
        </p:nvSpPr>
        <p:spPr>
          <a:xfrm>
            <a:off x="490100" y="2527106"/>
            <a:ext cx="5393700" cy="1803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Demonstracija čitača zaslona</a:t>
            </a:r>
            <a:endParaRPr dirty="0"/>
          </a:p>
        </p:txBody>
      </p:sp>
      <p:sp>
        <p:nvSpPr>
          <p:cNvPr id="816" name="Google Shape;816;p106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/>
          </a:bodyPr>
          <a:lstStyle/>
          <a:p>
            <a:pPr marL="457200" lvl="0" indent="-4572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cs-CZ" sz="36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Pregledavanje pomoću čitača zaslona na radnoj površini</a:t>
            </a:r>
            <a:r>
              <a:rPr lang="cs-CZ" sz="3600" u="sng" dirty="0">
                <a:solidFill>
                  <a:schemeClr val="l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(YouTube video)</a:t>
            </a:r>
            <a:r>
              <a:rPr lang="cs-CZ" sz="3600" dirty="0">
                <a:solidFill>
                  <a:schemeClr val="lt1"/>
                </a:solidFill>
              </a:rPr>
              <a:t> </a:t>
            </a:r>
            <a:endParaRPr dirty="0"/>
          </a:p>
          <a:p>
            <a:pPr marL="457200" lvl="0" indent="-2794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3600" dirty="0">
              <a:solidFill>
                <a:schemeClr val="lt1"/>
              </a:solidFill>
            </a:endParaRPr>
          </a:p>
          <a:p>
            <a:pPr marL="457200" lvl="0" indent="-4572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cs-CZ" sz="3600" u="sng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Pregledavanje pomoću mobilnog čitača zaslona </a:t>
            </a:r>
            <a:r>
              <a:rPr lang="cs-CZ" sz="3600" u="sng" dirty="0">
                <a:solidFill>
                  <a:schemeClr val="lt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(YouTube video)</a:t>
            </a:r>
            <a:endParaRPr sz="3600" dirty="0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9765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" name="Google Shape;822;p107"/>
          <p:cNvSpPr txBox="1">
            <a:spLocks noGrp="1"/>
          </p:cNvSpPr>
          <p:nvPr>
            <p:ph type="title"/>
          </p:nvPr>
        </p:nvSpPr>
        <p:spPr>
          <a:xfrm>
            <a:off x="490100" y="2527106"/>
            <a:ext cx="5393700" cy="1803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Komunikacijski uređaji</a:t>
            </a:r>
            <a:endParaRPr dirty="0"/>
          </a:p>
        </p:txBody>
      </p:sp>
      <p:sp>
        <p:nvSpPr>
          <p:cNvPr id="823" name="Google Shape;823;p107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-4572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cs-CZ" sz="3600" dirty="0"/>
              <a:t>AAC komunikatori</a:t>
            </a:r>
            <a:endParaRPr sz="3600" dirty="0">
              <a:solidFill>
                <a:schemeClr val="lt1"/>
              </a:solidFill>
            </a:endParaRPr>
          </a:p>
          <a:p>
            <a:pPr marL="457200" lvl="0" indent="-2794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3600" dirty="0">
              <a:solidFill>
                <a:schemeClr val="lt1"/>
              </a:solidFill>
            </a:endParaRPr>
          </a:p>
          <a:p>
            <a:pPr marL="457200" lvl="0" indent="-4572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cs-CZ" sz="3600" u="sng" dirty="0">
                <a:solidFill>
                  <a:schemeClr val="l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Upotreba AAC kod autistične osobe (YouTube video)</a:t>
            </a:r>
            <a:endParaRPr sz="3600" dirty="0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1212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" name="Google Shape;829;p108"/>
          <p:cNvSpPr txBox="1">
            <a:spLocks noGrp="1"/>
          </p:cNvSpPr>
          <p:nvPr>
            <p:ph type="title"/>
          </p:nvPr>
        </p:nvSpPr>
        <p:spPr>
          <a:xfrm>
            <a:off x="490100" y="2256512"/>
            <a:ext cx="5393700" cy="23449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87301"/>
              <a:buFont typeface="Calibri"/>
              <a:buNone/>
            </a:pPr>
            <a:r>
              <a:rPr lang="cs-CZ" dirty="0"/>
              <a:t>Platforme za učenje</a:t>
            </a:r>
            <a:endParaRPr dirty="0"/>
          </a:p>
        </p:txBody>
      </p:sp>
      <p:sp>
        <p:nvSpPr>
          <p:cNvPr id="830" name="Google Shape;830;p108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-4572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cs-CZ" sz="4400"/>
              <a:t>Moodle</a:t>
            </a:r>
            <a:endParaRPr sz="4400"/>
          </a:p>
          <a:p>
            <a:pPr marL="457200" lvl="0" indent="-4572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cs-CZ" sz="4400"/>
              <a:t>Open edX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4724493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6" name="Google Shape;836;p109"/>
          <p:cNvSpPr txBox="1">
            <a:spLocks noGrp="1"/>
          </p:cNvSpPr>
          <p:nvPr>
            <p:ph type="title"/>
          </p:nvPr>
        </p:nvSpPr>
        <p:spPr>
          <a:xfrm>
            <a:off x="490100" y="2256512"/>
            <a:ext cx="5393700" cy="23449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Alternativni ulazni uređaji</a:t>
            </a:r>
            <a:endParaRPr dirty="0"/>
          </a:p>
        </p:txBody>
      </p:sp>
      <p:sp>
        <p:nvSpPr>
          <p:cNvPr id="837" name="Google Shape;837;p109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457200" lvl="0" indent="-4572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8796"/>
              <a:buChar char="●"/>
            </a:pPr>
            <a:r>
              <a:rPr lang="cs-CZ" sz="4400" dirty="0"/>
              <a:t>Softver za kontrolu prekidača</a:t>
            </a:r>
            <a:endParaRPr dirty="0"/>
          </a:p>
          <a:p>
            <a:pPr marL="457200" lvl="0" indent="-2794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8796"/>
              <a:buNone/>
            </a:pPr>
            <a:endParaRPr sz="4400" dirty="0"/>
          </a:p>
          <a:p>
            <a:pPr marL="457200" lvl="0" indent="-4572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8796"/>
              <a:buChar char="●"/>
            </a:pPr>
            <a:r>
              <a:rPr lang="cs-CZ" sz="4400" u="sng" dirty="0">
                <a:solidFill>
                  <a:schemeClr val="l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AutoHotkey – </a:t>
            </a:r>
            <a:r>
              <a:rPr lang="cs-CZ" sz="44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tutorial za početnike </a:t>
            </a:r>
          </a:p>
          <a:p>
            <a:pPr marL="457200" lvl="0" indent="-4572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8796"/>
              <a:buChar char="●"/>
            </a:pPr>
            <a:r>
              <a:rPr lang="cs-CZ" sz="4400" u="sng" dirty="0">
                <a:solidFill>
                  <a:schemeClr val="l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Sve osnovne funkcije (YouTube video)</a:t>
            </a:r>
            <a:endParaRPr sz="4400" dirty="0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2833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3" name="Google Shape;843;p110"/>
          <p:cNvSpPr txBox="1">
            <a:spLocks noGrp="1"/>
          </p:cNvSpPr>
          <p:nvPr>
            <p:ph type="title"/>
          </p:nvPr>
        </p:nvSpPr>
        <p:spPr>
          <a:xfrm>
            <a:off x="490100" y="2256512"/>
            <a:ext cx="5393700" cy="23449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87301"/>
              <a:buFont typeface="Calibri"/>
              <a:buNone/>
            </a:pPr>
            <a:r>
              <a:rPr lang="cs-CZ" dirty="0"/>
              <a:t>Povećanje i poboljšanje zaslona</a:t>
            </a:r>
            <a:endParaRPr dirty="0"/>
          </a:p>
        </p:txBody>
      </p:sp>
      <p:sp>
        <p:nvSpPr>
          <p:cNvPr id="844" name="Google Shape;844;p110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lnSpcReduction="10000"/>
          </a:bodyPr>
          <a:lstStyle/>
          <a:p>
            <a:pPr marL="457200" lvl="0" indent="-4572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cs-CZ" sz="4400" dirty="0"/>
              <a:t>Windows povećalo</a:t>
            </a:r>
            <a:endParaRPr sz="4400" dirty="0"/>
          </a:p>
          <a:p>
            <a:pPr marL="457200" lvl="0" indent="-2794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4400" dirty="0"/>
          </a:p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4400" u="sng" dirty="0">
                <a:solidFill>
                  <a:schemeClr val="l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Pregledavanje s povećanjem zaslona (YouTube video)</a:t>
            </a:r>
            <a:endParaRPr sz="4400" dirty="0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5224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" name="Google Shape;850;p111"/>
          <p:cNvSpPr txBox="1">
            <a:spLocks noGrp="1"/>
          </p:cNvSpPr>
          <p:nvPr>
            <p:ph type="title"/>
          </p:nvPr>
        </p:nvSpPr>
        <p:spPr>
          <a:xfrm>
            <a:off x="490100" y="2256512"/>
            <a:ext cx="5393700" cy="23449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87301"/>
              <a:buFont typeface="Calibri"/>
              <a:buNone/>
            </a:pPr>
            <a:r>
              <a:rPr lang="cs-CZ" dirty="0"/>
              <a:t>Pristupačni formati dokumenata</a:t>
            </a:r>
            <a:endParaRPr dirty="0"/>
          </a:p>
        </p:txBody>
      </p:sp>
      <p:sp>
        <p:nvSpPr>
          <p:cNvPr id="851" name="Google Shape;851;p111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-4572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cs-CZ" sz="4400"/>
              <a:t>EPUB</a:t>
            </a:r>
            <a:endParaRPr/>
          </a:p>
          <a:p>
            <a:pPr marL="457200" lvl="0" indent="-4572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cs-CZ" sz="4400">
                <a:solidFill>
                  <a:schemeClr val="lt1"/>
                </a:solidFill>
              </a:rPr>
              <a:t>HTML</a:t>
            </a:r>
            <a:endParaRPr sz="4400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6353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7" name="Google Shape;857;p112"/>
          <p:cNvSpPr txBox="1">
            <a:spLocks noGrp="1"/>
          </p:cNvSpPr>
          <p:nvPr>
            <p:ph type="title"/>
          </p:nvPr>
        </p:nvSpPr>
        <p:spPr>
          <a:xfrm>
            <a:off x="490100" y="2519734"/>
            <a:ext cx="5393700" cy="1818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Titlovi i audio prijepisi</a:t>
            </a:r>
            <a:endParaRPr dirty="0"/>
          </a:p>
        </p:txBody>
      </p:sp>
      <p:sp>
        <p:nvSpPr>
          <p:cNvPr id="858" name="Google Shape;858;p112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70000" lnSpcReduction="20000"/>
          </a:bodyPr>
          <a:lstStyle/>
          <a:p>
            <a:pPr marL="457200" lvl="0" indent="-4572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0909"/>
              <a:buChar char="●"/>
            </a:pPr>
            <a:r>
              <a:rPr lang="cs-CZ" sz="4400" dirty="0"/>
              <a:t>Amara</a:t>
            </a:r>
            <a:endParaRPr dirty="0"/>
          </a:p>
          <a:p>
            <a:pPr marL="457200" lvl="0" indent="-2794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0909"/>
              <a:buNone/>
            </a:pPr>
            <a:endParaRPr sz="4400" dirty="0">
              <a:solidFill>
                <a:schemeClr val="lt1"/>
              </a:solidFill>
            </a:endParaRPr>
          </a:p>
          <a:p>
            <a:pPr marL="457200" lvl="0" indent="-4572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0909"/>
              <a:buChar char="●"/>
            </a:pPr>
            <a:r>
              <a:rPr lang="cs-CZ" sz="4400" u="sng" dirty="0">
                <a:solidFill>
                  <a:schemeClr val="l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Amara </a:t>
            </a:r>
            <a:r>
              <a:rPr lang="cs-CZ" sz="44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uređivač</a:t>
            </a:r>
            <a:r>
              <a:rPr lang="cs-CZ" sz="4400" u="sng" dirty="0">
                <a:solidFill>
                  <a:schemeClr val="l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 Uređivanje videa (YouTube video)</a:t>
            </a:r>
            <a:endParaRPr sz="4400" dirty="0">
              <a:solidFill>
                <a:schemeClr val="lt1"/>
              </a:solidFill>
            </a:endParaRPr>
          </a:p>
          <a:p>
            <a:pPr marL="457200" lvl="0" indent="-2794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0909"/>
              <a:buNone/>
            </a:pPr>
            <a:endParaRPr sz="4400" dirty="0">
              <a:solidFill>
                <a:schemeClr val="lt1"/>
              </a:solidFill>
            </a:endParaRPr>
          </a:p>
          <a:p>
            <a:pPr marL="457200" lvl="0" indent="-4572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0909"/>
              <a:buChar char="●"/>
            </a:pPr>
            <a:r>
              <a:rPr lang="cs-CZ" sz="4400" dirty="0">
                <a:solidFill>
                  <a:schemeClr val="lt1"/>
                </a:solidFill>
              </a:rPr>
              <a:t>Beey App</a:t>
            </a:r>
            <a:br>
              <a:rPr lang="cs-CZ" sz="4400" dirty="0">
                <a:solidFill>
                  <a:schemeClr val="lt1"/>
                </a:solidFill>
              </a:rPr>
            </a:br>
            <a:br>
              <a:rPr lang="cs-CZ" sz="4400" dirty="0">
                <a:solidFill>
                  <a:schemeClr val="lt1"/>
                </a:solidFill>
              </a:rPr>
            </a:br>
            <a:r>
              <a:rPr lang="cs-CZ" sz="4400" u="sng" dirty="0"/>
              <a:t>Uvod u Beey aplikaciju</a:t>
            </a:r>
            <a:r>
              <a:rPr lang="cs-CZ" sz="4400" u="sng" dirty="0">
                <a:solidFill>
                  <a:schemeClr val="lt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 Kako transkribirati video (YouTube Video)</a:t>
            </a:r>
            <a:endParaRPr sz="4400" dirty="0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9919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4" name="Google Shape;864;p113"/>
          <p:cNvSpPr txBox="1">
            <a:spLocks noGrp="1"/>
          </p:cNvSpPr>
          <p:nvPr>
            <p:ph type="title"/>
          </p:nvPr>
        </p:nvSpPr>
        <p:spPr>
          <a:xfrm>
            <a:off x="490100" y="2519734"/>
            <a:ext cx="5393700" cy="1818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87301"/>
              <a:buFont typeface="Calibri"/>
              <a:buNone/>
            </a:pPr>
            <a:r>
              <a:rPr lang="cs-CZ" dirty="0"/>
              <a:t>Softver za razgovor na Brailleovom pismu</a:t>
            </a:r>
            <a:endParaRPr dirty="0"/>
          </a:p>
        </p:txBody>
      </p:sp>
      <p:sp>
        <p:nvSpPr>
          <p:cNvPr id="865" name="Google Shape;865;p113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/>
          </a:bodyPr>
          <a:lstStyle/>
          <a:p>
            <a:pPr marL="457200" lvl="0" indent="-4572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8796"/>
              <a:buChar char="●"/>
            </a:pPr>
            <a:r>
              <a:rPr lang="cs-CZ" sz="4400" dirty="0"/>
              <a:t>Liblouis</a:t>
            </a:r>
            <a:endParaRPr sz="4400" dirty="0"/>
          </a:p>
          <a:p>
            <a:pPr marL="457200" lvl="0" indent="-2794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8796"/>
              <a:buNone/>
            </a:pPr>
            <a:endParaRPr sz="4400" dirty="0">
              <a:solidFill>
                <a:schemeClr val="lt1"/>
              </a:solidFill>
            </a:endParaRPr>
          </a:p>
          <a:p>
            <a:pPr marL="457200" lvl="0" indent="-4572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8796"/>
              <a:buChar char="●"/>
            </a:pPr>
            <a:r>
              <a:rPr lang="cs-CZ" sz="44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Prijavod brajice za svakoga</a:t>
            </a:r>
            <a:r>
              <a:rPr lang="cs-CZ" sz="4400" u="sng" dirty="0">
                <a:solidFill>
                  <a:schemeClr val="l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 važnost održavanja Liblouisa (YouTube video)</a:t>
            </a:r>
            <a:endParaRPr sz="4400" dirty="0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9296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1" name="Google Shape;871;p114"/>
          <p:cNvSpPr txBox="1">
            <a:spLocks noGrp="1"/>
          </p:cNvSpPr>
          <p:nvPr>
            <p:ph type="title"/>
          </p:nvPr>
        </p:nvSpPr>
        <p:spPr>
          <a:xfrm>
            <a:off x="360891" y="1836337"/>
            <a:ext cx="5393700" cy="3185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87301"/>
              <a:buFont typeface="Calibri"/>
              <a:buNone/>
            </a:pPr>
            <a:r>
              <a:rPr lang="cs-CZ" dirty="0"/>
              <a:t>Aplikacije augmentativne i alternativne komunikacije (AAC)</a:t>
            </a:r>
            <a:endParaRPr dirty="0"/>
          </a:p>
        </p:txBody>
      </p:sp>
      <p:sp>
        <p:nvSpPr>
          <p:cNvPr id="872" name="Google Shape;872;p114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lnSpcReduction="10000"/>
          </a:bodyPr>
          <a:lstStyle/>
          <a:p>
            <a:pPr marL="457200" lvl="0" indent="-4572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8796"/>
              <a:buChar char="●"/>
            </a:pPr>
            <a:r>
              <a:rPr lang="cs-CZ" sz="4400" dirty="0"/>
              <a:t>Proloquo2Go</a:t>
            </a:r>
            <a:endParaRPr dirty="0"/>
          </a:p>
          <a:p>
            <a:pPr marL="457200" lvl="0" indent="-2794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8796"/>
              <a:buNone/>
            </a:pPr>
            <a:endParaRPr sz="4400" dirty="0">
              <a:solidFill>
                <a:schemeClr val="lt1"/>
              </a:solidFill>
            </a:endParaRPr>
          </a:p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8796"/>
              <a:buNone/>
            </a:pPr>
            <a:r>
              <a:rPr lang="cs-CZ" sz="44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Vodič za početnike o </a:t>
            </a:r>
            <a:r>
              <a:rPr lang="cs-CZ" sz="4400" u="sng" dirty="0">
                <a:solidFill>
                  <a:schemeClr val="l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Proloquo2Go komunikacijskoj aplikaciji (YouTube video)</a:t>
            </a:r>
            <a:endParaRPr sz="4400" dirty="0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8626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8" name="Google Shape;878;p115"/>
          <p:cNvSpPr txBox="1">
            <a:spLocks noGrp="1"/>
          </p:cNvSpPr>
          <p:nvPr>
            <p:ph type="title"/>
          </p:nvPr>
        </p:nvSpPr>
        <p:spPr>
          <a:xfrm>
            <a:off x="350952" y="2438856"/>
            <a:ext cx="5393700" cy="198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3D ispis za taktilno učenje</a:t>
            </a:r>
            <a:endParaRPr dirty="0"/>
          </a:p>
        </p:txBody>
      </p:sp>
      <p:sp>
        <p:nvSpPr>
          <p:cNvPr id="879" name="Google Shape;879;p115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-4572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cs-CZ" sz="4400" u="sng" dirty="0">
                <a:solidFill>
                  <a:schemeClr val="l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TechTalk #5: Intro </a:t>
            </a:r>
            <a:r>
              <a:rPr lang="cs-CZ" sz="44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</a:t>
            </a:r>
            <a:r>
              <a:rPr lang="cs-CZ" sz="4400" u="sng" dirty="0">
                <a:solidFill>
                  <a:schemeClr val="l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3D </a:t>
            </a:r>
            <a:r>
              <a:rPr lang="cs-CZ" sz="44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ispis</a:t>
            </a:r>
            <a:r>
              <a:rPr lang="cs-CZ" sz="4400" u="sng" dirty="0">
                <a:solidFill>
                  <a:schemeClr val="l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za taktilnu i informatičku pismenost (YouTube video)</a:t>
            </a:r>
            <a:endParaRPr sz="4400" dirty="0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644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Google Shape;698;p89"/>
          <p:cNvSpPr txBox="1">
            <a:spLocks noGrp="1"/>
          </p:cNvSpPr>
          <p:nvPr>
            <p:ph type="title"/>
          </p:nvPr>
        </p:nvSpPr>
        <p:spPr>
          <a:xfrm>
            <a:off x="382575" y="2386050"/>
            <a:ext cx="5393700" cy="20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Identificirajte dionike</a:t>
            </a:r>
            <a:endParaRPr dirty="0"/>
          </a:p>
        </p:txBody>
      </p:sp>
      <p:sp>
        <p:nvSpPr>
          <p:cNvPr id="699" name="Google Shape;699;p89"/>
          <p:cNvSpPr txBox="1">
            <a:spLocks noGrp="1"/>
          </p:cNvSpPr>
          <p:nvPr>
            <p:ph type="body" idx="2"/>
          </p:nvPr>
        </p:nvSpPr>
        <p:spPr>
          <a:xfrm>
            <a:off x="6595525" y="96555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3429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cs-CZ" dirty="0"/>
              <a:t>Vladine agencije</a:t>
            </a:r>
            <a:endParaRPr dirty="0"/>
          </a:p>
          <a:p>
            <a:pPr marL="342900" lvl="0" indent="-3429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cs-CZ" dirty="0"/>
              <a:t>Nevladine ogranizacije</a:t>
            </a:r>
            <a:endParaRPr dirty="0"/>
          </a:p>
          <a:p>
            <a:pPr marL="342900" lvl="0" indent="-3429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cs-CZ" dirty="0"/>
              <a:t>Grupe za zagovaranje prava osoba s invaliditetom</a:t>
            </a:r>
            <a:endParaRPr dirty="0"/>
          </a:p>
          <a:p>
            <a:pPr marL="342900" lvl="0" indent="-3429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cs-CZ" dirty="0"/>
              <a:t>Obrazovne institucije</a:t>
            </a:r>
            <a:endParaRPr dirty="0"/>
          </a:p>
          <a:p>
            <a:pPr marL="342900" lvl="0" indent="-3429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cs-CZ" dirty="0"/>
              <a:t>Partneri iz privatnog sektora</a:t>
            </a:r>
          </a:p>
          <a:p>
            <a:pPr marL="342900" lvl="0" indent="-3429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cs-CZ" dirty="0"/>
              <a:t>Međunarodne organizacije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824399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" name="Google Shape;885;p116"/>
          <p:cNvSpPr txBox="1">
            <a:spLocks noGrp="1"/>
          </p:cNvSpPr>
          <p:nvPr>
            <p:ph type="title"/>
          </p:nvPr>
        </p:nvSpPr>
        <p:spPr>
          <a:xfrm>
            <a:off x="321135" y="1910197"/>
            <a:ext cx="5393700" cy="3037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87301"/>
              <a:buFont typeface="Calibri"/>
              <a:buNone/>
            </a:pPr>
            <a:r>
              <a:rPr lang="cs-CZ" dirty="0"/>
              <a:t>Alati za suradnju sa značajkama pristupačnosti</a:t>
            </a:r>
            <a:endParaRPr dirty="0"/>
          </a:p>
        </p:txBody>
      </p:sp>
      <p:sp>
        <p:nvSpPr>
          <p:cNvPr id="886" name="Google Shape;886;p116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10000"/>
          </a:bodyPr>
          <a:lstStyle/>
          <a:p>
            <a:pPr marL="457200" lvl="0" indent="-4572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4594"/>
              <a:buChar char="●"/>
            </a:pPr>
            <a:r>
              <a:rPr lang="cs-CZ" sz="3200" dirty="0"/>
              <a:t>Google Workspace</a:t>
            </a:r>
            <a:endParaRPr sz="3200" dirty="0"/>
          </a:p>
          <a:p>
            <a:pPr marL="457200" lvl="0" indent="-4572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4594"/>
              <a:buChar char="●"/>
            </a:pPr>
            <a:r>
              <a:rPr lang="cs-CZ" sz="3200" dirty="0"/>
              <a:t>Microsoft Office 365</a:t>
            </a:r>
            <a:endParaRPr dirty="0"/>
          </a:p>
          <a:p>
            <a:pPr marL="457200" lvl="0" indent="-2794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4594"/>
              <a:buNone/>
            </a:pPr>
            <a:endParaRPr sz="3200" dirty="0">
              <a:solidFill>
                <a:schemeClr val="lt1"/>
              </a:solidFill>
            </a:endParaRPr>
          </a:p>
          <a:p>
            <a:pPr marL="457200" lvl="0" indent="-4572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4594"/>
              <a:buChar char="●"/>
            </a:pPr>
            <a:r>
              <a:rPr lang="cs-CZ" sz="32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Učiniti dokumente pristupačnima</a:t>
            </a:r>
            <a:r>
              <a:rPr lang="cs-CZ" sz="3200" u="sng" dirty="0">
                <a:solidFill>
                  <a:schemeClr val="l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| Microsoft 365 (YouTube video)</a:t>
            </a:r>
            <a:endParaRPr sz="3200" dirty="0">
              <a:solidFill>
                <a:schemeClr val="lt1"/>
              </a:solidFill>
            </a:endParaRPr>
          </a:p>
          <a:p>
            <a:pPr marL="457200" lvl="0" indent="-2794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4594"/>
              <a:buNone/>
            </a:pPr>
            <a:endParaRPr sz="3200" dirty="0">
              <a:solidFill>
                <a:schemeClr val="lt1"/>
              </a:solidFill>
            </a:endParaRPr>
          </a:p>
          <a:p>
            <a:pPr marL="457200" lvl="0" indent="-4572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4594"/>
              <a:buChar char="●"/>
            </a:pPr>
            <a:r>
              <a:rPr lang="cs-CZ" sz="3200" u="sng" dirty="0">
                <a:solidFill>
                  <a:schemeClr val="lt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 </a:t>
            </a:r>
            <a:r>
              <a:rPr lang="cs-CZ" sz="3200" u="sng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Prilagodba značajki pristupačnosti kako bi se</a:t>
            </a:r>
            <a:r>
              <a:rPr lang="cs-CZ" sz="3200" u="sng" dirty="0">
                <a:solidFill>
                  <a:schemeClr val="lt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osnažila inkluzija (YouTube video)</a:t>
            </a:r>
            <a:endParaRPr sz="3200" dirty="0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23052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" name="Google Shape;892;p117"/>
          <p:cNvSpPr txBox="1">
            <a:spLocks noGrp="1"/>
          </p:cNvSpPr>
          <p:nvPr>
            <p:ph type="title"/>
          </p:nvPr>
        </p:nvSpPr>
        <p:spPr>
          <a:xfrm>
            <a:off x="331074" y="2073251"/>
            <a:ext cx="5393700" cy="2711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Pristupačne open source platforme</a:t>
            </a:r>
            <a:endParaRPr dirty="0"/>
          </a:p>
        </p:txBody>
      </p:sp>
      <p:sp>
        <p:nvSpPr>
          <p:cNvPr id="893" name="Google Shape;893;p117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-4572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cs-CZ" sz="3600" u="sng" dirty="0">
                <a:solidFill>
                  <a:schemeClr val="l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Scratch: Pristupačnost za slabovidne (YouTube video)</a:t>
            </a:r>
            <a:endParaRPr sz="3600" dirty="0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062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" name="Google Shape;898;p118"/>
          <p:cNvSpPr txBox="1">
            <a:spLocks noGrp="1"/>
          </p:cNvSpPr>
          <p:nvPr>
            <p:ph type="title"/>
          </p:nvPr>
        </p:nvSpPr>
        <p:spPr>
          <a:xfrm>
            <a:off x="364886" y="2386050"/>
            <a:ext cx="5393700" cy="20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</a:pPr>
            <a:r>
              <a:rPr lang="cs-CZ" b="1" dirty="0"/>
              <a:t>Više informacija</a:t>
            </a:r>
            <a:endParaRPr dirty="0"/>
          </a:p>
        </p:txBody>
      </p:sp>
      <p:sp>
        <p:nvSpPr>
          <p:cNvPr id="899" name="Google Shape;899;p118"/>
          <p:cNvSpPr txBox="1">
            <a:spLocks noGrp="1"/>
          </p:cNvSpPr>
          <p:nvPr>
            <p:ph type="body" idx="2"/>
          </p:nvPr>
        </p:nvSpPr>
        <p:spPr>
          <a:xfrm>
            <a:off x="6586000" y="1484033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/>
          <a:p>
            <a:pPr marL="7620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cs-CZ" sz="3600" b="1" u="sng">
                <a:solidFill>
                  <a:schemeClr val="l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www.iedaproject.eu</a:t>
            </a:r>
            <a:endParaRPr sz="3600" b="1">
              <a:solidFill>
                <a:schemeClr val="lt1"/>
              </a:solidFill>
            </a:endParaRPr>
          </a:p>
        </p:txBody>
      </p:sp>
      <p:pic>
        <p:nvPicPr>
          <p:cNvPr id="900" name="Google Shape;900;p118" descr="IEDA logo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083588" y="874939"/>
            <a:ext cx="2120724" cy="2427966"/>
          </a:xfrm>
          <a:prstGeom prst="rect">
            <a:avLst/>
          </a:prstGeom>
          <a:noFill/>
          <a:ln>
            <a:noFill/>
          </a:ln>
        </p:spPr>
      </p:pic>
      <p:pic>
        <p:nvPicPr>
          <p:cNvPr id="901" name="Google Shape;901;p118" descr="Co-funded by the Erasmus+ Programme of the European Union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0786" y="6286952"/>
            <a:ext cx="3385272" cy="4312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42356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" name="Google Shape;705;p90"/>
          <p:cNvSpPr txBox="1">
            <a:spLocks noGrp="1"/>
          </p:cNvSpPr>
          <p:nvPr>
            <p:ph type="title"/>
          </p:nvPr>
        </p:nvSpPr>
        <p:spPr>
          <a:xfrm>
            <a:off x="306375" y="2386050"/>
            <a:ext cx="5393700" cy="20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cs-CZ" sz="4800" dirty="0"/>
              <a:t>Istražite izvore financiranja </a:t>
            </a:r>
            <a:endParaRPr dirty="0"/>
          </a:p>
        </p:txBody>
      </p:sp>
      <p:sp>
        <p:nvSpPr>
          <p:cNvPr id="706" name="Google Shape;706;p90"/>
          <p:cNvSpPr txBox="1">
            <a:spLocks noGrp="1"/>
          </p:cNvSpPr>
          <p:nvPr>
            <p:ph type="body" idx="2"/>
          </p:nvPr>
        </p:nvSpPr>
        <p:spPr>
          <a:xfrm>
            <a:off x="6662200" y="96555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2800" dirty="0"/>
              <a:t>    Programi državne potpore</a:t>
            </a:r>
            <a:endParaRPr sz="2800" dirty="0"/>
          </a:p>
          <a:p>
            <a:pPr marL="3429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cs-CZ" sz="2800" dirty="0"/>
              <a:t>Zaklade i dobrotvorne organizacije</a:t>
            </a:r>
            <a:endParaRPr sz="2800" dirty="0"/>
          </a:p>
          <a:p>
            <a:pPr marL="3429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cs-CZ" sz="2800" dirty="0"/>
              <a:t>Međunarodne organizacije za pomoć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22179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" name="Google Shape;712;p91"/>
          <p:cNvSpPr txBox="1">
            <a:spLocks noGrp="1"/>
          </p:cNvSpPr>
          <p:nvPr>
            <p:ph type="title"/>
          </p:nvPr>
        </p:nvSpPr>
        <p:spPr>
          <a:xfrm>
            <a:off x="325425" y="2386050"/>
            <a:ext cx="5393700" cy="20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Izradite snažan prijedlog</a:t>
            </a:r>
            <a:endParaRPr dirty="0"/>
          </a:p>
        </p:txBody>
      </p:sp>
      <p:sp>
        <p:nvSpPr>
          <p:cNvPr id="713" name="Google Shape;713;p91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hr-HR" dirty="0"/>
              <a:t>Pobrinite se da je iz prijedloga jasno vidljiv utjecaj projekta na učenike s invaliditetom.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31762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Google Shape;719;p92"/>
          <p:cNvSpPr txBox="1">
            <a:spLocks noGrp="1"/>
          </p:cNvSpPr>
          <p:nvPr>
            <p:ph type="title"/>
          </p:nvPr>
        </p:nvSpPr>
        <p:spPr>
          <a:xfrm>
            <a:off x="325425" y="2386050"/>
            <a:ext cx="5393700" cy="20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Izgradite partnersku suradnju</a:t>
            </a:r>
            <a:endParaRPr dirty="0"/>
          </a:p>
        </p:txBody>
      </p:sp>
      <p:sp>
        <p:nvSpPr>
          <p:cNvPr id="720" name="Google Shape;720;p92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2800" dirty="0"/>
              <a:t>Surađujte s relevantnim dionicima, uključujući lokalne nevladine organizacije, organizacije osoba s invaliditetom, obrazovne institucije i tehnološke kompanije.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421130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Google Shape;726;p93"/>
          <p:cNvSpPr txBox="1">
            <a:spLocks noGrp="1"/>
          </p:cNvSpPr>
          <p:nvPr>
            <p:ph type="title"/>
          </p:nvPr>
        </p:nvSpPr>
        <p:spPr>
          <a:xfrm>
            <a:off x="325425" y="2386050"/>
            <a:ext cx="5393700" cy="20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87301"/>
              <a:buFont typeface="Calibri"/>
              <a:buNone/>
            </a:pPr>
            <a:r>
              <a:rPr lang="cs-CZ" dirty="0"/>
              <a:t>Angažirajte Vladine agencije</a:t>
            </a:r>
            <a:endParaRPr dirty="0"/>
          </a:p>
        </p:txBody>
      </p:sp>
      <p:sp>
        <p:nvSpPr>
          <p:cNvPr id="727" name="Google Shape;727;p93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-4572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cs-CZ" sz="2800" dirty="0"/>
              <a:t>Zagovarajte promjene politike</a:t>
            </a:r>
            <a:endParaRPr sz="2800" dirty="0"/>
          </a:p>
          <a:p>
            <a:pPr marL="457200" lvl="0" indent="-4572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cs-CZ" sz="2800" dirty="0"/>
              <a:t>Surađujte s Vladinim agencijama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67897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Google Shape;733;p94"/>
          <p:cNvSpPr txBox="1">
            <a:spLocks noGrp="1"/>
          </p:cNvSpPr>
          <p:nvPr>
            <p:ph type="title"/>
          </p:nvPr>
        </p:nvSpPr>
        <p:spPr>
          <a:xfrm>
            <a:off x="325425" y="2386050"/>
            <a:ext cx="5393700" cy="20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87301"/>
              <a:buFont typeface="Calibri"/>
              <a:buNone/>
            </a:pPr>
            <a:r>
              <a:rPr lang="cs-CZ" dirty="0"/>
              <a:t>Konzultirajte međunarodne organizacije</a:t>
            </a:r>
            <a:endParaRPr dirty="0"/>
          </a:p>
        </p:txBody>
      </p:sp>
      <p:sp>
        <p:nvSpPr>
          <p:cNvPr id="734" name="Google Shape;734;p94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2800" dirty="0"/>
              <a:t>     Kontaktirajte međunarodne organizacije u čijem su fokusu prava osoba s invaliditetom i inkluzivno obrazovanje.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042815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p95"/>
          <p:cNvSpPr txBox="1">
            <a:spLocks noGrp="1"/>
          </p:cNvSpPr>
          <p:nvPr>
            <p:ph type="title"/>
          </p:nvPr>
        </p:nvSpPr>
        <p:spPr>
          <a:xfrm>
            <a:off x="325425" y="2386050"/>
            <a:ext cx="5393700" cy="20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87301"/>
              <a:buFont typeface="Calibri"/>
              <a:buNone/>
            </a:pPr>
            <a:r>
              <a:rPr lang="cs-CZ" dirty="0"/>
              <a:t>Nazočite konferencijama i radionicama</a:t>
            </a:r>
            <a:endParaRPr dirty="0"/>
          </a:p>
        </p:txBody>
      </p:sp>
      <p:sp>
        <p:nvSpPr>
          <p:cNvPr id="741" name="Google Shape;741;p95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-4572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●"/>
            </a:pPr>
            <a:r>
              <a:rPr lang="cs-CZ" sz="2800" dirty="0"/>
              <a:t>Sudjelujte na konferencijama, radionicama i seminarima vezanim uz asistivnu tehnologiju, prava osoba s invaliditetom i obrazovanje.</a:t>
            </a:r>
            <a:endParaRPr sz="2800" dirty="0"/>
          </a:p>
        </p:txBody>
      </p:sp>
    </p:spTree>
    <p:extLst>
      <p:ext uri="{BB962C8B-B14F-4D97-AF65-F5344CB8AC3E}">
        <p14:creationId xmlns:p14="http://schemas.microsoft.com/office/powerpoint/2010/main" val="2225649727"/>
      </p:ext>
    </p:extLst>
  </p:cSld>
  <p:clrMapOvr>
    <a:masterClrMapping/>
  </p:clrMapOvr>
</p:sld>
</file>

<file path=ppt/theme/theme1.xml><?xml version="1.0" encoding="utf-8"?>
<a:theme xmlns:a="http://schemas.openxmlformats.org/drawingml/2006/main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sustava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1454</TotalTime>
  <Words>531</Words>
  <Application>Microsoft Office PowerPoint</Application>
  <PresentationFormat>Širokoúhlá obrazovka</PresentationFormat>
  <Paragraphs>184</Paragraphs>
  <Slides>32</Slides>
  <Notes>32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32</vt:i4>
      </vt:variant>
    </vt:vector>
  </HeadingPairs>
  <TitlesOfParts>
    <vt:vector size="37" baseType="lpstr">
      <vt:lpstr>Arial</vt:lpstr>
      <vt:lpstr>Calibri</vt:lpstr>
      <vt:lpstr>Roboto</vt:lpstr>
      <vt:lpstr>Times New Roman</vt:lpstr>
      <vt:lpstr>Geometric</vt:lpstr>
      <vt:lpstr>Modul 4: Pronalaženje i pokretanje resursa za implementaciju asistivne tehnologije</vt:lpstr>
      <vt:lpstr>Kako pronaći i pokrenuti resurse</vt:lpstr>
      <vt:lpstr>Identificirajte dionike</vt:lpstr>
      <vt:lpstr>Istražite izvore financiranja </vt:lpstr>
      <vt:lpstr>Izradite snažan prijedlog</vt:lpstr>
      <vt:lpstr>Izgradite partnersku suradnju</vt:lpstr>
      <vt:lpstr>Angažirajte Vladine agencije</vt:lpstr>
      <vt:lpstr>Konzultirajte međunarodne organizacije</vt:lpstr>
      <vt:lpstr>Nazočite konferencijama i radionicama</vt:lpstr>
      <vt:lpstr>Online platforme i baze natječaja o bespovratnim sredstvima</vt:lpstr>
      <vt:lpstr>Tražite korporativna sponzorstva</vt:lpstr>
      <vt:lpstr>Crowdfunding i online prikupljanje sredstava</vt:lpstr>
      <vt:lpstr>Razvijte marketinšku strategiju</vt:lpstr>
      <vt:lpstr>Utječite</vt:lpstr>
      <vt:lpstr>Upornost i umreženost</vt:lpstr>
      <vt:lpstr>Razmjena dobrih praksi u različitim zemljama</vt:lpstr>
      <vt:lpstr>Dobra praksa</vt:lpstr>
      <vt:lpstr>Primjeri asistivnih tehnologija – kako onih otvorenog koda (open source) i jeftinih rješenja tako i profesionalnih alata koje nude različite tvrtke</vt:lpstr>
      <vt:lpstr>Čitač zaslona i softver za pretvaranje teksta u govor</vt:lpstr>
      <vt:lpstr>Demonstracija čitača zaslona</vt:lpstr>
      <vt:lpstr>Komunikacijski uređaji</vt:lpstr>
      <vt:lpstr>Platforme za učenje</vt:lpstr>
      <vt:lpstr>Alternativni ulazni uređaji</vt:lpstr>
      <vt:lpstr>Povećanje i poboljšanje zaslona</vt:lpstr>
      <vt:lpstr>Pristupačni formati dokumenata</vt:lpstr>
      <vt:lpstr>Titlovi i audio prijepisi</vt:lpstr>
      <vt:lpstr>Softver za razgovor na Brailleovom pismu</vt:lpstr>
      <vt:lpstr>Aplikacije augmentativne i alternativne komunikacije (AAC)</vt:lpstr>
      <vt:lpstr>3D ispis za taktilno učenje</vt:lpstr>
      <vt:lpstr>Alati za suradnju sa značajkama pristupačnosti</vt:lpstr>
      <vt:lpstr>Pristupačne open source platforme</vt:lpstr>
      <vt:lpstr>Više informacija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 1: Uvod u asistivnu tehnologiju: Osnove, principi i primjeri asistivnih alata</dc:title>
  <cp:lastModifiedBy>Radek Pavlíček</cp:lastModifiedBy>
  <cp:revision>11</cp:revision>
  <dcterms:modified xsi:type="dcterms:W3CDTF">2023-09-01T10:02:36Z</dcterms:modified>
</cp:coreProperties>
</file>