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34"/>
  </p:notesMasterIdLst>
  <p:sldIdLst>
    <p:sldId id="452" r:id="rId2"/>
    <p:sldId id="453" r:id="rId3"/>
    <p:sldId id="454" r:id="rId4"/>
    <p:sldId id="455" r:id="rId5"/>
    <p:sldId id="456" r:id="rId6"/>
    <p:sldId id="457" r:id="rId7"/>
    <p:sldId id="458" r:id="rId8"/>
    <p:sldId id="459" r:id="rId9"/>
    <p:sldId id="353" r:id="rId10"/>
    <p:sldId id="354" r:id="rId11"/>
    <p:sldId id="356" r:id="rId12"/>
    <p:sldId id="357" r:id="rId13"/>
    <p:sldId id="358" r:id="rId14"/>
    <p:sldId id="359" r:id="rId15"/>
    <p:sldId id="355" r:id="rId16"/>
    <p:sldId id="349" r:id="rId17"/>
    <p:sldId id="360" r:id="rId18"/>
    <p:sldId id="361" r:id="rId19"/>
    <p:sldId id="362" r:id="rId20"/>
    <p:sldId id="364" r:id="rId21"/>
    <p:sldId id="365" r:id="rId22"/>
    <p:sldId id="363" r:id="rId23"/>
    <p:sldId id="366" r:id="rId24"/>
    <p:sldId id="367" r:id="rId25"/>
    <p:sldId id="368" r:id="rId26"/>
    <p:sldId id="369" r:id="rId27"/>
    <p:sldId id="370" r:id="rId28"/>
    <p:sldId id="371" r:id="rId29"/>
    <p:sldId id="372" r:id="rId30"/>
    <p:sldId id="373" r:id="rId31"/>
    <p:sldId id="374" r:id="rId32"/>
    <p:sldId id="460" r:id="rId3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4" autoAdjust="0"/>
    <p:restoredTop sz="94641" autoAdjust="0"/>
  </p:normalViewPr>
  <p:slideViewPr>
    <p:cSldViewPr snapToGrid="0">
      <p:cViewPr varScale="1">
        <p:scale>
          <a:sx n="78" d="100"/>
          <a:sy n="78" d="100"/>
        </p:scale>
        <p:origin x="854" y="62"/>
      </p:cViewPr>
      <p:guideLst/>
    </p:cSldViewPr>
  </p:slideViewPr>
  <p:outlineViewPr>
    <p:cViewPr>
      <p:scale>
        <a:sx n="33" d="100"/>
        <a:sy n="33" d="100"/>
      </p:scale>
      <p:origin x="0" y="-5063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96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3856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85521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06777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48351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20948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41198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43171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0120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2757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25855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8388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438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438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235875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81919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34282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08686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78131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79486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33426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76288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945940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1796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5548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545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31089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i="0">
              <a:solidFill>
                <a:srgbClr val="2125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57357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p2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15" name="Google Shape;15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797467" y="2366963"/>
            <a:ext cx="10962900" cy="1118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600"/>
              <a:buNone/>
              <a:defRPr sz="5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797451" y="3621217"/>
            <a:ext cx="10962900" cy="577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4156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body" idx="2"/>
          </p:nvPr>
        </p:nvSpPr>
        <p:spPr>
          <a:xfrm>
            <a:off x="6443200" y="1639967"/>
            <a:ext cx="5333100" cy="4452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415600" y="1954405"/>
            <a:ext cx="3744000" cy="4137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oogle Shape;55;p8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56" name="Google Shape;56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653667" y="701800"/>
            <a:ext cx="7491600" cy="5454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/>
          <p:nvPr/>
        </p:nvSpPr>
        <p:spPr>
          <a:xfrm>
            <a:off x="6096000" y="-233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5" name="Google Shape;65;p9"/>
          <p:cNvCxnSpPr/>
          <p:nvPr/>
        </p:nvCxnSpPr>
        <p:spPr>
          <a:xfrm>
            <a:off x="6706233" y="5994000"/>
            <a:ext cx="624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354000" y="1534800"/>
            <a:ext cx="5393700" cy="2085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354000" y="3692002"/>
            <a:ext cx="5393700" cy="1692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5900" cy="4926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426000" y="5640767"/>
            <a:ext cx="7998300" cy="798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130968" y="7"/>
            <a:ext cx="4060732" cy="2707359"/>
            <a:chOff x="6098378" y="5"/>
            <a:chExt cx="3045625" cy="2030570"/>
          </a:xfrm>
        </p:grpSpPr>
        <p:sp>
          <p:nvSpPr>
            <p:cNvPr id="75" name="Google Shape;75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" name="Google Shape;80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674733"/>
            <a:ext cx="11360700" cy="27075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0"/>
              <a:buNone/>
              <a:defRPr sz="1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11"/>
          <p:cNvSpPr txBox="1">
            <a:spLocks noGrp="1"/>
          </p:cNvSpPr>
          <p:nvPr>
            <p:ph type="body" idx="1"/>
          </p:nvPr>
        </p:nvSpPr>
        <p:spPr>
          <a:xfrm>
            <a:off x="415600" y="4492300"/>
            <a:ext cx="11360700" cy="1709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●"/>
              <a:defRPr>
                <a:solidFill>
                  <a:schemeClr val="lt1"/>
                </a:solidFill>
              </a:defRPr>
            </a:lvl1pPr>
            <a:lvl2pPr marL="914400" lvl="1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2pPr>
            <a:lvl3pPr marL="1371600" lvl="2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3pPr>
            <a:lvl4pPr marL="1828800" lvl="3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4pPr>
            <a:lvl5pPr marL="2286000" lvl="4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5pPr>
            <a:lvl6pPr marL="2743200" lvl="5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6pPr>
            <a:lvl7pPr marL="3200400" lvl="6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●"/>
              <a:defRPr>
                <a:solidFill>
                  <a:schemeClr val="lt1"/>
                </a:solidFill>
              </a:defRPr>
            </a:lvl7pPr>
            <a:lvl8pPr marL="3657600" lvl="7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○"/>
              <a:defRPr>
                <a:solidFill>
                  <a:schemeClr val="lt1"/>
                </a:solidFill>
              </a:defRPr>
            </a:lvl8pPr>
            <a:lvl9pPr marL="4114800" lvl="8" indent="-3492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15600" y="546667"/>
            <a:ext cx="11360700" cy="8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15600" y="1639833"/>
            <a:ext cx="11360700" cy="44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Roboto"/>
              <a:buChar char="●"/>
              <a:defRPr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1280575" y="6201587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lvl="0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KuVKQQMtRRI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youtu.be/ev8ERS5Z3NU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z3YQ9F4SFAQ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lxLNtBYjkjU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vfgyBfXRo0c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eDgl1lFbbKU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youtu.be/dP8Lwt6ZSso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ZIpVEhxlEWM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SD787kRJSyA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rLlXIX6No8o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aF9iHaIR0yE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youtu.be/k1CVT7zRkiw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GtYgbOT0fr4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iedaproject.eu/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ctrTitle"/>
          </p:nvPr>
        </p:nvSpPr>
        <p:spPr>
          <a:xfrm>
            <a:off x="1524000" y="1727947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Modul 4: Vyhledávání a mobilizace zdrojů pro zavádění asistenčních technologií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Grafický objekt 2" descr="IEDA logo">
            <a:extLst>
              <a:ext uri="{FF2B5EF4-FFF2-40B4-BE49-F238E27FC236}">
                <a16:creationId xmlns:a16="http://schemas.microsoft.com/office/drawing/2014/main" id="{3AB49B32-E359-2155-B02B-389891BFC3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75181" y="3836909"/>
            <a:ext cx="2441637" cy="279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113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05761" y="2599038"/>
            <a:ext cx="5393700" cy="1659924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Online platformy a databáze grantů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2800" dirty="0"/>
              <a:t>Prozkoumejte online platformy a databáze, které obsahují seznam grantů a možností financování.</a:t>
            </a:r>
          </a:p>
        </p:txBody>
      </p:sp>
    </p:spTree>
    <p:extLst>
      <p:ext uri="{BB962C8B-B14F-4D97-AF65-F5344CB8AC3E}">
        <p14:creationId xmlns:p14="http://schemas.microsoft.com/office/powerpoint/2010/main" val="344683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54922" y="2495799"/>
            <a:ext cx="5393700" cy="1866402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Hledejte firemní sponzory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2800" dirty="0"/>
              <a:t>Spolupracujte se společnostmi, které se zavázaly k sociální odpovědnosti a inkluzivitě.</a:t>
            </a:r>
          </a:p>
        </p:txBody>
      </p:sp>
    </p:spTree>
    <p:extLst>
      <p:ext uri="{BB962C8B-B14F-4D97-AF65-F5344CB8AC3E}">
        <p14:creationId xmlns:p14="http://schemas.microsoft.com/office/powerpoint/2010/main" val="3350283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05761" y="2628534"/>
            <a:ext cx="5393700" cy="1600931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Crowdfunding a online </a:t>
            </a:r>
            <a:r>
              <a:rPr lang="en-US" dirty="0" err="1"/>
              <a:t>sbírka</a:t>
            </a:r>
            <a:endParaRPr lang="en-US" dirty="0"/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2800" dirty="0"/>
              <a:t>Spolupracujte se společnostmi, které se zavázaly k sociální odpovědnosti a inkluzivitě.</a:t>
            </a:r>
          </a:p>
        </p:txBody>
      </p:sp>
    </p:spTree>
    <p:extLst>
      <p:ext uri="{BB962C8B-B14F-4D97-AF65-F5344CB8AC3E}">
        <p14:creationId xmlns:p14="http://schemas.microsoft.com/office/powerpoint/2010/main" val="2416808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25425" y="2386050"/>
            <a:ext cx="5393700" cy="2085900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Vypracování marketingové strategie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Sociální média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Tiskové zprávy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Partnerství</a:t>
            </a:r>
          </a:p>
        </p:txBody>
      </p:sp>
    </p:spTree>
    <p:extLst>
      <p:ext uri="{BB962C8B-B14F-4D97-AF65-F5344CB8AC3E}">
        <p14:creationId xmlns:p14="http://schemas.microsoft.com/office/powerpoint/2010/main" val="685404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54922" y="2907525"/>
            <a:ext cx="5393700" cy="104295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Prokázat dopad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2800" dirty="0"/>
              <a:t>Pravidelně informujte </a:t>
            </a:r>
            <a:r>
              <a:rPr lang="en-US" sz="2800" dirty="0" err="1"/>
              <a:t>zúčastněné strany </a:t>
            </a:r>
            <a:r>
              <a:rPr lang="en-US" sz="2800" dirty="0"/>
              <a:t>a potenciální sponzory o pokroku a dopadu iniciativy</a:t>
            </a:r>
            <a:r>
              <a:rPr lang="cs-CZ" sz="2800" dirty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19902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35258" y="2520380"/>
            <a:ext cx="5393700" cy="1817240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Vytrvalost a vytváření sítí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Vztahy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Vytváření sítí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Vytrvalost </a:t>
            </a:r>
          </a:p>
        </p:txBody>
      </p:sp>
    </p:spTree>
    <p:extLst>
      <p:ext uri="{BB962C8B-B14F-4D97-AF65-F5344CB8AC3E}">
        <p14:creationId xmlns:p14="http://schemas.microsoft.com/office/powerpoint/2010/main" val="1388129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213001"/>
            <a:ext cx="9144000" cy="2043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Sdílení osvědčených postupů v různých zemích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9561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65181" y="2513967"/>
            <a:ext cx="5393700" cy="1830065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Správné postupy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Rakousko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Řecko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Rumunsko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Slovensko</a:t>
            </a:r>
          </a:p>
        </p:txBody>
      </p:sp>
    </p:spTree>
    <p:extLst>
      <p:ext uri="{BB962C8B-B14F-4D97-AF65-F5344CB8AC3E}">
        <p14:creationId xmlns:p14="http://schemas.microsoft.com/office/powerpoint/2010/main" val="40179802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1950152"/>
            <a:ext cx="9144000" cy="29576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Příklady asistenčních technologií - jak open source/levná řešení, tak profesionální nástroje nabízené společnostmi třetích stran.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9533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81946" y="1777185"/>
            <a:ext cx="5393700" cy="3303630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Čtečky obrazovky a software</a:t>
            </a:r>
            <a:br>
              <a:rPr lang="cs-CZ" dirty="0"/>
            </a:br>
            <a:r>
              <a:rPr lang="en-US" dirty="0"/>
              <a:t>pro převod textu na řeč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/>
              <a:t>NVDA (</a:t>
            </a:r>
            <a:r>
              <a:rPr lang="en-US" sz="3600" dirty="0" err="1"/>
              <a:t>NonVisual </a:t>
            </a:r>
            <a:r>
              <a:rPr lang="en-US" sz="3600" dirty="0"/>
              <a:t>Desktop Access)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 err="1"/>
              <a:t>eSpeak</a:t>
            </a:r>
            <a:endParaRPr lang="en-US" sz="3600" dirty="0"/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 err="1"/>
              <a:t>Balabolka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50426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ctrTitle"/>
          </p:nvPr>
        </p:nvSpPr>
        <p:spPr>
          <a:xfrm>
            <a:off x="1524000" y="2952342"/>
            <a:ext cx="9144000" cy="953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Jak najít a mobilizovat zdroje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411443" y="2084547"/>
            <a:ext cx="5393700" cy="2688906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Čtečky obrazovky</a:t>
            </a:r>
            <a:br>
              <a:rPr lang="cs-CZ" dirty="0"/>
            </a:br>
            <a:r>
              <a:rPr lang="en-US" dirty="0"/>
              <a:t>Demonstrace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Prohlížení pomocí </a:t>
            </a:r>
            <a:r>
              <a:rPr lang="cs-CZ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čtečky </a:t>
            </a:r>
            <a:r>
              <a:rPr lang="en-US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obrazovky (</a:t>
            </a:r>
            <a:r>
              <a:rPr lang="cs-CZ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video na YouTube</a:t>
            </a:r>
            <a:r>
              <a:rPr lang="cs-CZ" sz="3600" dirty="0">
                <a:solidFill>
                  <a:schemeClr val="bg1"/>
                </a:solidFill>
              </a:rPr>
              <a:t>) 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36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Prohlížení pomocí mobilní </a:t>
            </a:r>
            <a:r>
              <a:rPr lang="cs-CZ" sz="36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čtečky </a:t>
            </a:r>
            <a:r>
              <a:rPr lang="en-US" sz="36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obrazovky </a:t>
            </a:r>
            <a:r>
              <a:rPr lang="cs-CZ" sz="36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(video na YouTube)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9886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490100" y="2527106"/>
            <a:ext cx="5393700" cy="1803787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Komunikační pomůcky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>
                <a:solidFill>
                  <a:schemeClr val="bg1"/>
                </a:solidFill>
              </a:rPr>
              <a:t>Textový komunikátor AAC</a:t>
            </a:r>
            <a:endParaRPr lang="cs-CZ" sz="36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36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Používání AAC u autistů </a:t>
            </a:r>
            <a:r>
              <a:rPr lang="cs-CZ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(video na YouTube)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063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490100" y="2256512"/>
            <a:ext cx="5393700" cy="2344976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Přístupné vzdělávací platformy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 err="1"/>
              <a:t>Moodle</a:t>
            </a:r>
            <a:endParaRPr lang="cs-CZ" sz="4400" dirty="0"/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4400" dirty="0"/>
              <a:t>Otevřená edX</a:t>
            </a:r>
          </a:p>
        </p:txBody>
      </p:sp>
    </p:spTree>
    <p:extLst>
      <p:ext uri="{BB962C8B-B14F-4D97-AF65-F5344CB8AC3E}">
        <p14:creationId xmlns:p14="http://schemas.microsoft.com/office/powerpoint/2010/main" val="2562605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91778" y="2480191"/>
            <a:ext cx="5393700" cy="1897617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Alternativní vstupní zařízení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fontScale="92500" lnSpcReduction="10000"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/>
              <a:t>Software pro </a:t>
            </a:r>
            <a:r>
              <a:rPr lang="cs-CZ" sz="4400" dirty="0" err="1"/>
              <a:t>ovládání </a:t>
            </a:r>
            <a:r>
              <a:rPr lang="cs-CZ" sz="4400" dirty="0"/>
              <a:t>spínačů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4400" dirty="0"/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4400" dirty="0" err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AutoHotkey </a:t>
            </a:r>
            <a:r>
              <a:rPr lang="en-US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 Výukový program pro začátečníky Všechny základní funkce </a:t>
            </a:r>
            <a:r>
              <a:rPr lang="cs-CZ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(video na YouTube)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8687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490100" y="2256512"/>
            <a:ext cx="5393700" cy="2344976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Zvětšení a zvětšení obrazovky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 err="1"/>
              <a:t>Lupa </a:t>
            </a:r>
            <a:r>
              <a:rPr lang="cs-CZ" sz="4400" dirty="0"/>
              <a:t>systému Windows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4400" dirty="0"/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Prohlížení se zvětšením obrazovky </a:t>
            </a:r>
            <a:r>
              <a:rPr lang="cs-CZ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(video na YouTube)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0256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81945" y="2588346"/>
            <a:ext cx="5393700" cy="1681307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Přístupné formáty dokumentů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/>
              <a:t>EPUB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>
                <a:solidFill>
                  <a:schemeClr val="bg1"/>
                </a:solidFill>
              </a:rPr>
              <a:t>HTML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5869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490100" y="2519734"/>
            <a:ext cx="5393700" cy="1818531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Nástroje pro titulky a titulky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fontScale="70000" lnSpcReduction="20000"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/>
              <a:t>Amara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44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Amara Editor: </a:t>
            </a:r>
            <a:r>
              <a:rPr lang="cs-CZ" sz="4400" dirty="0" err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Titulky k </a:t>
            </a:r>
            <a:r>
              <a:rPr lang="cs-CZ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videu (video na YouTube)</a:t>
            </a:r>
            <a:endParaRPr lang="cs-CZ" sz="44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44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 err="1">
                <a:solidFill>
                  <a:schemeClr val="bg1"/>
                </a:solidFill>
              </a:rPr>
              <a:t>Aplikace Beey</a:t>
            </a:r>
            <a:br>
              <a:rPr lang="cs-CZ" sz="4400" dirty="0">
                <a:solidFill>
                  <a:schemeClr val="bg1"/>
                </a:solidFill>
              </a:rPr>
            </a:br>
            <a:br>
              <a:rPr lang="cs-CZ" sz="4400" dirty="0">
                <a:solidFill>
                  <a:schemeClr val="bg1"/>
                </a:solidFill>
              </a:rPr>
            </a:br>
            <a:r>
              <a:rPr lang="en-US" sz="44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Představení aplikace </a:t>
            </a:r>
            <a:r>
              <a:rPr lang="en-US" sz="4400" dirty="0" err="1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Beey: </a:t>
            </a:r>
            <a:r>
              <a:rPr lang="en-US" sz="44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Jak přepsat video </a:t>
            </a:r>
            <a:r>
              <a:rPr lang="cs-CZ" sz="44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(video na YouTube)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0126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490100" y="2519734"/>
            <a:ext cx="5393700" cy="1818531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Software pro konverzi Braillova písma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 err="1"/>
              <a:t>Liblouis</a:t>
            </a:r>
            <a:endParaRPr lang="cs-CZ" sz="4400" dirty="0"/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44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Lepší překlad Braillova písma pro každého: význam zachování </a:t>
            </a:r>
            <a:r>
              <a:rPr lang="en-US" sz="4400" dirty="0" err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Liblouis </a:t>
            </a:r>
            <a:r>
              <a:rPr lang="cs-CZ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(video na YouTube)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4366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60891" y="1836337"/>
            <a:ext cx="5393700" cy="3185326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Aplikace pro </a:t>
            </a:r>
            <a:r>
              <a:rPr lang="en-US" dirty="0" err="1"/>
              <a:t>rozšířenou</a:t>
            </a:r>
            <a:br>
              <a:rPr lang="cs-CZ" dirty="0"/>
            </a:br>
            <a:r>
              <a:rPr lang="en-US" dirty="0"/>
              <a:t>a alternativní komunikaci (AAC)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4400" dirty="0"/>
              <a:t>Proloquo2Go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44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Průvodce komunikační aplikací Proloquo2Go pro začátečníky </a:t>
            </a:r>
            <a:r>
              <a:rPr lang="cs-CZ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(video na YouTube)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7313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50952" y="2438856"/>
            <a:ext cx="5393700" cy="1980288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3D tisk pro hmatové učení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4400" dirty="0" err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TechTalk </a:t>
            </a:r>
            <a:r>
              <a:rPr lang="en-US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#5: Úvod do 3D tisku pro hmatovou a informační gramotnost </a:t>
            </a:r>
            <a:r>
              <a:rPr lang="cs-CZ" sz="4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(video na YouTube)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792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343245" y="2073012"/>
            <a:ext cx="5393700" cy="2711976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Identifikace zúčastněných stran</a:t>
            </a:r>
          </a:p>
        </p:txBody>
      </p:sp>
      <p:sp>
        <p:nvSpPr>
          <p:cNvPr id="96" name="Google Shape;96;p14"/>
          <p:cNvSpPr txBox="1">
            <a:spLocks noGrp="1"/>
          </p:cNvSpPr>
          <p:nvPr>
            <p:ph type="body" idx="2"/>
          </p:nvPr>
        </p:nvSpPr>
        <p:spPr>
          <a:xfrm>
            <a:off x="6595525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cs-CZ" dirty="0" err="1"/>
              <a:t>Vládní agentury</a:t>
            </a:r>
            <a:endParaRPr lang="cs-CZ" dirty="0"/>
          </a:p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cs-CZ" dirty="0" err="1"/>
              <a:t>Nevládní organizace</a:t>
            </a:r>
            <a:endParaRPr lang="cs-CZ" dirty="0"/>
          </a:p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en-US" dirty="0"/>
              <a:t>Skupiny na podporu </a:t>
            </a:r>
            <a:r>
              <a:rPr lang="en-US" dirty="0" err="1"/>
              <a:t>zdravotně postižených,</a:t>
            </a:r>
            <a:endParaRPr lang="cs-CZ" dirty="0"/>
          </a:p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en-US" dirty="0" err="1"/>
              <a:t>Vzdělávací </a:t>
            </a:r>
            <a:r>
              <a:rPr lang="en-US" dirty="0"/>
              <a:t>instituce</a:t>
            </a:r>
            <a:endParaRPr lang="cs-CZ" dirty="0"/>
          </a:p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en-US" dirty="0"/>
              <a:t>Partneři ze </a:t>
            </a:r>
            <a:r>
              <a:rPr lang="en-US" dirty="0" err="1"/>
              <a:t>soukromého </a:t>
            </a:r>
            <a:r>
              <a:rPr lang="en-US" dirty="0"/>
              <a:t>sektoru</a:t>
            </a:r>
            <a:endParaRPr lang="cs-CZ" dirty="0"/>
          </a:p>
          <a:p>
            <a:pPr marL="342900" indent="-342900">
              <a:spcAft>
                <a:spcPts val="600"/>
              </a:spcAft>
              <a:buClr>
                <a:schemeClr val="dk1"/>
              </a:buClr>
            </a:pPr>
            <a:r>
              <a:rPr lang="en-US" dirty="0" err="1"/>
              <a:t>Mezinárodní </a:t>
            </a:r>
            <a:r>
              <a:rPr lang="en-US" dirty="0"/>
              <a:t>organizace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21135" y="1910197"/>
            <a:ext cx="5393700" cy="3037605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Nástroje pro </a:t>
            </a:r>
            <a:r>
              <a:rPr lang="en-US" dirty="0" err="1"/>
              <a:t>spolupráci</a:t>
            </a:r>
            <a:br>
              <a:rPr lang="cs-CZ" dirty="0"/>
            </a:br>
            <a:r>
              <a:rPr lang="en-US" dirty="0"/>
              <a:t>s funkcemi zpřístupnění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3200" dirty="0" err="1"/>
              <a:t>Pracovní prostor </a:t>
            </a:r>
            <a:r>
              <a:rPr lang="cs-CZ" sz="3200" dirty="0"/>
              <a:t>Google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cs-CZ" sz="3200" dirty="0"/>
              <a:t>Microsoft Office 365</a:t>
            </a: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32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2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Zpřístupnění dokumentů | Microsoft 365 </a:t>
            </a:r>
            <a:r>
              <a:rPr lang="cs-CZ" sz="32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(video na YouTube)</a:t>
            </a:r>
            <a:endParaRPr lang="cs-CZ" sz="32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endParaRPr lang="cs-CZ" sz="3200" dirty="0">
              <a:solidFill>
                <a:schemeClr val="bg1"/>
              </a:solidFill>
            </a:endParaRPr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2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Funkce přístupnosti sady G Suite pro lepší začlenění </a:t>
            </a:r>
            <a:r>
              <a:rPr lang="cs-CZ" sz="32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(video na YouTube)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179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31074" y="2073251"/>
            <a:ext cx="5393700" cy="2711498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Přístupné kódovací platformy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Scratch: Možnosti zpřístupnění pro slabozraké </a:t>
            </a:r>
            <a:r>
              <a:rPr lang="cs-CZ" sz="36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(video na YouTube)</a:t>
            </a:r>
            <a:endParaRPr lang="cs-CZ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7656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06F7717B-034A-AB47-40BE-237598AF9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88" y="2844477"/>
            <a:ext cx="5393700" cy="1169045"/>
          </a:xfrm>
        </p:spPr>
        <p:txBody>
          <a:bodyPr wrap="square" anchor="b">
            <a:normAutofit/>
          </a:bodyPr>
          <a:lstStyle/>
          <a:p>
            <a:r>
              <a:rPr lang="en-US" b="1" dirty="0"/>
              <a:t>Více informací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FDFF9820-D309-161D-8D84-23A2F8A191C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586000" y="1484033"/>
            <a:ext cx="5115900" cy="4926900"/>
          </a:xfrm>
        </p:spPr>
        <p:txBody>
          <a:bodyPr>
            <a:normAutofit/>
          </a:bodyPr>
          <a:lstStyle/>
          <a:p>
            <a:pPr marL="76200" indent="0" algn="ctr">
              <a:buNone/>
            </a:pPr>
            <a:r>
              <a:rPr lang="cs-CZ" sz="3600" b="1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www.iedaproject.eu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8" name="Grafický objekt 7" descr="IEDA logo">
            <a:extLst>
              <a:ext uri="{FF2B5EF4-FFF2-40B4-BE49-F238E27FC236}">
                <a16:creationId xmlns:a16="http://schemas.microsoft.com/office/drawing/2014/main" id="{B35605AE-567C-8618-B7FA-EC2AD98D6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83588" y="874939"/>
            <a:ext cx="2120724" cy="2427966"/>
          </a:xfrm>
          <a:prstGeom prst="rect">
            <a:avLst/>
          </a:prstGeom>
        </p:spPr>
      </p:pic>
      <p:pic>
        <p:nvPicPr>
          <p:cNvPr id="9" name="Graphic 5" descr="Co-funded by the Erasmus+ Programme of the European Union">
            <a:extLst>
              <a:ext uri="{FF2B5EF4-FFF2-40B4-BE49-F238E27FC236}">
                <a16:creationId xmlns:a16="http://schemas.microsoft.com/office/drawing/2014/main" id="{569D078E-5766-CFEA-0822-93AE2D663C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0786" y="6286952"/>
            <a:ext cx="3385272" cy="43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504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>
            <a:spLocks noGrp="1"/>
          </p:cNvSpPr>
          <p:nvPr>
            <p:ph type="title"/>
          </p:nvPr>
        </p:nvSpPr>
        <p:spPr>
          <a:xfrm>
            <a:off x="306375" y="2613786"/>
            <a:ext cx="5393700" cy="1630427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4800" dirty="0"/>
              <a:t>Zdroje </a:t>
            </a:r>
            <a:r>
              <a:rPr lang="cs-CZ" sz="4800" dirty="0" err="1"/>
              <a:t>financování výzkumu </a:t>
            </a:r>
          </a:p>
        </p:txBody>
      </p:sp>
      <p:sp>
        <p:nvSpPr>
          <p:cNvPr id="128" name="Google Shape;128;p17"/>
          <p:cNvSpPr txBox="1">
            <a:spLocks noGrp="1"/>
          </p:cNvSpPr>
          <p:nvPr>
            <p:ph type="body" idx="2"/>
          </p:nvPr>
        </p:nvSpPr>
        <p:spPr>
          <a:xfrm>
            <a:off x="6662200" y="965550"/>
            <a:ext cx="5115900" cy="49269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42900" indent="-342900">
              <a:buClr>
                <a:schemeClr val="dk1"/>
              </a:buClr>
              <a:buSzPts val="2800"/>
            </a:pPr>
            <a:r>
              <a:rPr lang="en-US" sz="2800" dirty="0"/>
              <a:t>Vládní granty a programy</a:t>
            </a:r>
            <a:endParaRPr lang="cs-CZ" sz="2800" dirty="0"/>
          </a:p>
          <a:p>
            <a:pPr marL="342900" indent="-342900">
              <a:buClr>
                <a:schemeClr val="dk1"/>
              </a:buClr>
              <a:buSzPts val="2800"/>
            </a:pPr>
            <a:r>
              <a:rPr lang="en-US" sz="2800" dirty="0"/>
              <a:t>Nadace a charitativní organizace</a:t>
            </a:r>
            <a:endParaRPr lang="cs-CZ" sz="2800" dirty="0"/>
          </a:p>
          <a:p>
            <a:pPr marL="342900" indent="-342900">
              <a:buClr>
                <a:schemeClr val="dk1"/>
              </a:buClr>
              <a:buSzPts val="2800"/>
            </a:pPr>
            <a:r>
              <a:rPr lang="en-US" sz="2800" dirty="0"/>
              <a:t>Organizace pro mezinárodní pomoc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25425" y="2525296"/>
            <a:ext cx="5393700" cy="1807408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Vypracování silného návrhu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/>
              <a:t>Ujistěte se, že návrh jasně prokazuje potenciální dopad projektu na studenty se zdravotním postižením.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25425" y="2525296"/>
            <a:ext cx="5393700" cy="1807408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Budování partnerství 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dirty="0"/>
              <a:t>Spolupracujte s příslušnými zúčastněnými stranami, včetně místních nevládních organizací, organizací zdravotně postižených, vzdělávacích institucí a technologických společností.</a:t>
            </a:r>
          </a:p>
        </p:txBody>
      </p:sp>
    </p:spTree>
    <p:extLst>
      <p:ext uri="{BB962C8B-B14F-4D97-AF65-F5344CB8AC3E}">
        <p14:creationId xmlns:p14="http://schemas.microsoft.com/office/powerpoint/2010/main" val="1368118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45089" y="2603954"/>
            <a:ext cx="5393700" cy="1650092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Zapojení vládních agentur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2800" dirty="0"/>
              <a:t>Obhajoba změn politiky </a:t>
            </a:r>
            <a:endParaRPr lang="cs-CZ" sz="2800" dirty="0"/>
          </a:p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2800" dirty="0"/>
              <a:t>Spolupráce s vládními agenturami </a:t>
            </a:r>
          </a:p>
        </p:txBody>
      </p:sp>
    </p:spTree>
    <p:extLst>
      <p:ext uri="{BB962C8B-B14F-4D97-AF65-F5344CB8AC3E}">
        <p14:creationId xmlns:p14="http://schemas.microsoft.com/office/powerpoint/2010/main" val="2226011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35257" y="2195915"/>
            <a:ext cx="5393700" cy="2466169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Využití mezinárodních organizací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2800" dirty="0"/>
              <a:t>Spojte se s mezinárodními organizacemi zaměřenými na práva osob se zdravotním postižením a inkluzivní vzdělávání.</a:t>
            </a:r>
          </a:p>
        </p:txBody>
      </p:sp>
    </p:spTree>
    <p:extLst>
      <p:ext uri="{BB962C8B-B14F-4D97-AF65-F5344CB8AC3E}">
        <p14:creationId xmlns:p14="http://schemas.microsoft.com/office/powerpoint/2010/main" val="2957342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>
            <a:spLocks noGrp="1"/>
          </p:cNvSpPr>
          <p:nvPr>
            <p:ph type="title"/>
          </p:nvPr>
        </p:nvSpPr>
        <p:spPr>
          <a:xfrm>
            <a:off x="345090" y="2220496"/>
            <a:ext cx="5393700" cy="2417008"/>
          </a:xfrm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Účast na konferencích a seminářích</a:t>
            </a:r>
          </a:p>
        </p:txBody>
      </p:sp>
      <p:sp>
        <p:nvSpPr>
          <p:cNvPr id="135" name="Google Shape;135;p18"/>
          <p:cNvSpPr txBox="1">
            <a:spLocks noGrp="1"/>
          </p:cNvSpPr>
          <p:nvPr>
            <p:ph type="body" idx="2"/>
          </p:nvPr>
        </p:nvSpPr>
        <p:spPr/>
        <p:txBody>
          <a:bodyPr spcFirstLastPara="1" wrap="square" lIns="91425" tIns="45700" rIns="91425" bIns="45700" anchor="ctr" anchorCtr="0">
            <a:normAutofit/>
          </a:bodyPr>
          <a:lstStyle/>
          <a:p>
            <a:pPr indent="-457200">
              <a:lnSpc>
                <a:spcPct val="105000"/>
              </a:lnSpc>
              <a:buClr>
                <a:schemeClr val="dk1"/>
              </a:buClr>
              <a:buSzPts val="2800"/>
            </a:pPr>
            <a:r>
              <a:rPr lang="en-US" sz="2800" dirty="0"/>
              <a:t>účastnit se konferencí, workshopů a seminářů týkajících se asistenčních technologií, práv osob se zdravotním postižením a vzdělávání</a:t>
            </a:r>
            <a:r>
              <a:rPr lang="cs-CZ" sz="2800" dirty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28972102"/>
      </p:ext>
    </p:extLst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863</TotalTime>
  <Words>552</Words>
  <Application>Microsoft Office PowerPoint</Application>
  <PresentationFormat>Širokoúhlá obrazovka</PresentationFormat>
  <Paragraphs>183</Paragraphs>
  <Slides>32</Slides>
  <Notes>31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7" baseType="lpstr">
      <vt:lpstr>Arial</vt:lpstr>
      <vt:lpstr>Calibri</vt:lpstr>
      <vt:lpstr>Roboto</vt:lpstr>
      <vt:lpstr>Times New Roman</vt:lpstr>
      <vt:lpstr>Geometric</vt:lpstr>
      <vt:lpstr>Modul 4: Vyhledávání a mobilizace zdrojů pro zavádění asistenčních technologií</vt:lpstr>
      <vt:lpstr>Jak najít a mobilizovat zdroje</vt:lpstr>
      <vt:lpstr>Identifikace zúčastněných stran</vt:lpstr>
      <vt:lpstr>Zdroje financování výzkumu </vt:lpstr>
      <vt:lpstr>Vypracování silného návrhu</vt:lpstr>
      <vt:lpstr>Budování partnerství </vt:lpstr>
      <vt:lpstr>Zapojení vládních agentur</vt:lpstr>
      <vt:lpstr>Využití mezinárodních organizací</vt:lpstr>
      <vt:lpstr>Účast na konferencích a seminářích</vt:lpstr>
      <vt:lpstr>Online platformy a databáze grantů</vt:lpstr>
      <vt:lpstr>Hledejte firemní sponzory</vt:lpstr>
      <vt:lpstr>Crowdfunding a online sbírka</vt:lpstr>
      <vt:lpstr>Vypracování marketingové strategie</vt:lpstr>
      <vt:lpstr>Prokázat dopad</vt:lpstr>
      <vt:lpstr>Vytrvalost a vytváření sítí</vt:lpstr>
      <vt:lpstr>Sdílení osvědčených postupů v různých zemích</vt:lpstr>
      <vt:lpstr>Správné postupy</vt:lpstr>
      <vt:lpstr>Příklady asistenčních technologií - jak open source/levná řešení, tak profesionální nástroje nabízené společnostmi třetích stran.</vt:lpstr>
      <vt:lpstr>Čtečky obrazovky a software pro převod textu na řeč</vt:lpstr>
      <vt:lpstr>Čtečky obrazovky Demonstrace</vt:lpstr>
      <vt:lpstr>Komunikační pomůcky</vt:lpstr>
      <vt:lpstr>Přístupné vzdělávací platformy</vt:lpstr>
      <vt:lpstr>Alternativní vstupní zařízení</vt:lpstr>
      <vt:lpstr>Zvětšení a zvětšení obrazovky</vt:lpstr>
      <vt:lpstr>Přístupné formáty dokumentů</vt:lpstr>
      <vt:lpstr>Nástroje pro titulky a titulky</vt:lpstr>
      <vt:lpstr>Software pro konverzi Braillova písma</vt:lpstr>
      <vt:lpstr>Aplikace pro rozšířenou a alternativní komunikaci (AAC)</vt:lpstr>
      <vt:lpstr>3D tisk pro hmatové učení</vt:lpstr>
      <vt:lpstr>Nástroje pro spolupráci s funkcemi zpřístupnění</vt:lpstr>
      <vt:lpstr>Přístupné kódovací platformy</vt:lpstr>
      <vt:lpstr>Více informací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DESIGN AND THE NEW TECHNOLOGIES</dc:title>
  <dc:creator>Jirka Pavlíček</dc:creator>
  <cp:keywords>, docId:1AE4D35AACDC2CE11B6DAEDAC3BE245C</cp:keywords>
  <cp:lastModifiedBy>Pavlíček Jiří [4A]</cp:lastModifiedBy>
  <cp:revision>54</cp:revision>
  <dcterms:modified xsi:type="dcterms:W3CDTF">2023-08-25T12:48:12Z</dcterms:modified>
</cp:coreProperties>
</file>