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2"/>
  </p:notesMasterIdLst>
  <p:sldIdLst>
    <p:sldId id="422" r:id="rId2"/>
    <p:sldId id="423" r:id="rId3"/>
    <p:sldId id="424" r:id="rId4"/>
    <p:sldId id="425" r:id="rId5"/>
    <p:sldId id="426" r:id="rId6"/>
    <p:sldId id="427" r:id="rId7"/>
    <p:sldId id="428" r:id="rId8"/>
    <p:sldId id="429" r:id="rId9"/>
    <p:sldId id="430" r:id="rId10"/>
    <p:sldId id="431" r:id="rId11"/>
    <p:sldId id="432" r:id="rId12"/>
    <p:sldId id="433" r:id="rId13"/>
    <p:sldId id="434" r:id="rId14"/>
    <p:sldId id="435" r:id="rId15"/>
    <p:sldId id="436" r:id="rId16"/>
    <p:sldId id="437" r:id="rId17"/>
    <p:sldId id="438" r:id="rId18"/>
    <p:sldId id="439" r:id="rId19"/>
    <p:sldId id="440" r:id="rId20"/>
    <p:sldId id="441" r:id="rId21"/>
    <p:sldId id="442" r:id="rId22"/>
    <p:sldId id="443" r:id="rId23"/>
    <p:sldId id="444" r:id="rId24"/>
    <p:sldId id="445" r:id="rId25"/>
    <p:sldId id="446" r:id="rId26"/>
    <p:sldId id="447" r:id="rId27"/>
    <p:sldId id="448" r:id="rId28"/>
    <p:sldId id="449" r:id="rId29"/>
    <p:sldId id="450" r:id="rId30"/>
    <p:sldId id="451" r:id="rId3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4641" autoAdjust="0"/>
  </p:normalViewPr>
  <p:slideViewPr>
    <p:cSldViewPr snapToGrid="0">
      <p:cViewPr varScale="1">
        <p:scale>
          <a:sx n="78" d="100"/>
          <a:sy n="78" d="100"/>
        </p:scale>
        <p:origin x="854" y="62"/>
      </p:cViewPr>
      <p:guideLst/>
    </p:cSldViewPr>
  </p:slideViewPr>
  <p:outlineViewPr>
    <p:cViewPr>
      <p:scale>
        <a:sx n="33" d="100"/>
        <a:sy n="33" d="100"/>
      </p:scale>
      <p:origin x="0" y="-5063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6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385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414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9901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3492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938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4655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2490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0541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1861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6253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3179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73397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01061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30899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43179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94925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27416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44257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97448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7641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62050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3451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3927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0612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9871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8315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6637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672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6" name="Google Shape;56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5" name="Google Shape;75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8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daproject.eu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sz="5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 </a:t>
            </a:r>
            <a:r>
              <a:rPr lang="cs-CZ" sz="5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5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Výběr správného nástroje asistivní technologie</a:t>
            </a:r>
            <a:endParaRPr lang="en-US" sz="5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3" name="Grafický objekt 2" descr="IEDA logo">
            <a:extLst>
              <a:ext uri="{FF2B5EF4-FFF2-40B4-BE49-F238E27FC236}">
                <a16:creationId xmlns:a16="http://schemas.microsoft.com/office/drawing/2014/main" id="{3AB49B32-E359-2155-B02B-389891BF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5181" y="3836909"/>
            <a:ext cx="2441637" cy="279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47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533143"/>
            <a:ext cx="9144000" cy="179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Poskytování potřebných úprav a přizpůsobení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487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42925" y="2889056"/>
            <a:ext cx="5393700" cy="1079888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Více </a:t>
            </a:r>
            <a:r>
              <a:rPr lang="cs-CZ" dirty="0" err="1"/>
              <a:t>informací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Individuální přístup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Přizpůsobitelné funkce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Nastavení přístupnosti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Přizpůsobené profily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99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42925" y="2908720"/>
            <a:ext cx="5393700" cy="1040559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Více </a:t>
            </a:r>
            <a:r>
              <a:rPr lang="cs-CZ" dirty="0" err="1"/>
              <a:t>informací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Přizpůsobení stylům </a:t>
            </a:r>
            <a:r>
              <a:rPr lang="cs-CZ" sz="2800" dirty="0">
                <a:solidFill>
                  <a:schemeClr val="bg1"/>
                </a:solidFill>
              </a:rPr>
              <a:t>učení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Vstupní </a:t>
            </a:r>
            <a:r>
              <a:rPr lang="cs-CZ" sz="2800" dirty="0" err="1">
                <a:solidFill>
                  <a:schemeClr val="bg1"/>
                </a:solidFill>
              </a:rPr>
              <a:t>metody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Výběr </a:t>
            </a:r>
            <a:r>
              <a:rPr lang="cs-CZ" sz="2800" dirty="0">
                <a:solidFill>
                  <a:schemeClr val="bg1"/>
                </a:solidFill>
              </a:rPr>
              <a:t>symbolů a </a:t>
            </a:r>
            <a:r>
              <a:rPr lang="cs-CZ" sz="2800" dirty="0" err="1">
                <a:solidFill>
                  <a:schemeClr val="bg1"/>
                </a:solidFill>
              </a:rPr>
              <a:t>ikon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Komunikační preference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Zkouška a </a:t>
            </a:r>
            <a:r>
              <a:rPr lang="cs-CZ" sz="2800" dirty="0" err="1">
                <a:solidFill>
                  <a:schemeClr val="bg1"/>
                </a:solidFill>
              </a:rPr>
              <a:t>úprava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499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2254" y="2928385"/>
            <a:ext cx="5393700" cy="1001230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Více </a:t>
            </a:r>
            <a:r>
              <a:rPr lang="cs-CZ" dirty="0" err="1"/>
              <a:t>informací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Pravidelná kontrola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Spolupráce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školení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Emocionální ohledy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Testování </a:t>
            </a:r>
            <a:r>
              <a:rPr lang="cs-CZ" sz="2800" dirty="0" err="1">
                <a:solidFill>
                  <a:schemeClr val="bg1"/>
                </a:solidFill>
              </a:rPr>
              <a:t>přístupnosti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Možnosti přizpůsobení dokumentu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90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405319"/>
            <a:ext cx="9144000" cy="2047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Zaškolení studenta v používání zařízení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267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33092" y="2976317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Jak na </a:t>
            </a:r>
            <a:r>
              <a:rPr lang="cs-CZ" dirty="0"/>
              <a:t>to?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Orientace </a:t>
            </a:r>
            <a:r>
              <a:rPr lang="cs-CZ" sz="2800" dirty="0">
                <a:solidFill>
                  <a:schemeClr val="bg1"/>
                </a:solidFill>
              </a:rPr>
              <a:t>na </a:t>
            </a:r>
            <a:r>
              <a:rPr lang="cs-CZ" sz="2800" dirty="0" err="1">
                <a:solidFill>
                  <a:schemeClr val="bg1"/>
                </a:solidFill>
              </a:rPr>
              <a:t>zařízení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Tréninkový plán na míru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Postup</a:t>
            </a:r>
            <a:r>
              <a:rPr lang="cs-CZ" sz="2800" dirty="0">
                <a:solidFill>
                  <a:schemeClr val="bg1"/>
                </a:solidFill>
              </a:rPr>
              <a:t> krok za krokem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Praktické </a:t>
            </a:r>
            <a:r>
              <a:rPr lang="cs-CZ" sz="2800" dirty="0" err="1">
                <a:solidFill>
                  <a:schemeClr val="bg1"/>
                </a:solidFill>
              </a:rPr>
              <a:t>cvičení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Demonstrace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Výběr v reálném</a:t>
            </a:r>
            <a:r>
              <a:rPr lang="cs-CZ" sz="2800" dirty="0">
                <a:solidFill>
                  <a:schemeClr val="bg1"/>
                </a:solidFill>
              </a:rPr>
              <a:t> životě</a:t>
            </a:r>
          </a:p>
        </p:txBody>
      </p:sp>
    </p:spTree>
    <p:extLst>
      <p:ext uri="{BB962C8B-B14F-4D97-AF65-F5344CB8AC3E}">
        <p14:creationId xmlns:p14="http://schemas.microsoft.com/office/powerpoint/2010/main" val="410526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33092" y="2976317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Jak na </a:t>
            </a:r>
            <a:r>
              <a:rPr lang="cs-CZ" dirty="0"/>
              <a:t>to?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Přizpůsobená nastavení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Cvičné úkoly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Dovednosti při řešení problémů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Opakování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posilování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Průběžná </a:t>
            </a:r>
            <a:r>
              <a:rPr lang="cs-CZ" sz="2800" dirty="0">
                <a:solidFill>
                  <a:schemeClr val="bg1"/>
                </a:solidFill>
              </a:rPr>
              <a:t>podpora</a:t>
            </a:r>
          </a:p>
        </p:txBody>
      </p:sp>
    </p:spTree>
    <p:extLst>
      <p:ext uri="{BB962C8B-B14F-4D97-AF65-F5344CB8AC3E}">
        <p14:creationId xmlns:p14="http://schemas.microsoft.com/office/powerpoint/2010/main" val="1245227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33092" y="2976317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Jak na </a:t>
            </a:r>
            <a:r>
              <a:rPr lang="cs-CZ" dirty="0"/>
              <a:t>to?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Vzájemné učení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Školící materiály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Recenze </a:t>
            </a:r>
            <a:r>
              <a:rPr lang="cs-CZ" sz="2800" dirty="0">
                <a:solidFill>
                  <a:schemeClr val="bg1"/>
                </a:solidFill>
              </a:rPr>
              <a:t>a zpětná vazba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Podporovat průzkum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Vybudujte si </a:t>
            </a:r>
            <a:r>
              <a:rPr lang="cs-CZ" sz="2800" dirty="0" err="1">
                <a:solidFill>
                  <a:schemeClr val="bg1"/>
                </a:solidFill>
              </a:rPr>
              <a:t>důvěru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354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957718"/>
            <a:ext cx="9144000" cy="942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Školení </a:t>
            </a:r>
            <a:r>
              <a:rPr lang="cs-CZ" b="1" i="0" u="none" strike="noStrike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odborníky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411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42924" y="2976317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Jaký je jeho cíl</a:t>
            </a:r>
            <a:r>
              <a:rPr lang="cs-CZ" dirty="0"/>
              <a:t>?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Pochopení rolí odborníků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Školení na míru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Úvod do konceptů </a:t>
            </a:r>
            <a:r>
              <a:rPr lang="cs-CZ" sz="2800" dirty="0">
                <a:solidFill>
                  <a:schemeClr val="bg1"/>
                </a:solidFill>
              </a:rPr>
              <a:t>AT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Hloubkové školení o nástrojích </a:t>
            </a:r>
            <a:r>
              <a:rPr lang="cs-CZ" sz="2800" dirty="0">
                <a:solidFill>
                  <a:schemeClr val="bg1"/>
                </a:solidFill>
              </a:rPr>
              <a:t>AT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Praktické </a:t>
            </a:r>
            <a:r>
              <a:rPr lang="cs-CZ" sz="2800" dirty="0" err="1">
                <a:solidFill>
                  <a:schemeClr val="bg1"/>
                </a:solidFill>
              </a:rPr>
              <a:t>cvičení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Případové </a:t>
            </a:r>
            <a:r>
              <a:rPr lang="cs-CZ" sz="2800" dirty="0" err="1">
                <a:solidFill>
                  <a:schemeClr val="bg1"/>
                </a:solidFill>
              </a:rPr>
              <a:t>studie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scénáře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870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957258"/>
            <a:ext cx="9144000" cy="943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 b="1" dirty="0" err="1">
                <a:latin typeface="Calibri"/>
                <a:ea typeface="Calibri"/>
                <a:cs typeface="Calibri"/>
                <a:sym typeface="Calibri"/>
              </a:rPr>
              <a:t>Vyhodnocení potřeb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8813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52757" y="2976317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Jaký je jeho cíl</a:t>
            </a:r>
            <a:r>
              <a:rPr lang="cs-CZ" dirty="0"/>
              <a:t>?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Spolupráce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komunikace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Řešení individuálních potřeb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Techniky přizpůsobení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Integrace s </a:t>
            </a:r>
            <a:r>
              <a:rPr lang="cs-CZ" sz="2800" dirty="0">
                <a:solidFill>
                  <a:schemeClr val="bg1"/>
                </a:solidFill>
              </a:rPr>
              <a:t>učebními osnovami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Spolupráce s rodinami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2608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42924" y="2976317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Jaký je jeho cíl</a:t>
            </a:r>
            <a:r>
              <a:rPr lang="cs-CZ" dirty="0"/>
              <a:t>?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Řešení problémů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Etické aspekty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Průběžná </a:t>
            </a:r>
            <a:r>
              <a:rPr lang="cs-CZ" sz="2800" dirty="0">
                <a:solidFill>
                  <a:schemeClr val="bg1"/>
                </a:solidFill>
              </a:rPr>
              <a:t>podpora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Zůstaňte aktualizováni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Zpětná vazba a </a:t>
            </a:r>
            <a:r>
              <a:rPr lang="cs-CZ" sz="2800" dirty="0" err="1">
                <a:solidFill>
                  <a:schemeClr val="bg1"/>
                </a:solidFill>
              </a:rPr>
              <a:t>zlepšování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329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3803292"/>
            <a:ext cx="9144000" cy="942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Koordinace terapií, intervencí nebo služeb s asistenčními technologiemi.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4378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33092" y="3429000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Podrobnější obsah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Přístup založený na spolupráci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Individuální plány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Vyrovnání cílů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Pravidelná komunikace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Sdílení </a:t>
            </a:r>
            <a:r>
              <a:rPr lang="cs-CZ" sz="2800" dirty="0">
                <a:solidFill>
                  <a:schemeClr val="bg1"/>
                </a:solidFill>
              </a:rPr>
              <a:t>dat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Školení napříč profesemi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7998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33092" y="3429000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Podrobnější obsah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Společná </a:t>
            </a:r>
            <a:r>
              <a:rPr lang="cs-CZ" sz="2800" dirty="0" err="1">
                <a:solidFill>
                  <a:schemeClr val="bg1"/>
                </a:solidFill>
              </a:rPr>
              <a:t>zasedání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Individuální strategie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Sledování </a:t>
            </a:r>
            <a:r>
              <a:rPr lang="cs-CZ" sz="2800" dirty="0" err="1">
                <a:solidFill>
                  <a:schemeClr val="bg1"/>
                </a:solidFill>
              </a:rPr>
              <a:t>pokroku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Úpravy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modifikace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Schůzky k přezkoumání cílů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33092" y="3429000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Podrobnější obsah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Zapojení rodiny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Sdílení zdrojů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Celostní </a:t>
            </a:r>
            <a:r>
              <a:rPr lang="cs-CZ" sz="2800" dirty="0">
                <a:solidFill>
                  <a:schemeClr val="bg1"/>
                </a:solidFill>
              </a:rPr>
              <a:t>rozvoj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Dokumentace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Průběžné </a:t>
            </a:r>
            <a:r>
              <a:rPr lang="cs-CZ" sz="2800" dirty="0">
                <a:solidFill>
                  <a:schemeClr val="bg1"/>
                </a:solidFill>
              </a:rPr>
              <a:t>učení</a:t>
            </a:r>
          </a:p>
        </p:txBody>
      </p:sp>
    </p:spTree>
    <p:extLst>
      <p:ext uri="{BB962C8B-B14F-4D97-AF65-F5344CB8AC3E}">
        <p14:creationId xmlns:p14="http://schemas.microsoft.com/office/powerpoint/2010/main" val="2992415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3429000"/>
            <a:ext cx="9144000" cy="942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Údržba, opravy a výměna podle potřeby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0659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92086" y="2976317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Co obsahuje</a:t>
            </a:r>
            <a:r>
              <a:rPr lang="cs-CZ" dirty="0"/>
              <a:t>?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Pokyny pro údržbu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Pravidelné prohlídky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Preventivní opatření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Technická </a:t>
            </a:r>
            <a:r>
              <a:rPr lang="cs-CZ" sz="2800" dirty="0">
                <a:solidFill>
                  <a:schemeClr val="bg1"/>
                </a:solidFill>
              </a:rPr>
              <a:t>podpora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Opravy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Včasné opravy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4223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92086" y="2976317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Co obsahuje</a:t>
            </a:r>
            <a:r>
              <a:rPr lang="cs-CZ" dirty="0"/>
              <a:t>?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Plán náhrady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Posouzení pro nahrazení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Zvažování financování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>
                <a:solidFill>
                  <a:schemeClr val="bg1"/>
                </a:solidFill>
              </a:rPr>
              <a:t>Přenos dat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Školení </a:t>
            </a:r>
            <a:r>
              <a:rPr lang="cs-CZ" sz="2800" dirty="0">
                <a:solidFill>
                  <a:schemeClr val="bg1"/>
                </a:solidFill>
              </a:rPr>
              <a:t>o </a:t>
            </a:r>
            <a:r>
              <a:rPr lang="cs-CZ" sz="2800" dirty="0" err="1">
                <a:solidFill>
                  <a:schemeClr val="bg1"/>
                </a:solidFill>
              </a:rPr>
              <a:t>nových nástrojích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7975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92084" y="2976317"/>
            <a:ext cx="5393700" cy="90536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Co obsahuje</a:t>
            </a:r>
            <a:r>
              <a:rPr lang="cs-CZ" dirty="0"/>
              <a:t>?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Zohlednění životního prostředí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Dokumentace oprav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výměn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Spolupráce s prodejci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Průběžné hodnocení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Posílení postavení </a:t>
            </a:r>
            <a:r>
              <a:rPr lang="cs-CZ" sz="2800" dirty="0">
                <a:solidFill>
                  <a:schemeClr val="bg1"/>
                </a:solidFill>
              </a:rPr>
              <a:t>uživatele</a:t>
            </a:r>
          </a:p>
        </p:txBody>
      </p:sp>
    </p:spTree>
    <p:extLst>
      <p:ext uri="{BB962C8B-B14F-4D97-AF65-F5344CB8AC3E}">
        <p14:creationId xmlns:p14="http://schemas.microsoft.com/office/powerpoint/2010/main" val="373430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2254" y="2097592"/>
            <a:ext cx="5393700" cy="266281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Proces hodnocení potřeb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</a:rPr>
              <a:t>Individuální hodnocení</a:t>
            </a:r>
            <a:endParaRPr lang="cs-CZ" sz="2800" dirty="0">
              <a:solidFill>
                <a:schemeClr val="bg1"/>
              </a:solidFill>
            </a:endParaRP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</a:rPr>
              <a:t>Identifikace výzev</a:t>
            </a:r>
            <a:endParaRPr lang="cs-CZ" sz="2800" dirty="0">
              <a:solidFill>
                <a:schemeClr val="bg1"/>
              </a:solidFill>
            </a:endParaRP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</a:rPr>
              <a:t>Pochopení cílů</a:t>
            </a:r>
            <a:endParaRPr lang="cs-CZ" sz="2800" dirty="0">
              <a:solidFill>
                <a:schemeClr val="bg1"/>
              </a:solidFill>
            </a:endParaRP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bg1"/>
                </a:solidFill>
              </a:rPr>
              <a:t>Vzdělávací prostředí</a:t>
            </a: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</a:rPr>
              <a:t>Stávající dovednosti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znalosti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9663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06F7717B-034A-AB47-40BE-237598AF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557" y="2805515"/>
            <a:ext cx="5393700" cy="1246969"/>
          </a:xfrm>
        </p:spPr>
        <p:txBody>
          <a:bodyPr wrap="square" anchor="b">
            <a:normAutofit/>
          </a:bodyPr>
          <a:lstStyle/>
          <a:p>
            <a:r>
              <a:rPr lang="en-US" b="1" dirty="0"/>
              <a:t>Více informací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DFF9820-D309-161D-8D84-23A2F8A191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</p:spPr>
        <p:txBody>
          <a:bodyPr>
            <a:normAutofit/>
          </a:bodyPr>
          <a:lstStyle/>
          <a:p>
            <a:pPr marL="76200" indent="0" algn="ctr">
              <a:buNone/>
            </a:pPr>
            <a:r>
              <a:rPr lang="cs-CZ" sz="36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Grafický objekt 7" descr="IEDA logo">
            <a:extLst>
              <a:ext uri="{FF2B5EF4-FFF2-40B4-BE49-F238E27FC236}">
                <a16:creationId xmlns:a16="http://schemas.microsoft.com/office/drawing/2014/main" id="{B35605AE-567C-8618-B7FA-EC2AD98D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3588" y="874939"/>
            <a:ext cx="2120724" cy="2427966"/>
          </a:xfrm>
          <a:prstGeom prst="rect">
            <a:avLst/>
          </a:prstGeom>
        </p:spPr>
      </p:pic>
      <p:pic>
        <p:nvPicPr>
          <p:cNvPr id="9" name="Graphic 5" descr="Co-funded by the Erasmus+ Programme of the European Union">
            <a:extLst>
              <a:ext uri="{FF2B5EF4-FFF2-40B4-BE49-F238E27FC236}">
                <a16:creationId xmlns:a16="http://schemas.microsoft.com/office/drawing/2014/main" id="{569D078E-5766-CFEA-0822-93AE2D663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786" y="6286952"/>
            <a:ext cx="3385272" cy="4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88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2254" y="2097592"/>
            <a:ext cx="5393700" cy="266281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Proces hodnocení potřeb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 startAt="6"/>
            </a:pPr>
            <a:r>
              <a:rPr lang="cs-CZ" sz="2800" dirty="0" err="1">
                <a:solidFill>
                  <a:schemeClr val="bg1"/>
                </a:solidFill>
              </a:rPr>
              <a:t>Přístup založený na spolupráci</a:t>
            </a:r>
            <a:endParaRPr lang="cs-CZ" sz="2800" dirty="0">
              <a:solidFill>
                <a:schemeClr val="bg1"/>
              </a:solidFill>
            </a:endParaRP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 startAt="6"/>
            </a:pPr>
            <a:r>
              <a:rPr lang="cs-CZ" sz="2800" dirty="0" err="1">
                <a:solidFill>
                  <a:schemeClr val="bg1"/>
                </a:solidFill>
              </a:rPr>
              <a:t>Řešení více potřeb</a:t>
            </a:r>
            <a:endParaRPr lang="cs-CZ" sz="2800" dirty="0">
              <a:solidFill>
                <a:schemeClr val="bg1"/>
              </a:solidFill>
            </a:endParaRP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 startAt="6"/>
            </a:pPr>
            <a:r>
              <a:rPr lang="cs-CZ" sz="2800" dirty="0">
                <a:solidFill>
                  <a:schemeClr val="bg1"/>
                </a:solidFill>
              </a:rPr>
              <a:t>Styl </a:t>
            </a:r>
            <a:r>
              <a:rPr lang="cs-CZ" sz="2800" dirty="0" err="1">
                <a:solidFill>
                  <a:schemeClr val="bg1"/>
                </a:solidFill>
              </a:rPr>
              <a:t>komunikace</a:t>
            </a: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 startAt="6"/>
            </a:pPr>
            <a:r>
              <a:rPr lang="cs-CZ" sz="2800" dirty="0">
                <a:solidFill>
                  <a:schemeClr val="bg1"/>
                </a:solidFill>
              </a:rPr>
              <a:t>Smyslové </a:t>
            </a:r>
            <a:r>
              <a:rPr lang="cs-CZ" sz="2800" dirty="0" err="1">
                <a:solidFill>
                  <a:schemeClr val="bg1"/>
                </a:solidFill>
              </a:rPr>
              <a:t>preference</a:t>
            </a:r>
            <a:endParaRPr lang="cs-CZ" sz="2800" dirty="0">
              <a:solidFill>
                <a:schemeClr val="bg1"/>
              </a:solidFill>
            </a:endParaRP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 startAt="6"/>
            </a:pPr>
            <a:r>
              <a:rPr lang="cs-CZ" sz="2800" dirty="0">
                <a:solidFill>
                  <a:schemeClr val="bg1"/>
                </a:solidFill>
              </a:rPr>
              <a:t>Pohyblivost a motorické </a:t>
            </a:r>
            <a:r>
              <a:rPr lang="cs-CZ" sz="2800" dirty="0" err="1">
                <a:solidFill>
                  <a:schemeClr val="bg1"/>
                </a:solidFill>
              </a:rPr>
              <a:t>dovednosti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33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2254" y="2097592"/>
            <a:ext cx="5393700" cy="266281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Proces hodnocení potřeb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 startAt="11"/>
            </a:pPr>
            <a:r>
              <a:rPr lang="cs-CZ" sz="2800" dirty="0" err="1">
                <a:solidFill>
                  <a:schemeClr val="bg1"/>
                </a:solidFill>
              </a:rPr>
              <a:t>Kognitivní schopnosti</a:t>
            </a:r>
            <a:endParaRPr lang="cs-CZ" sz="2800" dirty="0">
              <a:solidFill>
                <a:schemeClr val="bg1"/>
              </a:solidFill>
            </a:endParaRP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 startAt="11"/>
            </a:pPr>
            <a:r>
              <a:rPr lang="cs-CZ" sz="2800" dirty="0">
                <a:solidFill>
                  <a:schemeClr val="bg1"/>
                </a:solidFill>
              </a:rPr>
              <a:t>Dlouhodobé </a:t>
            </a:r>
            <a:r>
              <a:rPr lang="cs-CZ" sz="2800" dirty="0" err="1">
                <a:solidFill>
                  <a:schemeClr val="bg1"/>
                </a:solidFill>
              </a:rPr>
              <a:t>potřeby</a:t>
            </a:r>
            <a:endParaRPr lang="cs-CZ" sz="2800" dirty="0">
              <a:solidFill>
                <a:schemeClr val="bg1"/>
              </a:solidFill>
            </a:endParaRP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 startAt="11"/>
            </a:pPr>
            <a:r>
              <a:rPr lang="cs-CZ" sz="2800" dirty="0" err="1">
                <a:solidFill>
                  <a:schemeClr val="bg1"/>
                </a:solidFill>
              </a:rPr>
              <a:t>Emocionální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sociální faktory</a:t>
            </a:r>
            <a:endParaRPr lang="cs-CZ" sz="2800" dirty="0">
              <a:solidFill>
                <a:schemeClr val="bg1"/>
              </a:solidFill>
            </a:endParaRPr>
          </a:p>
          <a:p>
            <a:pPr marL="514350" indent="-514350">
              <a:spcAft>
                <a:spcPts val="600"/>
              </a:spcAft>
              <a:buClr>
                <a:schemeClr val="bg1"/>
              </a:buClr>
              <a:buSzPct val="100000"/>
              <a:buFont typeface="+mj-lt"/>
              <a:buAutoNum type="arabicPeriod" startAt="11"/>
            </a:pPr>
            <a:r>
              <a:rPr lang="cs-CZ" sz="2800" dirty="0" err="1">
                <a:solidFill>
                  <a:schemeClr val="bg1"/>
                </a:solidFill>
              </a:rPr>
              <a:t>Zdokumentujte zjištění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72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906764"/>
            <a:ext cx="9144000" cy="1044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cs-CZ" b="1" i="0" u="none" strike="noStrike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Získání/pořízení zařízení</a:t>
            </a:r>
            <a:endParaRPr lang="cs-CZ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52757" y="2523635"/>
            <a:ext cx="5393700" cy="1810730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Informace o tomto </a:t>
            </a:r>
            <a:r>
              <a:rPr lang="cs-CZ" dirty="0"/>
              <a:t>kroku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Výzkum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výběr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Konzultace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doporučení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Typy zařízení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Průzkum </a:t>
            </a:r>
            <a:r>
              <a:rPr lang="cs-CZ" sz="2800" dirty="0">
                <a:solidFill>
                  <a:schemeClr val="bg1"/>
                </a:solidFill>
              </a:rPr>
              <a:t>prodejců a </a:t>
            </a:r>
            <a:r>
              <a:rPr lang="cs-CZ" sz="2800" dirty="0" err="1">
                <a:solidFill>
                  <a:schemeClr val="bg1"/>
                </a:solidFill>
              </a:rPr>
              <a:t>dodavatelů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Financování </a:t>
            </a:r>
            <a:r>
              <a:rPr lang="cs-CZ" sz="2800" dirty="0">
                <a:solidFill>
                  <a:schemeClr val="bg1"/>
                </a:solidFill>
              </a:rPr>
              <a:t>a rozpočet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844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Zkoušky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ukázky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Kompatibilita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integrace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Školení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technická </a:t>
            </a:r>
            <a:r>
              <a:rPr lang="cs-CZ" sz="2800" dirty="0">
                <a:solidFill>
                  <a:schemeClr val="bg1"/>
                </a:solidFill>
              </a:rPr>
              <a:t>podpora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Přizpůsobení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nastavení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Přístupnost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její funkce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8" name="Google Shape;95;p14">
            <a:extLst>
              <a:ext uri="{FF2B5EF4-FFF2-40B4-BE49-F238E27FC236}">
                <a16:creationId xmlns:a16="http://schemas.microsoft.com/office/drawing/2014/main" id="{5F326596-9119-DF71-F934-09475C7F89E5}"/>
              </a:ext>
            </a:extLst>
          </p:cNvPr>
          <p:cNvSpPr txBox="1">
            <a:spLocks/>
          </p:cNvSpPr>
          <p:nvPr/>
        </p:nvSpPr>
        <p:spPr>
          <a:xfrm>
            <a:off x="352757" y="2523635"/>
            <a:ext cx="5393700" cy="1810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Roboto"/>
              <a:buNone/>
              <a:defRPr sz="5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Roboto"/>
              <a:buNone/>
              <a:defRPr sz="5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Roboto"/>
              <a:buNone/>
              <a:defRPr sz="5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Roboto"/>
              <a:buNone/>
              <a:defRPr sz="5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Roboto"/>
              <a:buNone/>
              <a:defRPr sz="5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Roboto"/>
              <a:buNone/>
              <a:defRPr sz="5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Roboto"/>
              <a:buNone/>
              <a:defRPr sz="5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Roboto"/>
              <a:buNone/>
              <a:defRPr sz="5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Roboto"/>
              <a:buNone/>
              <a:defRPr sz="5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buSzPts val="4400"/>
              <a:buFont typeface="Calibri"/>
              <a:buNone/>
            </a:pPr>
            <a:r>
              <a:rPr lang="cs-CZ"/>
              <a:t>Informace o tomto kroku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496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Proces akvizice</a:t>
            </a:r>
            <a:endParaRPr lang="cs-CZ" sz="28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Dodávka </a:t>
            </a:r>
            <a:r>
              <a:rPr lang="cs-CZ" sz="2800" dirty="0">
                <a:solidFill>
                  <a:schemeClr val="bg1"/>
                </a:solidFill>
              </a:rPr>
              <a:t>a nastavení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Školení </a:t>
            </a:r>
            <a:r>
              <a:rPr lang="cs-CZ" sz="2800" dirty="0">
                <a:solidFill>
                  <a:schemeClr val="bg1"/>
                </a:solidFill>
              </a:rPr>
              <a:t>uživatelů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Průběžná </a:t>
            </a:r>
            <a:r>
              <a:rPr lang="cs-CZ" sz="2800" dirty="0">
                <a:solidFill>
                  <a:schemeClr val="bg1"/>
                </a:solidFill>
              </a:rPr>
              <a:t>podpora</a:t>
            </a:r>
          </a:p>
          <a:p>
            <a:pPr marL="0" indent="0">
              <a:spcAft>
                <a:spcPts val="600"/>
              </a:spcAft>
              <a:buClr>
                <a:schemeClr val="bg1"/>
              </a:buClr>
              <a:buSzPct val="100000"/>
              <a:buNone/>
            </a:pPr>
            <a:r>
              <a:rPr lang="cs-CZ" sz="2800" dirty="0" err="1">
                <a:solidFill>
                  <a:schemeClr val="bg1"/>
                </a:solidFill>
              </a:rPr>
              <a:t>Hodnocení </a:t>
            </a:r>
            <a:r>
              <a:rPr lang="cs-CZ" sz="2800" dirty="0">
                <a:solidFill>
                  <a:schemeClr val="bg1"/>
                </a:solidFill>
              </a:rPr>
              <a:t>a </a:t>
            </a:r>
            <a:r>
              <a:rPr lang="cs-CZ" sz="2800" dirty="0" err="1">
                <a:solidFill>
                  <a:schemeClr val="bg1"/>
                </a:solidFill>
              </a:rPr>
              <a:t>přizpůsobení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5" name="Google Shape;95;p14">
            <a:extLst>
              <a:ext uri="{FF2B5EF4-FFF2-40B4-BE49-F238E27FC236}">
                <a16:creationId xmlns:a16="http://schemas.microsoft.com/office/drawing/2014/main" id="{BB3F4AFD-A362-FA38-C64E-674AB4D8C9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2757" y="2523635"/>
            <a:ext cx="5393700" cy="1810730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Informace o tomto </a:t>
            </a:r>
            <a:r>
              <a:rPr lang="cs-CZ" dirty="0"/>
              <a:t>kroku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440670"/>
      </p:ext>
    </p:extLst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</TotalTime>
  <Words>433</Words>
  <Application>Microsoft Office PowerPoint</Application>
  <PresentationFormat>Širokoúhlá obrazovka</PresentationFormat>
  <Paragraphs>167</Paragraphs>
  <Slides>30</Slides>
  <Notes>29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4" baseType="lpstr">
      <vt:lpstr>Arial</vt:lpstr>
      <vt:lpstr>Calibri</vt:lpstr>
      <vt:lpstr>Roboto</vt:lpstr>
      <vt:lpstr>Geometric</vt:lpstr>
      <vt:lpstr>Modul 3: Výběr správného nástroje asistivní technologie</vt:lpstr>
      <vt:lpstr>Vyhodnocení potřeb</vt:lpstr>
      <vt:lpstr>Proces hodnocení potřeb</vt:lpstr>
      <vt:lpstr>Proces hodnocení potřeb</vt:lpstr>
      <vt:lpstr>Proces hodnocení potřeb</vt:lpstr>
      <vt:lpstr>Získání/pořízení zařízení</vt:lpstr>
      <vt:lpstr>Informace o tomto kroku</vt:lpstr>
      <vt:lpstr>Prezentace aplikace PowerPoint</vt:lpstr>
      <vt:lpstr>Informace o tomto kroku</vt:lpstr>
      <vt:lpstr>Poskytování potřebných úprav a přizpůsobení</vt:lpstr>
      <vt:lpstr>Více informací</vt:lpstr>
      <vt:lpstr>Více informací</vt:lpstr>
      <vt:lpstr>Více informací</vt:lpstr>
      <vt:lpstr>Zaškolení studenta v používání zařízení</vt:lpstr>
      <vt:lpstr>Jak na to?</vt:lpstr>
      <vt:lpstr>Jak na to?</vt:lpstr>
      <vt:lpstr>Jak na to?</vt:lpstr>
      <vt:lpstr>Školení pro odborníky</vt:lpstr>
      <vt:lpstr>Jaký je jeho cíl?</vt:lpstr>
      <vt:lpstr>Jaký je jeho cíl?</vt:lpstr>
      <vt:lpstr>Jaký je jeho cíl?</vt:lpstr>
      <vt:lpstr>Koordinace terapií, intervencí nebo služeb s asistenčními technologiemi.</vt:lpstr>
      <vt:lpstr>Podrobnější obsah</vt:lpstr>
      <vt:lpstr>Podrobnější obsah</vt:lpstr>
      <vt:lpstr>Podrobnější obsah</vt:lpstr>
      <vt:lpstr>Údržba, opravy a výměna podle potřeby</vt:lpstr>
      <vt:lpstr>Co obsahuje?</vt:lpstr>
      <vt:lpstr>Co obsahuje?</vt:lpstr>
      <vt:lpstr>Co obsahuje?</vt:lpstr>
      <vt:lpstr>Více informací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DESIGN AND THE NEW TECHNOLOGIES</dc:title>
  <dc:creator>Jirka Pavlíček</dc:creator>
  <cp:keywords>, docId:1AE4D35AACDC2CE11B6DAEDAC3BE245C</cp:keywords>
  <cp:lastModifiedBy>Pavlíček Jiří [4A]</cp:lastModifiedBy>
  <cp:revision>47</cp:revision>
  <dcterms:modified xsi:type="dcterms:W3CDTF">2023-08-25T12:43:42Z</dcterms:modified>
</cp:coreProperties>
</file>