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30"/>
  </p:notesMasterIdLst>
  <p:sldIdLst>
    <p:sldId id="394" r:id="rId2"/>
    <p:sldId id="395" r:id="rId3"/>
    <p:sldId id="396" r:id="rId4"/>
    <p:sldId id="397" r:id="rId5"/>
    <p:sldId id="398" r:id="rId6"/>
    <p:sldId id="399" r:id="rId7"/>
    <p:sldId id="400" r:id="rId8"/>
    <p:sldId id="401" r:id="rId9"/>
    <p:sldId id="402" r:id="rId10"/>
    <p:sldId id="403" r:id="rId11"/>
    <p:sldId id="404" r:id="rId12"/>
    <p:sldId id="405" r:id="rId13"/>
    <p:sldId id="406" r:id="rId14"/>
    <p:sldId id="407" r:id="rId15"/>
    <p:sldId id="408" r:id="rId16"/>
    <p:sldId id="409" r:id="rId17"/>
    <p:sldId id="410" r:id="rId18"/>
    <p:sldId id="411" r:id="rId19"/>
    <p:sldId id="412" r:id="rId20"/>
    <p:sldId id="413" r:id="rId21"/>
    <p:sldId id="414" r:id="rId22"/>
    <p:sldId id="415" r:id="rId23"/>
    <p:sldId id="416" r:id="rId24"/>
    <p:sldId id="417" r:id="rId25"/>
    <p:sldId id="418" r:id="rId26"/>
    <p:sldId id="419" r:id="rId27"/>
    <p:sldId id="420" r:id="rId28"/>
    <p:sldId id="421" r:id="rId2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4" autoAdjust="0"/>
    <p:restoredTop sz="94641" autoAdjust="0"/>
  </p:normalViewPr>
  <p:slideViewPr>
    <p:cSldViewPr snapToGrid="0">
      <p:cViewPr varScale="1">
        <p:scale>
          <a:sx n="78" d="100"/>
          <a:sy n="78" d="100"/>
        </p:scale>
        <p:origin x="854" y="62"/>
      </p:cViewPr>
      <p:guideLst/>
    </p:cSldViewPr>
  </p:slideViewPr>
  <p:outlineViewPr>
    <p:cViewPr>
      <p:scale>
        <a:sx n="33" d="100"/>
        <a:sy n="33" d="100"/>
      </p:scale>
      <p:origin x="0" y="-5063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96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385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8117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13230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1482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39384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65569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5486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78084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46490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272812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09123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16037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53549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508802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46750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749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5644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7745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7339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2666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840717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58205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2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15" name="Google Shape;15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797467" y="2366963"/>
            <a:ext cx="10962900" cy="1118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797451" y="3621217"/>
            <a:ext cx="10962900" cy="577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oogle Shape;33;p4"/>
          <p:cNvGrpSpPr/>
          <p:nvPr/>
        </p:nvGrpSpPr>
        <p:grpSpPr>
          <a:xfrm>
            <a:off x="0" y="5204762"/>
            <a:ext cx="12191695" cy="1653192"/>
            <a:chOff x="0" y="3903669"/>
            <a:chExt cx="9144000" cy="1239925"/>
          </a:xfrm>
        </p:grpSpPr>
        <p:sp>
          <p:nvSpPr>
            <p:cNvPr id="34" name="Google Shape;34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39;p4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7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4156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2"/>
          </p:nvPr>
        </p:nvSpPr>
        <p:spPr>
          <a:xfrm>
            <a:off x="64432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415600" y="1954405"/>
            <a:ext cx="3744000" cy="4137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8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56" name="Google Shape;56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653667" y="701800"/>
            <a:ext cx="7491600" cy="5454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/>
          <p:nvPr/>
        </p:nvSpPr>
        <p:spPr>
          <a:xfrm>
            <a:off x="6096000" y="-233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5" name="Google Shape;65;p9"/>
          <p:cNvCxnSpPr/>
          <p:nvPr/>
        </p:nvCxnSpPr>
        <p:spPr>
          <a:xfrm>
            <a:off x="6706233" y="5994000"/>
            <a:ext cx="624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354000" y="3692002"/>
            <a:ext cx="5393700" cy="1692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426000" y="5640767"/>
            <a:ext cx="7998300" cy="798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75" name="Google Shape;75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" name="Google Shape;80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674733"/>
            <a:ext cx="11360700" cy="27075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11"/>
          <p:cNvSpPr txBox="1">
            <a:spLocks noGrp="1"/>
          </p:cNvSpPr>
          <p:nvPr>
            <p:ph type="body" idx="1"/>
          </p:nvPr>
        </p:nvSpPr>
        <p:spPr>
          <a:xfrm>
            <a:off x="415600" y="4492300"/>
            <a:ext cx="11360700" cy="1709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7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●"/>
              <a:defRPr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edaproject.e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ctrTitle"/>
          </p:nvPr>
        </p:nvSpPr>
        <p:spPr>
          <a:xfrm>
            <a:off x="1524000" y="1727947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sz="5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 2: Asistivní technologie v kontextu vzdělávání: Typy a implementace</a:t>
            </a:r>
            <a:endParaRPr lang="en-US" sz="5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3" name="Grafický objekt 2" descr="IEDA logo">
            <a:extLst>
              <a:ext uri="{FF2B5EF4-FFF2-40B4-BE49-F238E27FC236}">
                <a16:creationId xmlns:a16="http://schemas.microsoft.com/office/drawing/2014/main" id="{3AB49B32-E359-2155-B02B-389891BFC3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75181" y="3836909"/>
            <a:ext cx="2441637" cy="279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205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>
            <a:spLocks noGrp="1"/>
          </p:cNvSpPr>
          <p:nvPr>
            <p:ph type="title"/>
          </p:nvPr>
        </p:nvSpPr>
        <p:spPr>
          <a:xfrm>
            <a:off x="326040" y="1817373"/>
            <a:ext cx="5393700" cy="3223253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cs-CZ" dirty="0"/>
              <a:t>Implementace AT ve vzdělávání – část 1</a:t>
            </a:r>
            <a:endParaRPr lang="en-US" dirty="0"/>
          </a:p>
        </p:txBody>
      </p:sp>
      <p:sp>
        <p:nvSpPr>
          <p:cNvPr id="5" name="Google Shape;135;p18">
            <a:extLst>
              <a:ext uri="{FF2B5EF4-FFF2-40B4-BE49-F238E27FC236}">
                <a16:creationId xmlns:a16="http://schemas.microsoft.com/office/drawing/2014/main" id="{C15AE8F7-A60D-2905-2CB6-45410EFBA2F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Posouzení potřeb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Spolupráce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Individuální vzdělávací plán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Školení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podpora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Dostupnost materiálů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>
            <a:spLocks noGrp="1"/>
          </p:cNvSpPr>
          <p:nvPr>
            <p:ph type="title"/>
          </p:nvPr>
        </p:nvSpPr>
        <p:spPr>
          <a:xfrm>
            <a:off x="326040" y="1817373"/>
            <a:ext cx="5393700" cy="3223253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cs-CZ" dirty="0"/>
              <a:t>Implementace AT ve vzdělávání – část 2</a:t>
            </a:r>
            <a:endParaRPr lang="en-US" dirty="0"/>
          </a:p>
        </p:txBody>
      </p:sp>
      <p:sp>
        <p:nvSpPr>
          <p:cNvPr id="5" name="Google Shape;135;p18">
            <a:extLst>
              <a:ext uri="{FF2B5EF4-FFF2-40B4-BE49-F238E27FC236}">
                <a16:creationId xmlns:a16="http://schemas.microsoft.com/office/drawing/2014/main" id="{C15AE8F7-A60D-2905-2CB6-45410EFBA2F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76200" indent="0" fontAlgn="base">
              <a:spcBef>
                <a:spcPts val="800"/>
              </a:spcBef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Pravidelné hodnocení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Inkluzivní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prostředí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Osvěta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vzdělávání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Spolupráce s vývojáři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386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052690"/>
            <a:ext cx="9144000" cy="2752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ctr" rtl="0">
              <a:spcBef>
                <a:spcPts val="600"/>
              </a:spcBef>
              <a:spcAft>
                <a:spcPts val="0"/>
              </a:spcAft>
            </a:pPr>
            <a:r>
              <a:rPr lang="en-US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Výhody asistenčních technologií pro studenty s různými vzdělávacími potřebami</a:t>
            </a:r>
            <a:endParaRPr lang="en-US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611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64754" y="2496596"/>
            <a:ext cx="5393700" cy="1864807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200"/>
              </a:spcBef>
              <a:spcAft>
                <a:spcPts val="0"/>
              </a:spcAft>
            </a:pPr>
            <a:r>
              <a:rPr lang="cs-CZ" b="0" i="0" u="none" strike="noStrike" dirty="0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Seznam výhod – snímek 1</a:t>
            </a:r>
            <a:endParaRPr lang="en-US" b="1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Přístupnost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Personalizované </a:t>
            </a: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učení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Nezávislost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Komunikace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Podpora </a:t>
            </a: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čtení </a:t>
            </a: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psaní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Podpora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matematiky</a:t>
            </a:r>
            <a:endParaRPr lang="en-US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endParaRPr lang="cs-CZ" sz="1800" b="0" i="0" u="none" strike="noStrike" dirty="0">
              <a:solidFill>
                <a:srgbClr val="000000"/>
              </a:solidFill>
              <a:effectLst/>
              <a:latin typeface="Noto Sans Symbol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64754" y="2496596"/>
            <a:ext cx="5393700" cy="1864807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200"/>
              </a:spcBef>
              <a:spcAft>
                <a:spcPts val="0"/>
              </a:spcAft>
            </a:pPr>
            <a:r>
              <a:rPr lang="cs-CZ" b="0" i="0" u="none" strike="noStrike" dirty="0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Seznam výhod – snímek 2</a:t>
            </a:r>
            <a:endParaRPr lang="en-US" b="1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Organizace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psaní poznámek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Zásnuby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Snížení frustrace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Inkluzivní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třída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Rozvoj </a:t>
            </a: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dovedností</a:t>
            </a:r>
            <a:endParaRPr lang="en-US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endParaRPr lang="cs-CZ" sz="1800" b="0" i="0" u="none" strike="noStrike" dirty="0">
              <a:solidFill>
                <a:srgbClr val="000000"/>
              </a:solidFill>
              <a:effectLst/>
              <a:latin typeface="Noto Sans Symbols"/>
            </a:endParaRPr>
          </a:p>
        </p:txBody>
      </p:sp>
    </p:spTree>
    <p:extLst>
      <p:ext uri="{BB962C8B-B14F-4D97-AF65-F5344CB8AC3E}">
        <p14:creationId xmlns:p14="http://schemas.microsoft.com/office/powerpoint/2010/main" val="377227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64754" y="2496596"/>
            <a:ext cx="5393700" cy="1864807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200"/>
              </a:spcBef>
              <a:spcAft>
                <a:spcPts val="0"/>
              </a:spcAft>
            </a:pPr>
            <a:r>
              <a:rPr lang="cs-CZ" b="0" i="0" u="none" strike="noStrike" dirty="0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Seznam výhod – snímek 3</a:t>
            </a:r>
            <a:endParaRPr lang="en-US" b="1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Přechod na vysokou školu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do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zaměstnání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Emocionální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pohoda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Spolupráce </a:t>
            </a: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učitelů</a:t>
            </a: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 studentů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Dlouhodobé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výhody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Rovné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příležitosti</a:t>
            </a:r>
            <a:endParaRPr lang="en-US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endParaRPr lang="cs-CZ" sz="1800" b="0" i="0" u="none" strike="noStrike" dirty="0">
              <a:solidFill>
                <a:srgbClr val="000000"/>
              </a:solidFill>
              <a:effectLst/>
              <a:latin typeface="Noto Sans Symbols"/>
            </a:endParaRPr>
          </a:p>
        </p:txBody>
      </p:sp>
    </p:spTree>
    <p:extLst>
      <p:ext uri="{BB962C8B-B14F-4D97-AF65-F5344CB8AC3E}">
        <p14:creationId xmlns:p14="http://schemas.microsoft.com/office/powerpoint/2010/main" val="2530416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471687"/>
            <a:ext cx="9144000" cy="1914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ctr" rtl="0">
              <a:spcBef>
                <a:spcPts val="600"/>
              </a:spcBef>
              <a:spcAft>
                <a:spcPts val="0"/>
              </a:spcAft>
            </a:pPr>
            <a:r>
              <a:rPr lang="cs-CZ" b="1" i="0" u="none" strike="noStrike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Příklady implementace </a:t>
            </a:r>
            <a:r>
              <a:rPr lang="cs-CZ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</a:t>
            </a:r>
            <a:endParaRPr lang="cs-CZ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568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076502"/>
            <a:ext cx="9144000" cy="2704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ctr" rtl="0">
              <a:spcBef>
                <a:spcPts val="200"/>
              </a:spcBef>
              <a:spcAft>
                <a:spcPts val="0"/>
              </a:spcAft>
            </a:pPr>
            <a:r>
              <a:rPr lang="en-US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Scénář </a:t>
            </a:r>
            <a:r>
              <a:rPr lang="cs-CZ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Přístupný online výzkumný seminář pro dospělé se zrakovým postižením</a:t>
            </a:r>
            <a:endParaRPr lang="en-US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6011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52452" y="2487163"/>
            <a:ext cx="5393700" cy="1883674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200"/>
              </a:spcBef>
              <a:spcAft>
                <a:spcPts val="0"/>
              </a:spcAft>
            </a:pPr>
            <a:r>
              <a:rPr lang="cs-CZ" b="0" i="0" u="none" strike="noStrike" dirty="0" err="1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Kroky prvního scénáře</a:t>
            </a:r>
            <a:endParaRPr lang="en-US" b="1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Výběr tématu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Přístup k </a:t>
            </a: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online </a:t>
            </a: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zdrojům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Navigace ve výsledcích vyhledávání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Hodnocení webových stránek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Shromažďování informací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Psaní poznámek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972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52452" y="2487163"/>
            <a:ext cx="5393700" cy="1883674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200"/>
              </a:spcBef>
              <a:spcAft>
                <a:spcPts val="0"/>
              </a:spcAft>
            </a:pPr>
            <a:r>
              <a:rPr lang="cs-CZ" b="0" i="0" u="none" strike="noStrike" dirty="0" err="1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Kroky prvního scénáře</a:t>
            </a:r>
            <a:endParaRPr lang="en-US" b="1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7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Využití digitálních zdrojů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7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Sdílení ve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skupině</a:t>
            </a: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7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Diskuse o výzvách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řešeních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7"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Zpětná vazba 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reflexe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7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Další zkoumání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847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82575" y="2386050"/>
            <a:ext cx="5393700" cy="2085900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1800"/>
              </a:spcBef>
              <a:spcAft>
                <a:spcPts val="1200"/>
              </a:spcAft>
            </a:pPr>
            <a:r>
              <a:rPr lang="cs-CZ" b="0" i="0" u="none" strike="noStrike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Typy </a:t>
            </a:r>
            <a:r>
              <a:rPr lang="cs-CZ" b="0" i="0" u="none" strike="noStrike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b="0" i="0" u="none" strike="noStrike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provádění</a:t>
            </a:r>
            <a:endParaRPr lang="cs-CZ" b="1" dirty="0"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Poskytování </a:t>
            </a: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informací studentům způsobem, který lépe odpovídá jejich potřebám.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076502"/>
            <a:ext cx="9144000" cy="2704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ctr" rtl="0">
              <a:spcBef>
                <a:spcPts val="200"/>
              </a:spcBef>
              <a:spcAft>
                <a:spcPts val="0"/>
              </a:spcAft>
            </a:pPr>
            <a:r>
              <a:rPr lang="en-US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Scénář </a:t>
            </a:r>
            <a:r>
              <a:rPr lang="cs-CZ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Seminář masážních technik pro dospělé se slabým zrakem</a:t>
            </a:r>
            <a:endParaRPr lang="en-US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34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52452" y="2487163"/>
            <a:ext cx="5393700" cy="1883674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200"/>
              </a:spcBef>
              <a:spcAft>
                <a:spcPts val="0"/>
              </a:spcAft>
            </a:pPr>
            <a:r>
              <a:rPr lang="cs-CZ" b="0" i="0" u="none" strike="noStrike" dirty="0" err="1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Kroky </a:t>
            </a:r>
            <a:r>
              <a:rPr lang="cs-CZ" b="0" i="0" u="none" strike="noStrike" dirty="0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druhého </a:t>
            </a:r>
            <a:r>
              <a:rPr lang="cs-CZ" b="0" i="0" u="none" strike="noStrike" dirty="0" err="1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scénáře</a:t>
            </a:r>
            <a:endParaRPr lang="en-US" b="1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Úvod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 semináře</a:t>
            </a: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Příprava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nastavení</a:t>
            </a: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Ukázky masážních technik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Interaktivní diskuse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Praktické aplikace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Řízené cvičení se zvětšením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3144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52452" y="2487163"/>
            <a:ext cx="5393700" cy="1883674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200"/>
              </a:spcBef>
              <a:spcAft>
                <a:spcPts val="0"/>
              </a:spcAft>
            </a:pPr>
            <a:r>
              <a:rPr lang="cs-CZ" b="0" i="0" u="none" strike="noStrike" dirty="0" err="1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Kroky </a:t>
            </a:r>
            <a:r>
              <a:rPr lang="cs-CZ" b="0" i="0" u="none" strike="noStrike" dirty="0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druhého </a:t>
            </a:r>
            <a:r>
              <a:rPr lang="cs-CZ" b="0" i="0" u="none" strike="noStrike" dirty="0" err="1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scénáře</a:t>
            </a:r>
            <a:endParaRPr lang="en-US" b="1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7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Sdílení zkušeností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7"/>
            </a:pPr>
            <a:r>
              <a:rPr lang="cs-CZ" sz="280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Zasedání s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otázkami a odpověďmi</a:t>
            </a: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7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Diskuse o bezpečnosti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etice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7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Sdílení zdrojů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7"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Zpětná vazba 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reflexe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8836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880852"/>
            <a:ext cx="9144000" cy="275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ctr">
              <a:spcBef>
                <a:spcPts val="200"/>
              </a:spcBef>
            </a:pPr>
            <a:r>
              <a:rPr lang="en-US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Scénář </a:t>
            </a:r>
            <a:r>
              <a:rPr lang="cs-CZ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Seminář o literatuře pro dospělé</a:t>
            </a:r>
            <a:br>
              <a:rPr lang="en-US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5992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52452" y="2487163"/>
            <a:ext cx="5393700" cy="1883674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200"/>
              </a:spcBef>
              <a:spcAft>
                <a:spcPts val="0"/>
              </a:spcAft>
            </a:pPr>
            <a:r>
              <a:rPr lang="cs-CZ" b="0" i="0" u="none" strike="noStrike" dirty="0" err="1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Kroky třetího scénáře</a:t>
            </a:r>
            <a:endParaRPr lang="en-US" b="1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Výběr literárních děl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Příprava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Úvod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 semináře</a:t>
            </a: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Poslech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zvukových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knih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5547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52452" y="2487163"/>
            <a:ext cx="5393700" cy="1883674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200"/>
              </a:spcBef>
              <a:spcAft>
                <a:spcPts val="0"/>
              </a:spcAft>
            </a:pPr>
            <a:r>
              <a:rPr lang="cs-CZ" b="0" i="0" u="none" strike="noStrike" dirty="0" err="1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Kroky třetího scénáře</a:t>
            </a:r>
            <a:endParaRPr lang="en-US" b="1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5"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Skupinové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diskuse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5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Průzkum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elektronických textů</a:t>
            </a: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5"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Samostatné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čtení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anotace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5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Analýza malých skupin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5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Prezentace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poznatky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4137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52452" y="2487163"/>
            <a:ext cx="5393700" cy="1883674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200"/>
              </a:spcBef>
              <a:spcAft>
                <a:spcPts val="0"/>
              </a:spcAft>
            </a:pPr>
            <a:r>
              <a:rPr lang="cs-CZ" b="0" i="0" u="none" strike="noStrike" dirty="0" err="1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Kroky třetího scénáře</a:t>
            </a:r>
            <a:endParaRPr lang="en-US" b="1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10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Srovnávací diskuse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10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Reflektivní psaní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10"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Sdílení zdrojů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590550" indent="-514350" rtl="0" fontAlgn="base">
              <a:spcBef>
                <a:spcPts val="800"/>
              </a:spcBef>
              <a:spcAft>
                <a:spcPts val="0"/>
              </a:spcAft>
              <a:buSzPct val="100000"/>
              <a:buFont typeface="+mj-lt"/>
              <a:buAutoNum type="arabicPeriod" startAt="10"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Zpětná vazba 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závěr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1957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0041B8-02C5-A18A-23CF-ECD95142A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3D tisk jako nástroj pro usnadnění vzdělávání zrakově postižených</a:t>
            </a:r>
            <a:endParaRPr lang="cs-CZ" dirty="0"/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B8D52E7A-308A-0B25-CE80-A7F9C6A47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5741040"/>
            <a:ext cx="11360700" cy="70158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https://youtu.be/3kDdT2zzjDg</a:t>
            </a: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2" name="AutoShape 4">
            <a:extLst>
              <a:ext uri="{FF2B5EF4-FFF2-40B4-BE49-F238E27FC236}">
                <a16:creationId xmlns:a16="http://schemas.microsoft.com/office/drawing/2014/main" id="{0AEC70B8-BF84-BAAF-5739-F45F75AA64C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FF0C24F-4F65-603F-CE82-E12A267CC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600" y="2253592"/>
            <a:ext cx="5943636" cy="308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566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06F7717B-034A-AB47-40BE-237598AF9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86" y="2386050"/>
            <a:ext cx="5393700" cy="2085900"/>
          </a:xfrm>
        </p:spPr>
        <p:txBody>
          <a:bodyPr wrap="square" anchor="b">
            <a:normAutofit/>
          </a:bodyPr>
          <a:lstStyle/>
          <a:p>
            <a:r>
              <a:rPr lang="en-US" b="1" dirty="0"/>
              <a:t>Více informací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FDFF9820-D309-161D-8D84-23A2F8A191C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586000" y="1484033"/>
            <a:ext cx="5115900" cy="4926900"/>
          </a:xfrm>
        </p:spPr>
        <p:txBody>
          <a:bodyPr>
            <a:normAutofit/>
          </a:bodyPr>
          <a:lstStyle/>
          <a:p>
            <a:pPr marL="76200" indent="0" algn="ctr">
              <a:buNone/>
            </a:pPr>
            <a:r>
              <a:rPr lang="cs-CZ" sz="3600" b="1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www.iedaproject.eu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8" name="Grafický objekt 7" descr="IEDA logo">
            <a:extLst>
              <a:ext uri="{FF2B5EF4-FFF2-40B4-BE49-F238E27FC236}">
                <a16:creationId xmlns:a16="http://schemas.microsoft.com/office/drawing/2014/main" id="{B35605AE-567C-8618-B7FA-EC2AD98D6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83588" y="874939"/>
            <a:ext cx="2120724" cy="2427966"/>
          </a:xfrm>
          <a:prstGeom prst="rect">
            <a:avLst/>
          </a:prstGeom>
        </p:spPr>
      </p:pic>
      <p:pic>
        <p:nvPicPr>
          <p:cNvPr id="9" name="Graphic 5" descr="Co-funded by the Erasmus+ Programme of the European Union">
            <a:extLst>
              <a:ext uri="{FF2B5EF4-FFF2-40B4-BE49-F238E27FC236}">
                <a16:creationId xmlns:a16="http://schemas.microsoft.com/office/drawing/2014/main" id="{569D078E-5766-CFEA-0822-93AE2D663C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0786" y="6286952"/>
            <a:ext cx="3385272" cy="43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224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82575" y="2386050"/>
            <a:ext cx="5393700" cy="2085900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1800"/>
              </a:spcBef>
              <a:spcAft>
                <a:spcPts val="1200"/>
              </a:spcAft>
            </a:pPr>
            <a:r>
              <a:rPr lang="cs-CZ" b="0" i="0" u="none" strike="noStrike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Typy </a:t>
            </a:r>
            <a:r>
              <a:rPr lang="cs-CZ" b="0" i="0" u="none" strike="noStrike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b="0" i="0" u="none" strike="noStrike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provádění</a:t>
            </a:r>
            <a:endParaRPr lang="cs-CZ" b="1" dirty="0"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76200" indent="0" rtl="0" fontAlgn="base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Změna způsobu interakce žáka s učebními osnovami a prostředím.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992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82575" y="2386050"/>
            <a:ext cx="5393700" cy="2085900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1800"/>
              </a:spcBef>
              <a:spcAft>
                <a:spcPts val="1200"/>
              </a:spcAft>
            </a:pPr>
            <a:r>
              <a:rPr lang="cs-CZ" b="0" i="0" u="none" strike="noStrike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Typy </a:t>
            </a:r>
            <a:r>
              <a:rPr lang="cs-CZ" b="0" i="0" u="none" strike="noStrike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b="0" i="0" u="none" strike="noStrike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provádění</a:t>
            </a:r>
            <a:endParaRPr lang="cs-CZ" b="1" dirty="0"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76200" indent="0" rtl="0" fontAlgn="base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Poskytnutí </a:t>
            </a: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vhodnějšího a přístupnějšího způsobu, jak mohou studenti prokázat své znalosti a porozumění učebním osnovám.</a:t>
            </a:r>
          </a:p>
        </p:txBody>
      </p:sp>
    </p:spTree>
    <p:extLst>
      <p:ext uri="{BB962C8B-B14F-4D97-AF65-F5344CB8AC3E}">
        <p14:creationId xmlns:p14="http://schemas.microsoft.com/office/powerpoint/2010/main" val="4258677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cs-CZ" b="1" dirty="0">
                <a:latin typeface="Calibri"/>
                <a:ea typeface="Calibri"/>
                <a:cs typeface="Calibri"/>
                <a:sym typeface="Calibri"/>
              </a:rPr>
              <a:t>AT ve </a:t>
            </a:r>
            <a:r>
              <a:rPr lang="cs-CZ" b="1" dirty="0" err="1">
                <a:latin typeface="Calibri"/>
                <a:ea typeface="Calibri"/>
                <a:cs typeface="Calibri"/>
                <a:sym typeface="Calibri"/>
              </a:rPr>
              <a:t>vzdělávání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7451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43246" y="2009102"/>
            <a:ext cx="5393700" cy="283979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1800"/>
              </a:spcBef>
              <a:spcAft>
                <a:spcPts val="12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Typy AT ve vzdělávání – část 1</a:t>
            </a:r>
            <a:endParaRPr lang="cs-CZ" b="1" dirty="0"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Software pro převod textu na </a:t>
            </a: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řeč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Čtečky obrazovky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Software pro </a:t>
            </a: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zvětšování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Software pro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rozpoznávání řeči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endParaRPr lang="en-US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903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43246" y="2009102"/>
            <a:ext cx="5393700" cy="283979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1800"/>
              </a:spcBef>
              <a:spcAft>
                <a:spcPts val="12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Typy AT ve vzdělávání – část 2</a:t>
            </a:r>
            <a:endParaRPr lang="cs-CZ" b="1" dirty="0"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Komunikační zařízení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Elektronické displeje s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Braillovým písmem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Software pro </a:t>
            </a: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předpovídání </a:t>
            </a: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slov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Asistenční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technologie v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matematice</a:t>
            </a:r>
            <a:endParaRPr lang="en-US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846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43246" y="2009102"/>
            <a:ext cx="5393700" cy="2839795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1800"/>
              </a:spcBef>
              <a:spcAft>
                <a:spcPts val="12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Typy AT ve vzdělávání – část 3</a:t>
            </a:r>
            <a:endParaRPr lang="cs-CZ" b="1" dirty="0"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Zvukové </a:t>
            </a: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knihy </a:t>
            </a: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e-texty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Adaptivní klávesnice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myši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Aplikace pro psaní poznámek</a:t>
            </a:r>
            <a:endParaRPr lang="en-US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045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1675460"/>
            <a:ext cx="9144000" cy="350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ctr" rtl="0">
              <a:spcBef>
                <a:spcPts val="600"/>
              </a:spcBef>
              <a:spcAft>
                <a:spcPts val="0"/>
              </a:spcAft>
            </a:pPr>
            <a:r>
              <a:rPr lang="en-US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Přínosy a praktické využití AT v neformálním vzdělávání dospělých pro osoby se zdravotním postižením</a:t>
            </a:r>
            <a:endParaRPr lang="en-US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864</TotalTime>
  <Words>446</Words>
  <Application>Microsoft Office PowerPoint</Application>
  <PresentationFormat>Širokoúhlá obrazovka</PresentationFormat>
  <Paragraphs>154</Paragraphs>
  <Slides>28</Slides>
  <Notes>26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28</vt:i4>
      </vt:variant>
    </vt:vector>
  </HeadingPairs>
  <TitlesOfParts>
    <vt:vector size="34" baseType="lpstr">
      <vt:lpstr>Arial</vt:lpstr>
      <vt:lpstr>Calibri</vt:lpstr>
      <vt:lpstr>Noto Sans Symbols</vt:lpstr>
      <vt:lpstr>Roboto</vt:lpstr>
      <vt:lpstr>Times New Roman</vt:lpstr>
      <vt:lpstr>Geometric</vt:lpstr>
      <vt:lpstr>Modul 2: Asistivní technologie v kontextu vzdělávání: Typy a implementace</vt:lpstr>
      <vt:lpstr>Typy a provádění</vt:lpstr>
      <vt:lpstr>Typy a provádění</vt:lpstr>
      <vt:lpstr>Typy a provádění</vt:lpstr>
      <vt:lpstr>AT ve vzdělávání</vt:lpstr>
      <vt:lpstr>Typy AT ve vzdělávání – část 1</vt:lpstr>
      <vt:lpstr>Typy AT ve vzdělávání – část 2</vt:lpstr>
      <vt:lpstr>Typy AT ve vzdělávání – část 3</vt:lpstr>
      <vt:lpstr>Přínosy a praktické využití AT v neformálním vzdělávání dospělých pro osoby se zdravotním postižením</vt:lpstr>
      <vt:lpstr>Implementace AT ve vzdělávání – část 1</vt:lpstr>
      <vt:lpstr>Implementace AT ve vzdělávání – část 2</vt:lpstr>
      <vt:lpstr>Výhody asistenčních technologií pro studenty s různými vzdělávacími potřebami</vt:lpstr>
      <vt:lpstr>Seznam výhod – snímek 1</vt:lpstr>
      <vt:lpstr>Seznam výhod – snímek 2</vt:lpstr>
      <vt:lpstr>Seznam výhod – snímek 3</vt:lpstr>
      <vt:lpstr>Příklady implementace AT</vt:lpstr>
      <vt:lpstr>Scénář 1: Přístupný online výzkumný seminář pro dospělé se zrakovým postižením</vt:lpstr>
      <vt:lpstr>Kroky prvního scénáře</vt:lpstr>
      <vt:lpstr>Kroky prvního scénáře</vt:lpstr>
      <vt:lpstr>Scénář 2: Seminář masážních technik pro dospělé se slabým zrakem</vt:lpstr>
      <vt:lpstr>Kroky druhého scénáře</vt:lpstr>
      <vt:lpstr>Kroky druhého scénáře</vt:lpstr>
      <vt:lpstr>Scénář 3: Seminář o literatuře pro dospělé </vt:lpstr>
      <vt:lpstr>Kroky třetího scénáře</vt:lpstr>
      <vt:lpstr>Kroky třetího scénáře</vt:lpstr>
      <vt:lpstr>Kroky třetího scénáře</vt:lpstr>
      <vt:lpstr>3D tisk jako nástroj pro usnadnění vzdělávání zrakově postižených</vt:lpstr>
      <vt:lpstr>Více informací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DESIGN AND THE NEW TECHNOLOGIES</dc:title>
  <dc:creator>Jirka Pavlíček</dc:creator>
  <cp:keywords>, docId:1AE4D35AACDC2CE11B6DAEDAC3BE245C</cp:keywords>
  <cp:lastModifiedBy>Pavlíček Jiří [4A]</cp:lastModifiedBy>
  <cp:revision>62</cp:revision>
  <dcterms:modified xsi:type="dcterms:W3CDTF">2023-08-25T12:39:18Z</dcterms:modified>
</cp:coreProperties>
</file>