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Noto Sans Symbols" panose="020B0604020202020204" charset="0"/>
      <p:regular r:id="rId35"/>
      <p:bold r:id="rId36"/>
    </p:embeddedFont>
    <p:embeddedFont>
      <p:font typeface="Roboto" panose="02000000000000000000" pitchFamily="2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4" roundtripDataSignature="AMtx7mg8sPt4AbRPn062XexuknOTWHSQ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6432475-63A7-4FAC-A99B-9A4DD329A9E3}">
  <a:tblStyle styleId="{06432475-63A7-4FAC-A99B-9A4DD329A9E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24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24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24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244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48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0" Type="http://schemas.openxmlformats.org/officeDocument/2006/relationships/slide" Target="slides/slide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1" name="Google Shape;161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8" name="Google Shape;16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" name="Google Shape;17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1" name="Google Shape;18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4" name="Google Shape;204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0" name="Google Shape;210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7" name="Google Shape;21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4" name="Google Shape;224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1" name="Google Shape;231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8" name="Google Shape;238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5" name="Google Shape;245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2" name="Google Shape;252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9" name="Google Shape;259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6" name="Google Shape;266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3" name="Google Shape;273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3" name="Google Shape;113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7" name="Google Shape;127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0" name="Google Shape;140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33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3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3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3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3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3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233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33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33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4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Google Shape;25;p234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" name="Google Shape;26;p234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27" name="Google Shape;27;p234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" name="Google Shape;28;p234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234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235"/>
          <p:cNvGrpSpPr/>
          <p:nvPr/>
        </p:nvGrpSpPr>
        <p:grpSpPr>
          <a:xfrm>
            <a:off x="0" y="5204762"/>
            <a:ext cx="12191695" cy="1653192"/>
            <a:chOff x="0" y="3903669"/>
            <a:chExt cx="9144000" cy="1239925"/>
          </a:xfrm>
        </p:grpSpPr>
        <p:sp>
          <p:nvSpPr>
            <p:cNvPr id="32" name="Google Shape;32;p235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35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35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235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235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" name="Google Shape;37;p23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35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23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9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39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0" name="Google Shape;60;p239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1" name="Google Shape;61;p23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40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4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7" name="Google Shape;67;p241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8" name="Google Shape;68;p24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24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1" name="Google Shape;71;p24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24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24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24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24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" name="Google Shape;76;p242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24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3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80" name="Google Shape;80;p243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244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83" name="Google Shape;83;p244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244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44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4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44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8" name="Google Shape;88;p244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9" name="Google Shape;89;p244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244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2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232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23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_vs2hjpK2U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4v35fnlIp-k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daproject.eu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 sz="5000" b="1" i="0" u="none" strike="noStrik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Modul 1: </a:t>
            </a:r>
            <a:r>
              <a:rPr lang="cs-CZ" sz="5000" b="1" dirty="0">
                <a:latin typeface="Calibri"/>
                <a:ea typeface="Calibri"/>
                <a:cs typeface="Calibri"/>
                <a:sym typeface="Calibri"/>
              </a:rPr>
              <a:t>Uvod</a:t>
            </a:r>
            <a:br>
              <a:rPr lang="cs-CZ" sz="5000" b="1" i="0" u="none" strike="noStrik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cs-CZ" sz="5000" b="1" dirty="0">
                <a:latin typeface="Calibri"/>
                <a:ea typeface="Calibri"/>
                <a:cs typeface="Calibri"/>
                <a:sym typeface="Calibri"/>
              </a:rPr>
              <a:t>u asistivnu tehnologiju</a:t>
            </a:r>
            <a:r>
              <a:rPr lang="cs-CZ" sz="5000" b="1" i="0" u="none" strike="noStrik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cs-CZ" sz="5000" b="1" dirty="0">
                <a:latin typeface="Calibri"/>
                <a:ea typeface="Calibri"/>
                <a:cs typeface="Calibri"/>
                <a:sym typeface="Calibri"/>
              </a:rPr>
              <a:t>Osnove</a:t>
            </a:r>
            <a:r>
              <a:rPr lang="cs-CZ" sz="5000" b="1" i="0" u="none" strike="noStrik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cs-CZ" sz="5000" b="1" dirty="0">
                <a:latin typeface="Calibri"/>
                <a:ea typeface="Calibri"/>
                <a:cs typeface="Calibri"/>
                <a:sym typeface="Calibri"/>
              </a:rPr>
              <a:t>principi i primjeri</a:t>
            </a:r>
            <a:r>
              <a:rPr lang="cs-CZ" sz="5000" b="1" i="0" u="none" strike="noStrik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</a:t>
            </a:r>
            <a:r>
              <a:rPr lang="cs-CZ" sz="5000" b="1" dirty="0">
                <a:latin typeface="Calibri"/>
                <a:ea typeface="Calibri"/>
                <a:cs typeface="Calibri"/>
                <a:sym typeface="Calibri"/>
              </a:rPr>
              <a:t>sistivnih alata</a:t>
            </a:r>
            <a:endParaRPr sz="5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1" descr="IEDA log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5181" y="3836909"/>
            <a:ext cx="2441637" cy="27953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"/>
          <p:cNvSpPr txBox="1">
            <a:spLocks noGrp="1"/>
          </p:cNvSpPr>
          <p:nvPr>
            <p:ph type="title"/>
          </p:nvPr>
        </p:nvSpPr>
        <p:spPr>
          <a:xfrm>
            <a:off x="345090" y="2092676"/>
            <a:ext cx="5393700" cy="2672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Tehnologije kasnije primjenjene kao AT</a:t>
            </a:r>
            <a:endParaRPr dirty="0"/>
          </a:p>
        </p:txBody>
      </p:sp>
      <p:sp>
        <p:nvSpPr>
          <p:cNvPr id="157" name="Google Shape;157;p1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OCR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Govor u tekst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Aplikacije za razmjenu poruka</a:t>
            </a: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Jezični </a:t>
            </a:r>
            <a:r>
              <a:rPr lang="cs-CZ" sz="2800" dirty="0"/>
              <a:t>alati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Video telefonija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Umjetna inteligencija, strojno učenje itd.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1"/>
          <p:cNvSpPr txBox="1">
            <a:spLocks noGrp="1"/>
          </p:cNvSpPr>
          <p:nvPr>
            <p:ph type="title"/>
          </p:nvPr>
        </p:nvSpPr>
        <p:spPr>
          <a:xfrm>
            <a:off x="345089" y="1837038"/>
            <a:ext cx="5393700" cy="3183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Primjeri AT korištene u inkluzivnom neformalnom obrazovanju</a:t>
            </a:r>
            <a:endParaRPr dirty="0"/>
          </a:p>
        </p:txBody>
      </p:sp>
      <p:sp>
        <p:nvSpPr>
          <p:cNvPr id="164" name="Google Shape;164;p1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Čitači zaslona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Brailleovi zasloni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Magnifikacijski softver (softver za povećanje)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/>
              <a:t>Softver za pretvaranje teksta u govor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Alternativne tipkovnice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Augmentativni i alternativni komunikacijski uređaji</a:t>
            </a: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Slušna pomagala i kohlearni implantati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2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5600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Kako funkcionira AT</a:t>
            </a:r>
            <a:r>
              <a:rPr lang="cs-CZ" b="1" i="0" u="none" strike="noStrik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"/>
          <p:cNvSpPr txBox="1">
            <a:spLocks noGrp="1"/>
          </p:cNvSpPr>
          <p:nvPr>
            <p:ph type="title"/>
          </p:nvPr>
        </p:nvSpPr>
        <p:spPr>
          <a:xfrm>
            <a:off x="364753" y="2467100"/>
            <a:ext cx="5393700" cy="19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Primjeri iz svakodnevne prakse</a:t>
            </a:r>
            <a:endParaRPr dirty="0"/>
          </a:p>
        </p:txBody>
      </p:sp>
      <p:sp>
        <p:nvSpPr>
          <p:cNvPr id="177" name="Google Shape;177;p1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Softver za pretvaranje teksta u govor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Magnifikacijski softver (softver za povećanje)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Softver za prepoznavanje govora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Augmentativni i alternativni komunikacijski uređaji (AAC)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Platforme za učenje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/>
              <a:t>Pristupačne učionice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4"/>
          <p:cNvSpPr txBox="1">
            <a:spLocks noGrp="1"/>
          </p:cNvSpPr>
          <p:nvPr>
            <p:ph type="title"/>
          </p:nvPr>
        </p:nvSpPr>
        <p:spPr>
          <a:xfrm>
            <a:off x="354921" y="2948050"/>
            <a:ext cx="5393700" cy="9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Mitovi o AT</a:t>
            </a:r>
            <a:endParaRPr dirty="0"/>
          </a:p>
        </p:txBody>
      </p:sp>
      <p:sp>
        <p:nvSpPr>
          <p:cNvPr id="184" name="Google Shape;184;p14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AT je samo za ljude s invaliditetom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AT </a:t>
            </a:r>
            <a:r>
              <a:rPr lang="cs-CZ" sz="2800" dirty="0"/>
              <a:t>je skupa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AT </a:t>
            </a:r>
            <a:r>
              <a:rPr lang="cs-CZ" sz="2800" dirty="0"/>
              <a:t>je komplicirana za korištenje</a:t>
            </a: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AT je ortopedsko pomagalo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AT </a:t>
            </a:r>
            <a:r>
              <a:rPr lang="cs-CZ" sz="2800" dirty="0"/>
              <a:t>nije potrebna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cs-CZ" dirty="0"/>
              <a:t>Slijepi učenik čita nastavnikov pregled njegovog rada</a:t>
            </a:r>
            <a:endParaRPr dirty="0"/>
          </a:p>
        </p:txBody>
      </p:sp>
      <p:sp>
        <p:nvSpPr>
          <p:cNvPr id="190" name="Google Shape;190;p15"/>
          <p:cNvSpPr txBox="1">
            <a:spLocks noGrp="1"/>
          </p:cNvSpPr>
          <p:nvPr>
            <p:ph type="body" idx="1"/>
          </p:nvPr>
        </p:nvSpPr>
        <p:spPr>
          <a:xfrm>
            <a:off x="415600" y="5741040"/>
            <a:ext cx="11360700" cy="701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cs-CZ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https://youtu.be/s_vs2hjpK2U</a:t>
            </a:r>
            <a:endParaRPr>
              <a:solidFill>
                <a:schemeClr val="dk1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91" name="Google Shape;191;p15"/>
          <p:cNvSpPr/>
          <p:nvPr/>
        </p:nvSpPr>
        <p:spPr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" name="Google Shape;192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7237" y="1817110"/>
            <a:ext cx="5731163" cy="3223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cs-CZ" dirty="0"/>
              <a:t>Slabovidna učenica čita nastavnikov pregled njezinog rada</a:t>
            </a:r>
            <a:br>
              <a:rPr lang="cs-CZ" dirty="0"/>
            </a:br>
            <a:endParaRPr dirty="0"/>
          </a:p>
        </p:txBody>
      </p:sp>
      <p:sp>
        <p:nvSpPr>
          <p:cNvPr id="198" name="Google Shape;198;p16"/>
          <p:cNvSpPr txBox="1">
            <a:spLocks noGrp="1"/>
          </p:cNvSpPr>
          <p:nvPr>
            <p:ph type="body" idx="1"/>
          </p:nvPr>
        </p:nvSpPr>
        <p:spPr>
          <a:xfrm>
            <a:off x="415600" y="5741040"/>
            <a:ext cx="11360700" cy="701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cs-CZ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https://youtu.be/4v35fnlIp-k</a:t>
            </a:r>
            <a:r>
              <a:rPr lang="cs-CZ">
                <a:solidFill>
                  <a:schemeClr val="dk1"/>
                </a:solidFill>
              </a:rPr>
              <a:t> </a:t>
            </a:r>
            <a:endParaRPr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99" name="Google Shape;199;p16"/>
          <p:cNvSpPr/>
          <p:nvPr/>
        </p:nvSpPr>
        <p:spPr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7950" y="2147021"/>
            <a:ext cx="5528000" cy="310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7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5600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Pristupačno okruženje</a:t>
            </a:r>
            <a:endParaRPr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title"/>
          </p:nvPr>
        </p:nvSpPr>
        <p:spPr>
          <a:xfrm>
            <a:off x="364754" y="2619483"/>
            <a:ext cx="5393700" cy="1619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Važnost pristupačnog okruženja – 1. dio</a:t>
            </a:r>
            <a:endParaRPr dirty="0"/>
          </a:p>
        </p:txBody>
      </p:sp>
      <p:sp>
        <p:nvSpPr>
          <p:cNvPr id="213" name="Google Shape;213;p18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Jednake mogućnosti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Različiti stilovi učenja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Uključivo sudjelovanje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Personalizirano učenje</a:t>
            </a: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9"/>
          <p:cNvSpPr txBox="1">
            <a:spLocks noGrp="1"/>
          </p:cNvSpPr>
          <p:nvPr>
            <p:ph type="title"/>
          </p:nvPr>
        </p:nvSpPr>
        <p:spPr>
          <a:xfrm>
            <a:off x="364754" y="2629315"/>
            <a:ext cx="5393700" cy="1599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Važnost pristupačnog okruženja – 2. dio</a:t>
            </a:r>
            <a:endParaRPr dirty="0"/>
          </a:p>
        </p:txBody>
      </p:sp>
      <p:sp>
        <p:nvSpPr>
          <p:cNvPr id="220" name="Google Shape;220;p1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Osnaživanje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Razvoj vještina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Povećana kreativnost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Društvena integracija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Pitanja za sudionike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0"/>
          <p:cNvSpPr txBox="1">
            <a:spLocks noGrp="1"/>
          </p:cNvSpPr>
          <p:nvPr>
            <p:ph type="title"/>
          </p:nvPr>
        </p:nvSpPr>
        <p:spPr>
          <a:xfrm>
            <a:off x="364754" y="2629315"/>
            <a:ext cx="5393700" cy="1599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Važnost pristupačnog okruženja – 3. dio</a:t>
            </a:r>
            <a:endParaRPr dirty="0"/>
          </a:p>
        </p:txBody>
      </p:sp>
      <p:sp>
        <p:nvSpPr>
          <p:cNvPr id="227" name="Google Shape;227;p2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Šira perspektiva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Pravna i etička odgovornost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Mogućnosti zapošljavanja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Tehnološki napredak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"/>
          <p:cNvSpPr txBox="1">
            <a:spLocks noGrp="1"/>
          </p:cNvSpPr>
          <p:nvPr>
            <p:ph type="title"/>
          </p:nvPr>
        </p:nvSpPr>
        <p:spPr>
          <a:xfrm>
            <a:off x="374586" y="2095296"/>
            <a:ext cx="5393700" cy="3797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Savjeti kako stvoriti pristupačno digitalno okruženje – 1. dio</a:t>
            </a:r>
            <a:endParaRPr dirty="0"/>
          </a:p>
        </p:txBody>
      </p:sp>
      <p:sp>
        <p:nvSpPr>
          <p:cNvPr id="234" name="Google Shape;234;p2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Za slike osigurajte alternativni tekst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Osigurajte odgovarajuće naslove i strukturu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Opišite linkove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Osigurajte opise i prijepise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2"/>
          <p:cNvSpPr txBox="1">
            <a:spLocks noGrp="1"/>
          </p:cNvSpPr>
          <p:nvPr>
            <p:ph type="title"/>
          </p:nvPr>
        </p:nvSpPr>
        <p:spPr>
          <a:xfrm>
            <a:off x="374586" y="2095296"/>
            <a:ext cx="5393700" cy="4000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Savjeti kako stvoriti pristupačno digitalno okruženje – 2. dio</a:t>
            </a:r>
            <a:endParaRPr dirty="0"/>
          </a:p>
        </p:txBody>
      </p:sp>
      <p:sp>
        <p:nvSpPr>
          <p:cNvPr id="241" name="Google Shape;241;p22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Izaberite kontarst boja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Koristite navigaciju tipkovnicom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Izbjegavajte bljeskanje ili treperenje sadržaja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Implementirajte semantički HTML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Provjerite s čitačima zaslona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3"/>
          <p:cNvSpPr txBox="1">
            <a:spLocks noGrp="1"/>
          </p:cNvSpPr>
          <p:nvPr>
            <p:ph type="title"/>
          </p:nvPr>
        </p:nvSpPr>
        <p:spPr>
          <a:xfrm>
            <a:off x="374586" y="2095296"/>
            <a:ext cx="5393700" cy="4000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Savjeti kako stvoriti pristupačno digitalno okruženje – 3. dio</a:t>
            </a:r>
            <a:endParaRPr dirty="0"/>
          </a:p>
        </p:txBody>
      </p:sp>
      <p:sp>
        <p:nvSpPr>
          <p:cNvPr id="248" name="Google Shape;248;p2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Omogućite podesive veličine teksta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Osigurajte kompatibilnost s AT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Redovito ažurirajte i održavajte pristupačnost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Navedite kontakt za pomoć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4"/>
          <p:cNvSpPr txBox="1">
            <a:spLocks noGrp="1"/>
          </p:cNvSpPr>
          <p:nvPr>
            <p:ph type="title"/>
          </p:nvPr>
        </p:nvSpPr>
        <p:spPr>
          <a:xfrm>
            <a:off x="374586" y="2095296"/>
            <a:ext cx="5393700" cy="3797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Savjeti kako stvoriti prostorno pristupačno okruženje – 1. dio</a:t>
            </a:r>
            <a:endParaRPr dirty="0"/>
          </a:p>
        </p:txBody>
      </p:sp>
      <p:sp>
        <p:nvSpPr>
          <p:cNvPr id="255" name="Google Shape;255;p24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Slijedite propise i standarde pristupačnosti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Omogućite pristupačne ulaze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Ugradite podizne rampe i dizala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Proširite vrata i hodnike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Napravite pristupačne WC-e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5"/>
          <p:cNvSpPr txBox="1">
            <a:spLocks noGrp="1"/>
          </p:cNvSpPr>
          <p:nvPr>
            <p:ph type="title"/>
          </p:nvPr>
        </p:nvSpPr>
        <p:spPr>
          <a:xfrm>
            <a:off x="374586" y="2095297"/>
            <a:ext cx="5393700" cy="38946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Savjeti kako stvoriti pristupačno prostorno okruženje – 2. dio</a:t>
            </a:r>
            <a:endParaRPr dirty="0"/>
          </a:p>
        </p:txBody>
      </p:sp>
      <p:sp>
        <p:nvSpPr>
          <p:cNvPr id="262" name="Google Shape;262;p25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Osigurajte pristupačna parkirna mjesta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Koristite protuklizni pod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Instalirajte vizualnu i taktilnu signalizaciju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Osigurajte odgovarajuću rasvjetu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6"/>
          <p:cNvSpPr txBox="1">
            <a:spLocks noGrp="1"/>
          </p:cNvSpPr>
          <p:nvPr>
            <p:ph type="title"/>
          </p:nvPr>
        </p:nvSpPr>
        <p:spPr>
          <a:xfrm>
            <a:off x="374586" y="2095297"/>
            <a:ext cx="5393700" cy="38946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Savjeti kako stvoriti pristupačno prostorno okruženje – 3. dio</a:t>
            </a:r>
            <a:endParaRPr dirty="0"/>
          </a:p>
        </p:txBody>
      </p:sp>
      <p:sp>
        <p:nvSpPr>
          <p:cNvPr id="269" name="Google Shape;269;p26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Ugradite dostupne kontrole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Ponudite mjesta za odmor</a:t>
            </a: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Dizajnirajte pristupačne vanjske prostore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Informacije pružajte i na Brailleovom pismu i velikim slovima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Obučite osoblje o pristupačnosti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7"/>
          <p:cNvSpPr txBox="1">
            <a:spLocks noGrp="1"/>
          </p:cNvSpPr>
          <p:nvPr>
            <p:ph type="title"/>
          </p:nvPr>
        </p:nvSpPr>
        <p:spPr>
          <a:xfrm>
            <a:off x="374586" y="2095297"/>
            <a:ext cx="5393700" cy="394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Savjeti kako stvoriti pristupačno prostorno okruženje – 4. dio</a:t>
            </a:r>
            <a:endParaRPr dirty="0"/>
          </a:p>
        </p:txBody>
      </p:sp>
      <p:sp>
        <p:nvSpPr>
          <p:cNvPr id="276" name="Google Shape;276;p27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Promovirajte univerzalni dizajn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Uključite se u zajednicu osoba s invaliditetom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Redovite revizije pristupačnosti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Kreirajte višeosjetilna iskustva</a:t>
            </a:r>
            <a:endParaRPr sz="28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8"/>
          <p:cNvSpPr txBox="1">
            <a:spLocks noGrp="1"/>
          </p:cNvSpPr>
          <p:nvPr>
            <p:ph type="title"/>
          </p:nvPr>
        </p:nvSpPr>
        <p:spPr>
          <a:xfrm>
            <a:off x="364886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</a:pPr>
            <a:r>
              <a:rPr lang="cs-CZ" b="1" dirty="0"/>
              <a:t>Više informacija</a:t>
            </a:r>
            <a:endParaRPr dirty="0"/>
          </a:p>
        </p:txBody>
      </p:sp>
      <p:sp>
        <p:nvSpPr>
          <p:cNvPr id="282" name="Google Shape;282;p28"/>
          <p:cNvSpPr txBox="1"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762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cs-CZ" sz="3600" b="1" u="sng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www.iedaproject.eu</a:t>
            </a:r>
            <a:endParaRPr sz="3600" b="1">
              <a:solidFill>
                <a:schemeClr val="lt1"/>
              </a:solidFill>
            </a:endParaRPr>
          </a:p>
        </p:txBody>
      </p:sp>
      <p:pic>
        <p:nvPicPr>
          <p:cNvPr id="283" name="Google Shape;283;p28" descr="IEDA log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83588" y="874939"/>
            <a:ext cx="2120724" cy="2427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8" descr="Co-funded by the Erasmus+ Programme of the European Unio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0786" y="6286952"/>
            <a:ext cx="3385272" cy="4312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Definicija asistivne tehnologije (AT)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"/>
          <p:cNvSpPr txBox="1">
            <a:spLocks noGrp="1"/>
          </p:cNvSpPr>
          <p:nvPr>
            <p:ph type="title"/>
          </p:nvPr>
        </p:nvSpPr>
        <p:spPr>
          <a:xfrm>
            <a:off x="38257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Proizvodi i usluge</a:t>
            </a:r>
            <a:endParaRPr dirty="0"/>
          </a:p>
        </p:txBody>
      </p:sp>
      <p:sp>
        <p:nvSpPr>
          <p:cNvPr id="116" name="Google Shape;116;p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sz="2800" dirty="0"/>
              <a:t>Pomagala za kretanje</a:t>
            </a:r>
            <a:endParaRPr sz="2800" dirty="0"/>
          </a:p>
          <a:p>
            <a:pPr marL="3429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sz="2800" dirty="0"/>
              <a:t>Komunikacijski uređaji</a:t>
            </a:r>
            <a:endParaRPr sz="2800" dirty="0"/>
          </a:p>
          <a:p>
            <a:pPr marL="3429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sz="2800" dirty="0"/>
              <a:t>Vizualna pomagala</a:t>
            </a:r>
            <a:endParaRPr dirty="0"/>
          </a:p>
          <a:p>
            <a:pPr marL="3429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sz="2800" dirty="0"/>
              <a:t>Slušna pomagala i kohlearni implantati</a:t>
            </a:r>
            <a:endParaRPr sz="2800" dirty="0"/>
          </a:p>
          <a:p>
            <a:pPr marL="3429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sz="2800" dirty="0"/>
              <a:t>Kontrole okoline</a:t>
            </a:r>
            <a:endParaRPr sz="2800" dirty="0"/>
          </a:p>
          <a:p>
            <a:pPr marL="3429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Char char="●"/>
            </a:pPr>
            <a:r>
              <a:rPr lang="cs-CZ" sz="2800" dirty="0"/>
              <a:t>Računalna asistivna tehnologija</a:t>
            </a:r>
            <a:endParaRPr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"/>
          <p:cNvSpPr txBox="1">
            <a:spLocks noGrp="1"/>
          </p:cNvSpPr>
          <p:nvPr>
            <p:ph type="title"/>
          </p:nvPr>
        </p:nvSpPr>
        <p:spPr>
          <a:xfrm>
            <a:off x="30637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hr-HR" dirty="0"/>
              <a:t>Pravilna upotreba AT</a:t>
            </a:r>
            <a:endParaRPr dirty="0"/>
          </a:p>
        </p:txBody>
      </p:sp>
      <p:sp>
        <p:nvSpPr>
          <p:cNvPr id="123" name="Google Shape;123;p5"/>
          <p:cNvSpPr txBox="1">
            <a:spLocks noGrp="1"/>
          </p:cNvSpPr>
          <p:nvPr>
            <p:ph type="body" idx="2"/>
          </p:nvPr>
        </p:nvSpPr>
        <p:spPr>
          <a:xfrm>
            <a:off x="6662200" y="96555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hr-HR" sz="2800" dirty="0"/>
              <a:t>    Tjelesni invaliditet</a:t>
            </a:r>
            <a:endParaRPr sz="2800" dirty="0"/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2800" dirty="0"/>
              <a:t>Kognitivna oštećenja</a:t>
            </a:r>
            <a:endParaRPr sz="2800" dirty="0"/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2800" dirty="0"/>
              <a:t>Poremećaji iz spektra autizma (ASD)</a:t>
            </a:r>
            <a:endParaRPr dirty="0"/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2800" dirty="0"/>
              <a:t>Stanja mentalnog zdravlja</a:t>
            </a:r>
            <a:endParaRPr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5600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Pregled AT za korisnike s invaliditetom</a:t>
            </a:r>
            <a:endParaRPr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 txBox="1">
            <a:spLocks noGrp="1"/>
          </p:cNvSpPr>
          <p:nvPr>
            <p:ph type="title"/>
          </p:nvPr>
        </p:nvSpPr>
        <p:spPr>
          <a:xfrm>
            <a:off x="364754" y="1689554"/>
            <a:ext cx="5393700" cy="3478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5600"/>
              <a:buNone/>
            </a:pPr>
            <a:r>
              <a:rPr lang="cs-CZ" dirty="0">
                <a:solidFill>
                  <a:srgbClr val="1E4D78"/>
                </a:solidFill>
              </a:rPr>
              <a:t>Tipologija AT temeljena na ciljnim skupinama</a:t>
            </a:r>
            <a:endParaRPr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7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/>
              <a:t>Slijepi i slabovidni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Gluhi i nagluhi</a:t>
            </a: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Osobe s teškoćama u kretanju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Osobe s teškoćama produkcije ili razumijevanja govornog ili pisanog jezika</a:t>
            </a:r>
            <a:endParaRPr lang="cs-CZ" sz="1800" dirty="0">
              <a:solidFill>
                <a:srgbClr val="000000"/>
              </a:solidFill>
              <a:latin typeface="Noto Sans Symbols"/>
              <a:ea typeface="Noto Sans Symbols"/>
              <a:sym typeface="Noto Sans Symbols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Noto Sans Symbols"/>
              </a:rPr>
              <a:t>Osobe s kroničnim i akutnim bolestima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>
            <a:spLocks noGrp="1"/>
          </p:cNvSpPr>
          <p:nvPr>
            <p:ph type="title"/>
          </p:nvPr>
        </p:nvSpPr>
        <p:spPr>
          <a:xfrm>
            <a:off x="372116" y="2122970"/>
            <a:ext cx="5393700" cy="2612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5600"/>
              <a:buNone/>
            </a:pPr>
            <a:r>
              <a:rPr lang="cs-CZ" dirty="0">
                <a:solidFill>
                  <a:srgbClr val="1E4D78"/>
                </a:solidFill>
              </a:rPr>
              <a:t>Tipologija AT bazirana na „korisničkoj strani“</a:t>
            </a:r>
            <a:endParaRPr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8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/>
              <a:t>Osobe s posebnim potrebama – za osobnu upotrebu</a:t>
            </a:r>
            <a:r>
              <a:rPr lang="cs-CZ" sz="2800" b="0" i="0" u="none" strike="noStrik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Pružatelji usluga osobama s posebnim potrebama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dirty="0"/>
              <a:t>Tehnologije kao dio pristupačnog dizajna prostora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endParaRPr sz="1800" b="0" i="0" u="none" strike="noStrike" dirty="0">
              <a:solidFill>
                <a:srgbClr val="000000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"/>
          <p:cNvSpPr txBox="1">
            <a:spLocks noGrp="1"/>
          </p:cNvSpPr>
          <p:nvPr>
            <p:ph type="title"/>
          </p:nvPr>
        </p:nvSpPr>
        <p:spPr>
          <a:xfrm>
            <a:off x="374586" y="1675825"/>
            <a:ext cx="5721414" cy="350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5600"/>
              <a:buNone/>
            </a:pPr>
            <a:r>
              <a:rPr lang="cs-CZ" dirty="0">
                <a:solidFill>
                  <a:srgbClr val="1E4D78"/>
                </a:solidFill>
              </a:rPr>
              <a:t>Tipologija AT temeljena na tehničkim karakteristikama</a:t>
            </a:r>
            <a:endParaRPr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0" name="Google Shape;150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/>
              <a:t>Softver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/>
              <a:t>Hardver</a:t>
            </a:r>
            <a:endParaRPr sz="2800" b="0" i="0" u="none" strike="noStrik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7620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</a:pPr>
            <a:r>
              <a:rPr lang="cs-CZ" sz="2800" b="0" i="0" u="none" strike="noStrike" dirty="0"/>
              <a:t>Ostali „ne-računalni“ uređaji i pomagala (uključujući</a:t>
            </a:r>
            <a:r>
              <a:rPr lang="cs-CZ" sz="2800" b="0" i="0" u="none" strike="noStrik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“low-tech”)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1452</TotalTime>
  <Words>581</Words>
  <Application>Microsoft Office PowerPoint</Application>
  <PresentationFormat>Širokoúhlá obrazovka</PresentationFormat>
  <Paragraphs>180</Paragraphs>
  <Slides>28</Slides>
  <Notes>28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4" baseType="lpstr">
      <vt:lpstr>Noto Sans Symbols</vt:lpstr>
      <vt:lpstr>Arial</vt:lpstr>
      <vt:lpstr>Calibri</vt:lpstr>
      <vt:lpstr>Roboto</vt:lpstr>
      <vt:lpstr>Times New Roman</vt:lpstr>
      <vt:lpstr>Geometric</vt:lpstr>
      <vt:lpstr>Modul 1: Uvod u asistivnu tehnologiju: Osnove, principi i primjeri asistivnih alata</vt:lpstr>
      <vt:lpstr>Pitanja za sudionike</vt:lpstr>
      <vt:lpstr>Definicija asistivne tehnologije (AT)</vt:lpstr>
      <vt:lpstr>Proizvodi i usluge</vt:lpstr>
      <vt:lpstr>Pravilna upotreba AT</vt:lpstr>
      <vt:lpstr>Pregled AT za korisnike s invaliditetom</vt:lpstr>
      <vt:lpstr>Tipologija AT temeljena na ciljnim skupinama</vt:lpstr>
      <vt:lpstr>Tipologija AT bazirana na „korisničkoj strani“</vt:lpstr>
      <vt:lpstr>Tipologija AT temeljena na tehničkim karakteristikama</vt:lpstr>
      <vt:lpstr>Tehnologije kasnije primjenjene kao AT</vt:lpstr>
      <vt:lpstr>Primjeri AT korištene u inkluzivnom neformalnom obrazovanju</vt:lpstr>
      <vt:lpstr>Kako funkcionira AT?</vt:lpstr>
      <vt:lpstr>Primjeri iz svakodnevne prakse</vt:lpstr>
      <vt:lpstr>Mitovi o AT</vt:lpstr>
      <vt:lpstr>Slijepi učenik čita nastavnikov pregled njegovog rada</vt:lpstr>
      <vt:lpstr>Slabovidna učenica čita nastavnikov pregled njezinog rada </vt:lpstr>
      <vt:lpstr>Pristupačno okruženje</vt:lpstr>
      <vt:lpstr>Važnost pristupačnog okruženja – 1. dio</vt:lpstr>
      <vt:lpstr>Važnost pristupačnog okruženja – 2. dio</vt:lpstr>
      <vt:lpstr>Važnost pristupačnog okruženja – 3. dio</vt:lpstr>
      <vt:lpstr>Savjeti kako stvoriti pristupačno digitalno okruženje – 1. dio</vt:lpstr>
      <vt:lpstr>Savjeti kako stvoriti pristupačno digitalno okruženje – 2. dio</vt:lpstr>
      <vt:lpstr>Savjeti kako stvoriti pristupačno digitalno okruženje – 3. dio</vt:lpstr>
      <vt:lpstr>Savjeti kako stvoriti prostorno pristupačno okruženje – 1. dio</vt:lpstr>
      <vt:lpstr>Savjeti kako stvoriti pristupačno prostorno okruženje – 2. dio</vt:lpstr>
      <vt:lpstr>Savjeti kako stvoriti pristupačno prostorno okruženje – 3. dio</vt:lpstr>
      <vt:lpstr>Savjeti kako stvoriti pristupačno prostorno okruženje – 4. dio</vt:lpstr>
      <vt:lpstr>Više informacija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 1: Uvod u asistivnu tehnologiju: Osnove, principi i primjeri asistivnih alata</dc:title>
  <cp:lastModifiedBy>Radek Pavlíček</cp:lastModifiedBy>
  <cp:revision>7</cp:revision>
  <dcterms:modified xsi:type="dcterms:W3CDTF">2023-09-01T10:00:09Z</dcterms:modified>
</cp:coreProperties>
</file>