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0"/>
  </p:notesMasterIdLst>
  <p:sldIdLst>
    <p:sldId id="270" r:id="rId2"/>
    <p:sldId id="375" r:id="rId3"/>
    <p:sldId id="300" r:id="rId4"/>
    <p:sldId id="301" r:id="rId5"/>
    <p:sldId id="304" r:id="rId6"/>
    <p:sldId id="376" r:id="rId7"/>
    <p:sldId id="305" r:id="rId8"/>
    <p:sldId id="377" r:id="rId9"/>
    <p:sldId id="350" r:id="rId10"/>
    <p:sldId id="351" r:id="rId11"/>
    <p:sldId id="352" r:id="rId12"/>
    <p:sldId id="378" r:id="rId13"/>
    <p:sldId id="379" r:id="rId14"/>
    <p:sldId id="380" r:id="rId15"/>
    <p:sldId id="392" r:id="rId16"/>
    <p:sldId id="393" r:id="rId17"/>
    <p:sldId id="381" r:id="rId18"/>
    <p:sldId id="382" r:id="rId19"/>
    <p:sldId id="383" r:id="rId20"/>
    <p:sldId id="384" r:id="rId21"/>
    <p:sldId id="385" r:id="rId22"/>
    <p:sldId id="386" r:id="rId23"/>
    <p:sldId id="387" r:id="rId24"/>
    <p:sldId id="388" r:id="rId25"/>
    <p:sldId id="389" r:id="rId26"/>
    <p:sldId id="390" r:id="rId27"/>
    <p:sldId id="391" r:id="rId28"/>
    <p:sldId id="299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4" autoAdjust="0"/>
    <p:restoredTop sz="94641" autoAdjust="0"/>
  </p:normalViewPr>
  <p:slideViewPr>
    <p:cSldViewPr snapToGrid="0">
      <p:cViewPr varScale="1">
        <p:scale>
          <a:sx n="78" d="100"/>
          <a:sy n="78" d="100"/>
        </p:scale>
        <p:origin x="854" y="62"/>
      </p:cViewPr>
      <p:guideLst/>
    </p:cSldViewPr>
  </p:slideViewPr>
  <p:outlineViewPr>
    <p:cViewPr>
      <p:scale>
        <a:sx n="33" d="100"/>
        <a:sy n="33" d="100"/>
      </p:scale>
      <p:origin x="0" y="-5063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6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385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545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3108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2123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8670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96607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4690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2299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73599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27043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803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73397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4890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4581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29528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50510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78755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5225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1323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7808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5548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oogle Shape;33;p4"/>
          <p:cNvGrpSpPr/>
          <p:nvPr/>
        </p:nvGrpSpPr>
        <p:grpSpPr>
          <a:xfrm>
            <a:off x="0" y="5204762"/>
            <a:ext cx="12191695" cy="1653192"/>
            <a:chOff x="0" y="3903669"/>
            <a:chExt cx="9144000" cy="1239925"/>
          </a:xfrm>
        </p:grpSpPr>
        <p:sp>
          <p:nvSpPr>
            <p:cNvPr id="34" name="Google Shape;34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39;p4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56" name="Google Shape;56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5" name="Google Shape;75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" name="Google Shape;80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youtu.be/s_vs2hjpK2U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4v35fnlIp-k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edaproject.e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sz="5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 1: Úvod</a:t>
            </a:r>
            <a:br>
              <a:rPr lang="cs-CZ" sz="5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5000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asistivní technologie: Základní informace, principy a příklady nástrojů asistivních technologií</a:t>
            </a:r>
            <a:endParaRPr lang="en-US" sz="5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pic>
        <p:nvPicPr>
          <p:cNvPr id="3" name="Grafický objekt 2" descr="IEDA logo">
            <a:extLst>
              <a:ext uri="{FF2B5EF4-FFF2-40B4-BE49-F238E27FC236}">
                <a16:creationId xmlns:a16="http://schemas.microsoft.com/office/drawing/2014/main" id="{3AB49B32-E359-2155-B02B-389891BFC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5181" y="3836909"/>
            <a:ext cx="2441637" cy="279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093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45090" y="2092676"/>
            <a:ext cx="5393700" cy="2672647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Technologie </a:t>
            </a:r>
            <a:r>
              <a:rPr lang="cs-CZ" dirty="0" err="1"/>
              <a:t>později použité v </a:t>
            </a:r>
            <a:r>
              <a:rPr lang="cs-CZ" dirty="0"/>
              <a:t>AT</a:t>
            </a:r>
            <a:endParaRPr lang="en-US" dirty="0"/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OCR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Převod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řeči</a:t>
            </a: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 text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Aplikace pro zasílání </a:t>
            </a: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rychlých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zpráv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Jazykové nástroje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Videotelefonie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Umělá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inteligence, strojové učení atd.</a:t>
            </a:r>
          </a:p>
        </p:txBody>
      </p:sp>
    </p:spTree>
    <p:extLst>
      <p:ext uri="{BB962C8B-B14F-4D97-AF65-F5344CB8AC3E}">
        <p14:creationId xmlns:p14="http://schemas.microsoft.com/office/powerpoint/2010/main" val="3815842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4754" y="1449461"/>
            <a:ext cx="5393700" cy="3959078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Příklady AT používaných</a:t>
            </a:r>
            <a:br>
              <a:rPr lang="cs-CZ" dirty="0"/>
            </a:br>
            <a:r>
              <a:rPr lang="cs-CZ" dirty="0"/>
              <a:t>v inkluzivním neformálním vzdělávání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Čtečky obrazovky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Braillovy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displeje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 pro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zvětšování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 pro převod textu na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řeč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Alternativní klávesnice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Rozšiřující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alternativní komunikační zařízení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Sluchadla 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kochleární implantáty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252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cs-CZ" b="1" i="0" u="none" strike="noStrike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Jak </a:t>
            </a:r>
            <a:r>
              <a:rPr lang="cs-CZ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cs-CZ" b="1" i="0" u="none" strike="noStrike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funguje</a:t>
            </a:r>
            <a:r>
              <a:rPr lang="cs-CZ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731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74586" y="2059459"/>
            <a:ext cx="5393700" cy="2739081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Příklady</a:t>
            </a:r>
            <a:br>
              <a:rPr lang="cs-CZ" dirty="0"/>
            </a:br>
            <a:r>
              <a:rPr lang="cs-CZ" dirty="0"/>
              <a:t>z každodenní praxe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 pro převod textu na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řeč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 pro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zvětšení obrazovky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 pro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rozpoznávání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řeči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Zařízení </a:t>
            </a: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AAC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Přístupné </a:t>
            </a: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vzdělávací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platformy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Přístupné učebny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52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4921" y="2948050"/>
            <a:ext cx="5393700" cy="961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Mýty o </a:t>
            </a:r>
            <a:r>
              <a:rPr lang="cs-CZ" dirty="0"/>
              <a:t>AT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je určena pouze pro osoby se zdravotním postižením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je drahá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Použití AT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je složité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 je komplikace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 není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nutný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685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0041B8-02C5-A18A-23CF-ECD95142A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Slepý student čte učitelovu recenzi své eseje</a:t>
            </a:r>
            <a:endParaRPr lang="cs-CZ" dirty="0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B8D52E7A-308A-0B25-CE80-A7F9C6A47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5741040"/>
            <a:ext cx="11360700" cy="70158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https://youtu.be/s_vs2hjpK2U</a:t>
            </a:r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0AEC70B8-BF84-BAAF-5739-F45F75AA64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F3ABEA08-818F-AABB-5D1C-0A456885F0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37" y="1817110"/>
            <a:ext cx="5731163" cy="322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885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0041B8-02C5-A18A-23CF-ECD95142A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Žák se slabým zrakem čte recenzi své eseje od učitele</a:t>
            </a:r>
            <a:br>
              <a:rPr lang="en-US" dirty="0"/>
            </a:br>
            <a:endParaRPr lang="cs-CZ" dirty="0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B8D52E7A-308A-0B25-CE80-A7F9C6A47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5741040"/>
            <a:ext cx="11360700" cy="701585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https://youtu.be/4v35fnlIp-k </a:t>
            </a:r>
          </a:p>
          <a:p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0AEC70B8-BF84-BAAF-5739-F45F75AA64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83F9017-8DAF-37DC-ABC8-65377A2762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950" y="2147021"/>
            <a:ext cx="5528000" cy="310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311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cs-CZ" b="1" i="0" u="none" strike="noStrike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Přístupné </a:t>
            </a:r>
            <a:r>
              <a:rPr lang="cs-CZ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prostředí (AE)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3906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4754" y="2619483"/>
            <a:ext cx="5393700" cy="1619034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Význam AE</a:t>
            </a:r>
            <a:br>
              <a:rPr lang="cs-CZ" dirty="0"/>
            </a:br>
            <a:r>
              <a:rPr lang="cs-CZ" dirty="0"/>
              <a:t>část 1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Rovné příležitosti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Různé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styly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učení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Inkluzivní účast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Personalizované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učení</a:t>
            </a:r>
          </a:p>
        </p:txBody>
      </p:sp>
    </p:spTree>
    <p:extLst>
      <p:ext uri="{BB962C8B-B14F-4D97-AF65-F5344CB8AC3E}">
        <p14:creationId xmlns:p14="http://schemas.microsoft.com/office/powerpoint/2010/main" val="82309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4754" y="2629315"/>
            <a:ext cx="5393700" cy="1599369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Význam AE</a:t>
            </a:r>
            <a:br>
              <a:rPr lang="cs-CZ" dirty="0"/>
            </a:br>
            <a:r>
              <a:rPr lang="cs-CZ" dirty="0"/>
              <a:t>část 2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Empowerment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Rozvoj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dovedností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Zvýšená kreativita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Sociální integrace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17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 b="1" dirty="0" err="1">
                <a:latin typeface="Calibri"/>
                <a:ea typeface="Calibri"/>
                <a:cs typeface="Calibri"/>
                <a:sym typeface="Calibri"/>
              </a:rPr>
              <a:t>Otázky pro účastníky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6454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4754" y="2629315"/>
            <a:ext cx="5393700" cy="1599369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Význam AE </a:t>
            </a:r>
            <a:br>
              <a:rPr lang="cs-CZ" dirty="0"/>
            </a:br>
            <a:r>
              <a:rPr lang="cs-CZ" dirty="0"/>
              <a:t>část 3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Širší perspektiva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Právní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etická odpovědnost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Pracovní příležitosti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Technologický pokrok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452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74586" y="2095297"/>
            <a:ext cx="5393700" cy="2667406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Tipy, jak vytvořit digitální AE –  část 1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Poskytnutí alternativního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textu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 obrázky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Zajistěte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správné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nadpisy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strukturu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Vytvořit popisné odkazy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Poskytování titulků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přepisů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641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74586" y="2095297"/>
            <a:ext cx="5393700" cy="2667406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Tipy, jak vytvořit digitální AE – část 2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Zvolte dostupný barevný kontrast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Použití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navigace pomocí klávesnice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Vyhněte se blikajícímu nebo blikajícímu obsahu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Implementace sémantického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HTML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Testování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pomocí čteček obrazovky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902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74586" y="2095297"/>
            <a:ext cx="5393700" cy="2667406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Tipy, jak vytvořit digitální AE – část 3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Nastavitelná velikost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textu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Zajištění kompatibility s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Pravidelně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aktualizovat 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udržovat přístupnost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Poskytnutí kontaktních informací pro pomoc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8759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74586" y="2095297"/>
            <a:ext cx="5393700" cy="2667406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Tipy, jak vytvořit vestavěný AE – část 1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Dodržování předpisů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norem pro přístupnost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Zajištění přístupných vchodů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Instalace výtahů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zdvihadel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Rozšíření dveří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chodeb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Vytvoření přístupných toalet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3059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74586" y="2095297"/>
            <a:ext cx="5393700" cy="2667406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Tipy, jak vytvořit vestavěný AE – část 2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Zajistěte přístupná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parkovací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místa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Použití protiskluzové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podlahy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Instalace vizuálního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hmatového značení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Zajistěte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správné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osvětlení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4385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74586" y="2095297"/>
            <a:ext cx="5393700" cy="2667406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Tipy, jak vytvořit vestavěný AE – část 3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Začlenění dosažitelných ovládacích prvků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Nabídka míst k sezení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odpočinku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Navrhování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přístupných venkovních prostor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Zahrnout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Braillovo písmo a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informace psané velkým písmem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Školení zaměstnanců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 </a:t>
            </a: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přístupnosti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7817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74586" y="2095297"/>
            <a:ext cx="5393700" cy="2667406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/>
              <a:t>Tipy, jak vytvořit vestavěný AE – část 4</a:t>
            </a:r>
            <a:endParaRPr lang="en-US" dirty="0"/>
          </a:p>
        </p:txBody>
      </p:sp>
      <p:sp>
        <p:nvSpPr>
          <p:cNvPr id="2" name="Google Shape;135;p18">
            <a:extLst>
              <a:ext uri="{FF2B5EF4-FFF2-40B4-BE49-F238E27FC236}">
                <a16:creationId xmlns:a16="http://schemas.microsoft.com/office/drawing/2014/main" id="{B002D6E7-FDFF-B3B5-8432-BEF06EE4E11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Podpora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univerzálního designu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Zapojení komunity </a:t>
            </a:r>
            <a:r>
              <a:rPr lang="cs-CZ" sz="2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zdravotně postižených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Pravidelné audity přístupnosti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Vytváření vícesmyslových zážitků</a:t>
            </a:r>
            <a:endParaRPr lang="cs-CZ" sz="28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110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06F7717B-034A-AB47-40BE-237598AF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21" y="2781430"/>
            <a:ext cx="5393700" cy="1042950"/>
          </a:xfrm>
        </p:spPr>
        <p:txBody>
          <a:bodyPr wrap="square" anchor="b">
            <a:normAutofit fontScale="90000"/>
          </a:bodyPr>
          <a:lstStyle/>
          <a:p>
            <a:r>
              <a:rPr lang="en-US" b="1" dirty="0"/>
              <a:t>Více informací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DFF9820-D309-161D-8D84-23A2F8A191C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</p:spPr>
        <p:txBody>
          <a:bodyPr>
            <a:normAutofit/>
          </a:bodyPr>
          <a:lstStyle/>
          <a:p>
            <a:pPr marL="76200" indent="0" algn="ctr">
              <a:buNone/>
            </a:pPr>
            <a:r>
              <a:rPr lang="cs-CZ" sz="36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www.iedaproject.eu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8" name="Grafický objekt 7" descr="IEDA logo">
            <a:extLst>
              <a:ext uri="{FF2B5EF4-FFF2-40B4-BE49-F238E27FC236}">
                <a16:creationId xmlns:a16="http://schemas.microsoft.com/office/drawing/2014/main" id="{B35605AE-567C-8618-B7FA-EC2AD98D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3588" y="874939"/>
            <a:ext cx="2120724" cy="2427966"/>
          </a:xfrm>
          <a:prstGeom prst="rect">
            <a:avLst/>
          </a:prstGeom>
        </p:spPr>
      </p:pic>
      <p:pic>
        <p:nvPicPr>
          <p:cNvPr id="9" name="Graphic 5" descr="Co-funded by the Erasmus+ Programme of the European Union">
            <a:extLst>
              <a:ext uri="{FF2B5EF4-FFF2-40B4-BE49-F238E27FC236}">
                <a16:creationId xmlns:a16="http://schemas.microsoft.com/office/drawing/2014/main" id="{569D078E-5766-CFEA-0822-93AE2D663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0786" y="6286952"/>
            <a:ext cx="3385272" cy="4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945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 b="1" dirty="0" err="1">
                <a:latin typeface="Calibri"/>
                <a:ea typeface="Calibri"/>
                <a:cs typeface="Calibri"/>
                <a:sym typeface="Calibri"/>
              </a:rPr>
              <a:t>Definice asistivní </a:t>
            </a:r>
            <a:r>
              <a:rPr lang="cs-CZ" b="1" dirty="0">
                <a:latin typeface="Calibri"/>
                <a:ea typeface="Calibri"/>
                <a:cs typeface="Calibri"/>
                <a:sym typeface="Calibri"/>
              </a:rPr>
              <a:t>technologie (AT)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8257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cs-CZ" dirty="0" err="1"/>
              <a:t>Produkty </a:t>
            </a:r>
            <a:r>
              <a:rPr lang="cs-CZ" dirty="0"/>
              <a:t>a </a:t>
            </a:r>
            <a:r>
              <a:rPr lang="cs-CZ" dirty="0" err="1"/>
              <a:t>služby</a:t>
            </a:r>
            <a:endParaRPr lang="en-US" dirty="0"/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cs-CZ" sz="2800" dirty="0" err="1"/>
              <a:t>Zařízení pro </a:t>
            </a:r>
            <a:r>
              <a:rPr lang="cs-CZ" sz="2800" dirty="0"/>
              <a:t>mobilitu</a:t>
            </a:r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cs-CZ" sz="2800" dirty="0" err="1"/>
              <a:t>Komunikační zařízení</a:t>
            </a:r>
            <a:endParaRPr lang="cs-CZ" sz="2800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cs-CZ" sz="2800" dirty="0" err="1"/>
              <a:t>Vizuální </a:t>
            </a:r>
            <a:r>
              <a:rPr lang="cs-CZ" sz="2800" dirty="0"/>
              <a:t>pomůcky</a:t>
            </a:r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cs-CZ" sz="2800" dirty="0"/>
              <a:t>Sluchadla a </a:t>
            </a:r>
            <a:r>
              <a:rPr lang="cs-CZ" sz="2800" dirty="0" err="1"/>
              <a:t>kochleární implantáty</a:t>
            </a:r>
            <a:endParaRPr lang="cs-CZ" sz="2800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cs-CZ" sz="2800" dirty="0" err="1"/>
              <a:t>Environmentální kontroly</a:t>
            </a:r>
            <a:endParaRPr lang="cs-CZ" sz="2800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cs-CZ" sz="2800" dirty="0" err="1"/>
              <a:t>Počítačová asistenční </a:t>
            </a:r>
            <a:r>
              <a:rPr lang="cs-CZ" sz="2800" dirty="0"/>
              <a:t>technologie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30637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cs-CZ" dirty="0"/>
              <a:t>Správné </a:t>
            </a:r>
            <a:r>
              <a:rPr lang="cs-CZ" dirty="0" err="1"/>
              <a:t>používání </a:t>
            </a:r>
            <a:r>
              <a:rPr lang="cs-CZ" dirty="0"/>
              <a:t>AT</a:t>
            </a:r>
            <a:endParaRPr lang="en-US" dirty="0"/>
          </a:p>
        </p:txBody>
      </p:sp>
      <p:sp>
        <p:nvSpPr>
          <p:cNvPr id="128" name="Google Shape;128;p17"/>
          <p:cNvSpPr txBox="1">
            <a:spLocks noGrp="1"/>
          </p:cNvSpPr>
          <p:nvPr>
            <p:ph type="body" idx="2"/>
          </p:nvPr>
        </p:nvSpPr>
        <p:spPr>
          <a:xfrm>
            <a:off x="6662200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indent="-342900">
              <a:buClr>
                <a:schemeClr val="dk1"/>
              </a:buClr>
              <a:buSzPts val="2800"/>
            </a:pPr>
            <a:r>
              <a:rPr lang="cs-CZ" sz="2800" dirty="0" err="1"/>
              <a:t>Tělesné postižení</a:t>
            </a:r>
            <a:endParaRPr lang="cs-CZ" sz="2800" dirty="0"/>
          </a:p>
          <a:p>
            <a:pPr marL="342900" indent="-342900">
              <a:buClr>
                <a:schemeClr val="dk1"/>
              </a:buClr>
              <a:buSzPts val="2800"/>
            </a:pPr>
            <a:r>
              <a:rPr lang="cs-CZ" sz="2800" dirty="0" err="1"/>
              <a:t>Kognitivní poruchy</a:t>
            </a:r>
            <a:endParaRPr lang="cs-CZ" sz="2800" dirty="0"/>
          </a:p>
          <a:p>
            <a:pPr marL="342900" indent="-342900">
              <a:buClr>
                <a:schemeClr val="dk1"/>
              </a:buClr>
              <a:buSzPts val="2800"/>
            </a:pPr>
            <a:r>
              <a:rPr lang="cs-CZ" sz="2800" dirty="0" err="1"/>
              <a:t>Porucha autistického spektra </a:t>
            </a:r>
            <a:r>
              <a:rPr lang="cs-CZ" sz="2800" dirty="0"/>
              <a:t>(PAS)</a:t>
            </a:r>
          </a:p>
          <a:p>
            <a:pPr marL="342900" indent="-342900">
              <a:buClr>
                <a:schemeClr val="dk1"/>
              </a:buClr>
              <a:buSzPts val="2800"/>
            </a:pPr>
            <a:r>
              <a:rPr lang="cs-CZ" sz="2800" dirty="0" err="1"/>
              <a:t>Duševní zdraví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ctr" rtl="0">
              <a:spcBef>
                <a:spcPts val="600"/>
              </a:spcBef>
              <a:spcAft>
                <a:spcPts val="0"/>
              </a:spcAft>
            </a:pPr>
            <a:r>
              <a:rPr lang="en-US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Přehled AT pro uživatele se zdravotním postižením</a:t>
            </a:r>
            <a:endParaRPr lang="en-US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238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4754" y="1689554"/>
            <a:ext cx="5393700" cy="3478892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en-US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Typologie AT na základě cílových skupin </a:t>
            </a:r>
            <a:r>
              <a:rPr lang="en-US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uživatelů</a:t>
            </a:r>
            <a:r>
              <a:rPr lang="en-US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cs-CZ" dirty="0">
                <a:solidFill>
                  <a:srgbClr val="1E4D78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–</a:t>
            </a:r>
            <a:r>
              <a:rPr lang="cs-CZ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výběr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cs-CZ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Nevidomí a </a:t>
            </a:r>
            <a:r>
              <a:rPr lang="cs-CZ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zrakově postižení</a:t>
            </a:r>
            <a:endParaRPr lang="cs-CZ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Neslyšící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nedoslýchaví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Lidé s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problémy s pohyblivostí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Lidé s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obtížemi při tvorbě nebo porozumění mluvené nebo psané řeči.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Lidé s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chronickými a akutními onemocněními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endParaRPr lang="cs-CZ" sz="1800" b="0" i="0" u="none" strike="noStrike" dirty="0">
              <a:solidFill>
                <a:srgbClr val="000000"/>
              </a:solidFill>
              <a:effectLst/>
              <a:latin typeface="Noto Sans Symbol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72116" y="1651421"/>
            <a:ext cx="5393700" cy="3555158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en-US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Typologie AT založená na </a:t>
            </a:r>
            <a:r>
              <a:rPr lang="cs-CZ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"</a:t>
            </a:r>
            <a:r>
              <a:rPr lang="cs-CZ" b="0" i="0" u="none" strike="noStrike" dirty="0" err="1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straně</a:t>
            </a:r>
            <a:r>
              <a:rPr lang="cs-CZ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uživatele"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Osoby se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zvláštními potřebami - pro jejich osobní potřebu 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Poskytovatelé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služeb pro osoby se zvláštními potřebami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Technologie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jako součást přístupného designu prostor</a:t>
            </a: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endParaRPr lang="cs-CZ" sz="1800" b="0" i="0" u="none" strike="noStrike" dirty="0">
              <a:solidFill>
                <a:srgbClr val="000000"/>
              </a:solidFill>
              <a:effectLst/>
              <a:latin typeface="Noto Sans Symbols"/>
            </a:endParaRPr>
          </a:p>
        </p:txBody>
      </p:sp>
    </p:spTree>
    <p:extLst>
      <p:ext uri="{BB962C8B-B14F-4D97-AF65-F5344CB8AC3E}">
        <p14:creationId xmlns:p14="http://schemas.microsoft.com/office/powerpoint/2010/main" val="2942472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74586" y="1675825"/>
            <a:ext cx="5393700" cy="3506350"/>
          </a:xfr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rtl="0">
              <a:spcBef>
                <a:spcPts val="200"/>
              </a:spcBef>
              <a:spcAft>
                <a:spcPts val="0"/>
              </a:spcAft>
            </a:pPr>
            <a:r>
              <a:rPr lang="en-US" b="0" i="0" u="none" strike="noStrike" dirty="0">
                <a:solidFill>
                  <a:srgbClr val="1E4D78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Typologie AT na základě technického charakteru</a:t>
            </a:r>
            <a:endParaRPr lang="en-US" b="1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Software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Hardware</a:t>
            </a:r>
            <a:endParaRPr lang="en-US" sz="2800" b="0" i="0" u="none" strike="noStrike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76200" indent="0" rtl="0" fontAlgn="base">
              <a:spcBef>
                <a:spcPts val="800"/>
              </a:spcBef>
              <a:spcAft>
                <a:spcPts val="0"/>
              </a:spcAft>
              <a:buNone/>
            </a:pPr>
            <a:r>
              <a:rPr lang="en-US" sz="2800" b="0" i="0" u="none" strike="noStrike" dirty="0" err="1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Ostatní </a:t>
            </a:r>
            <a:r>
              <a:rPr lang="en-US" sz="2800" b="0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"nepočítačová" zařízení a pomůcky (včetně "low-tech")</a:t>
            </a:r>
          </a:p>
        </p:txBody>
      </p:sp>
    </p:spTree>
    <p:extLst>
      <p:ext uri="{BB962C8B-B14F-4D97-AF65-F5344CB8AC3E}">
        <p14:creationId xmlns:p14="http://schemas.microsoft.com/office/powerpoint/2010/main" val="4239269960"/>
      </p:ext>
    </p:extLst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</TotalTime>
  <Words>572</Words>
  <Application>Microsoft Office PowerPoint</Application>
  <PresentationFormat>Širokoúhlá obrazovka</PresentationFormat>
  <Paragraphs>180</Paragraphs>
  <Slides>28</Slides>
  <Notes>25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4" baseType="lpstr">
      <vt:lpstr>Arial</vt:lpstr>
      <vt:lpstr>Calibri</vt:lpstr>
      <vt:lpstr>Noto Sans Symbols</vt:lpstr>
      <vt:lpstr>Roboto</vt:lpstr>
      <vt:lpstr>Times New Roman</vt:lpstr>
      <vt:lpstr>Geometric</vt:lpstr>
      <vt:lpstr>Modul 1: Úvod asistivní technologie: Základní informace, principy a příklady nástrojů asistivních technologií</vt:lpstr>
      <vt:lpstr>Otázky pro účastníky</vt:lpstr>
      <vt:lpstr>Definice asistivní technologie (AT)</vt:lpstr>
      <vt:lpstr>Produkty a služby</vt:lpstr>
      <vt:lpstr>Správné používání AT</vt:lpstr>
      <vt:lpstr>Přehled AT pro uživatele se zdravotním postižením</vt:lpstr>
      <vt:lpstr>Typologie AT na základě cílových skupin uživatelů – výběr</vt:lpstr>
      <vt:lpstr>Typologie AT založená na "straně uživatele"</vt:lpstr>
      <vt:lpstr>Typologie AT na základě technického charakteru</vt:lpstr>
      <vt:lpstr>Technologie později použité v AT</vt:lpstr>
      <vt:lpstr>Příklady AT používaných v inkluzivním neformálním vzdělávání</vt:lpstr>
      <vt:lpstr>Jak AT funguje?</vt:lpstr>
      <vt:lpstr>Příklady z každodenní praxe</vt:lpstr>
      <vt:lpstr>Mýty o AT</vt:lpstr>
      <vt:lpstr>Slepý student čte učitelovu recenzi své eseje</vt:lpstr>
      <vt:lpstr>Žák se slabým zrakem čte recenzi své eseje od učitele </vt:lpstr>
      <vt:lpstr>Přístupné prostředí (AE)</vt:lpstr>
      <vt:lpstr>Význam AE část 1</vt:lpstr>
      <vt:lpstr>Význam AE část 2</vt:lpstr>
      <vt:lpstr>Význam AE  část 3</vt:lpstr>
      <vt:lpstr>Tipy, jak vytvořit digitální AE –  část 1</vt:lpstr>
      <vt:lpstr>Tipy, jak vytvořit digitální AE – část 2</vt:lpstr>
      <vt:lpstr>Tipy, jak vytvořit digitální AE – část 3</vt:lpstr>
      <vt:lpstr>Tipy, jak vytvořit vestavěný AE – část 1</vt:lpstr>
      <vt:lpstr>Tipy, jak vytvořit vestavěný AE – část 2</vt:lpstr>
      <vt:lpstr>Tipy, jak vytvořit vestavěný AE – část 3</vt:lpstr>
      <vt:lpstr>Tipy, jak vytvořit vestavěný AE – část 4</vt:lpstr>
      <vt:lpstr>Více informací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DESIGN AND THE NEW TECHNOLOGIES</dc:title>
  <dc:creator>Jirka Pavlíček</dc:creator>
  <cp:keywords>, docId:1AE4D35AACDC2CE11B6DAEDAC3BE245C</cp:keywords>
  <cp:lastModifiedBy>Pavlíček Jiří [4A]</cp:lastModifiedBy>
  <cp:revision>57</cp:revision>
  <dcterms:modified xsi:type="dcterms:W3CDTF">2023-08-25T11:17:31Z</dcterms:modified>
</cp:coreProperties>
</file>