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415" r:id="rId5"/>
    <p:sldId id="416" r:id="rId6"/>
    <p:sldId id="417" r:id="rId7"/>
    <p:sldId id="419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30" r:id="rId18"/>
    <p:sldId id="431" r:id="rId19"/>
    <p:sldId id="432" r:id="rId20"/>
    <p:sldId id="433" r:id="rId21"/>
    <p:sldId id="434" r:id="rId22"/>
    <p:sldId id="435" r:id="rId23"/>
    <p:sldId id="436" r:id="rId24"/>
    <p:sldId id="437" r:id="rId25"/>
    <p:sldId id="438" r:id="rId26"/>
    <p:sldId id="439" r:id="rId27"/>
    <p:sldId id="440" r:id="rId28"/>
    <p:sldId id="441" r:id="rId29"/>
    <p:sldId id="442" r:id="rId30"/>
    <p:sldId id="357" r:id="rId31"/>
    <p:sldId id="444" r:id="rId32"/>
    <p:sldId id="286" r:id="rId33"/>
    <p:sldId id="28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1" autoAdjust="0"/>
    <p:restoredTop sz="56066" autoAdjust="0"/>
  </p:normalViewPr>
  <p:slideViewPr>
    <p:cSldViewPr snapToGrid="0">
      <p:cViewPr varScale="1">
        <p:scale>
          <a:sx n="54" d="100"/>
          <a:sy n="54" d="100"/>
        </p:scale>
        <p:origin x="1594" y="34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411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F4CF-609B-48FE-BCFF-E942C10B2E65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00029-52FC-4058-A850-023B1F1E1D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67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41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341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687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384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743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74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583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578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840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5032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744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2019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619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8331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419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003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2602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279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52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267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649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718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670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055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542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337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54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394A5-2146-7FF4-7363-30D0D69ED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F898E-6CC1-F3BE-55EA-BC4B35B66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E6E15-6625-6C11-D7A4-FAA2688A0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D4744-4F5A-E55F-B609-E1EACF698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FB66C-FECB-CA40-55BF-FC9DBCD8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9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1CE7F-943C-54E3-7E17-DEE09566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FE45E-02ED-A1CB-1892-7D21B209FB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BBC7-F8A6-0E23-552A-8D097FBC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EB88C-2120-EBC5-EC1E-4B22DF5C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654-147D-4F09-0CEB-0B160661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9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023BB1-94FE-D5BC-C964-6EB6BF313D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DA73A-C9CE-4E89-C0AA-69730D876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BC909-C4E8-3ADB-72E6-EF8BA5DA1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BFC98-70BD-F67B-0B74-7970C250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AB9-759A-C207-C876-F8A9160E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AB93-4CFF-1986-EDC0-AEBA1EEBF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4BE6-9A1C-D382-2683-25DA87B54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A88C1-0D6C-DB40-99B4-3A59432D1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128E-7C26-3A54-850B-C8BE70AE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8B3B-BB3C-45F5-4CC2-33AD2EA9E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05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0E758-2267-47F4-1D05-DCC69068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F7BDF-CA20-64BE-1349-D84C78AF7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7C330-4B20-4F16-1C3A-F0F84907A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D7EC8-C0A5-F63A-F902-CAF61E2A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BECF4-A492-7710-1002-E298D4AC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2B9BE-8CFD-A5F1-7EDA-D381D402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 i="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F1D5B-726D-BF71-017E-4E2449C67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1C897E-B5DA-048A-2452-88C7587F94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8C0A5-6206-F6BB-B300-7A7ADE4E5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29940-F0C1-CCFA-6245-AE5BB8C7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5908D-C0D4-A2A0-A036-0B3F2720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24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3C366-2A2F-DED9-5FA2-A8AAD71FB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C7480-7C54-D80E-C220-E6CC28DA0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63BE-8E46-3FD9-EF00-AD29645B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36592-DBFA-AD7E-4950-5A36B7816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08F7E0-3420-899E-D28C-201481A2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E30984-5F90-2DA5-CB45-EA71E4D7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46A3F-09D8-5EC1-0E58-4E693011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5175E-1D3F-A2E7-C71B-321CAF0B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84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8E9A-4767-E297-21FF-6164F48C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DE162-B167-DDBC-4CEA-78BED386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CAF51-3B70-40FD-77E3-BC82266DE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A13DF4-0CBB-07EB-8386-1E95EAFE1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E9D10-29CA-1EBA-91AE-65503BAF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DB2610-13F5-4DDF-734B-E8D8BCCE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48AC4-AF15-D79A-32D5-8FFA8440F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B5CDB-5A51-3BA5-F557-4967230EC1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11" y="6625"/>
            <a:ext cx="651413" cy="7110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8612566-EF20-518D-C24A-ADC3E8C9C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61527" y="140692"/>
            <a:ext cx="3385272" cy="4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7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84236-AEDC-94BB-FF40-377281F65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713F-CFAE-D72F-15EC-FFFCEE682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7525F-BFA7-105E-CE26-ED6E28650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F0C4F-A293-8D0E-A474-3862D095F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3CC613-97B2-CEC4-02C2-00EF449B2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E950EF-5026-0432-D150-589DA963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779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DD626-9549-108A-897F-92A1718E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F23823-D2C4-086E-1C12-7B268472B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A3739-7FC1-47DB-7990-EE4AE3B8A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E51D6-B7C7-E4B2-2FDA-52AC33B4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5E84E5-ACC8-3818-2581-CA3CBCE1B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29EE1-F01B-7FF5-9C77-3A6F7B457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94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8A67FB-2EC2-9763-A94C-C9B3FDFC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DC3B-1EF8-4EBA-CE35-A07D0B11D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4A5B9-68A1-3735-B3B0-FBE45E173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E4A6-E080-C7C2-2925-DB49848E7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443C-62B7-786D-4041-C6949F9F2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60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0067" y="2926185"/>
            <a:ext cx="7451866" cy="836021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Oštećenje</a:t>
            </a:r>
            <a:r>
              <a:rPr lang="en-GB" sz="5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endParaRPr lang="en-GB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71367" y="2886996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2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4" y="849180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Uzroci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4" y="2950440"/>
            <a:ext cx="4609011" cy="204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Prema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vremenu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nastanka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783979" y="1561709"/>
            <a:ext cx="4492866" cy="36111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/>
              <a:t>Urođeno</a:t>
            </a:r>
            <a:r>
              <a:rPr lang="en-GB" sz="2200" dirty="0"/>
              <a:t> </a:t>
            </a:r>
            <a:r>
              <a:rPr lang="en-GB" sz="2200" dirty="0" err="1"/>
              <a:t>oštećenje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r>
              <a:rPr lang="en-GB" sz="2200" dirty="0"/>
              <a:t> – </a:t>
            </a:r>
            <a:r>
              <a:rPr lang="en-GB" sz="2200" dirty="0" err="1"/>
              <a:t>nasljedne</a:t>
            </a:r>
            <a:r>
              <a:rPr lang="en-GB" sz="2200" dirty="0"/>
              <a:t> </a:t>
            </a:r>
            <a:r>
              <a:rPr lang="en-GB" sz="2200" dirty="0" err="1"/>
              <a:t>bolesti</a:t>
            </a:r>
            <a:r>
              <a:rPr lang="en-GB" sz="2200" dirty="0"/>
              <a:t>, </a:t>
            </a:r>
            <a:r>
              <a:rPr lang="en-GB" sz="2200" dirty="0" err="1"/>
              <a:t>deformacije</a:t>
            </a:r>
            <a:r>
              <a:rPr lang="en-GB" sz="2200" dirty="0"/>
              <a:t> i </a:t>
            </a:r>
            <a:r>
              <a:rPr lang="en-GB" sz="2200" dirty="0" err="1"/>
              <a:t>oštećenja</a:t>
            </a:r>
            <a:r>
              <a:rPr lang="en-GB" sz="2200" dirty="0"/>
              <a:t> </a:t>
            </a:r>
            <a:r>
              <a:rPr lang="en-GB" sz="2200" dirty="0" err="1"/>
              <a:t>nastala</a:t>
            </a:r>
            <a:r>
              <a:rPr lang="en-GB" sz="2200" dirty="0"/>
              <a:t> </a:t>
            </a:r>
            <a:r>
              <a:rPr lang="en-GB" sz="2200" dirty="0" err="1"/>
              <a:t>tijekom</a:t>
            </a:r>
            <a:r>
              <a:rPr lang="en-GB" sz="2200" dirty="0"/>
              <a:t> </a:t>
            </a:r>
            <a:r>
              <a:rPr lang="en-GB" sz="2200" dirty="0" err="1"/>
              <a:t>trudnoće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Stečeno</a:t>
            </a:r>
            <a:r>
              <a:rPr lang="en-GB" sz="2200" dirty="0"/>
              <a:t> </a:t>
            </a:r>
            <a:r>
              <a:rPr lang="en-GB" sz="2200" dirty="0" err="1"/>
              <a:t>oštećenje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r>
              <a:rPr lang="en-GB" sz="2200" dirty="0"/>
              <a:t> – </a:t>
            </a:r>
            <a:r>
              <a:rPr lang="en-GB" sz="2200" dirty="0" err="1"/>
              <a:t>bolesti</a:t>
            </a:r>
            <a:r>
              <a:rPr lang="en-GB" sz="2200" dirty="0"/>
              <a:t> i </a:t>
            </a:r>
            <a:r>
              <a:rPr lang="en-GB" sz="2200" dirty="0" err="1"/>
              <a:t>ozljede</a:t>
            </a:r>
            <a:r>
              <a:rPr lang="en-GB" sz="2200" dirty="0"/>
              <a:t> </a:t>
            </a:r>
            <a:r>
              <a:rPr lang="en-GB" sz="2200" dirty="0" err="1"/>
              <a:t>nastali</a:t>
            </a:r>
            <a:r>
              <a:rPr lang="en-GB" sz="2200" dirty="0"/>
              <a:t> </a:t>
            </a:r>
            <a:r>
              <a:rPr lang="en-GB" sz="2200" dirty="0" err="1"/>
              <a:t>tijekom</a:t>
            </a:r>
            <a:r>
              <a:rPr lang="en-GB" sz="2200" dirty="0"/>
              <a:t> </a:t>
            </a:r>
            <a:r>
              <a:rPr lang="en-GB" sz="2200" dirty="0" err="1"/>
              <a:t>ili</a:t>
            </a:r>
            <a:r>
              <a:rPr lang="en-GB" sz="2200" dirty="0"/>
              <a:t> </a:t>
            </a:r>
            <a:r>
              <a:rPr lang="en-GB" sz="2200" dirty="0" err="1"/>
              <a:t>poslije</a:t>
            </a:r>
            <a:r>
              <a:rPr lang="en-GB" sz="2200" dirty="0"/>
              <a:t> </a:t>
            </a:r>
            <a:r>
              <a:rPr lang="en-GB" sz="2200" dirty="0" err="1"/>
              <a:t>poroda</a:t>
            </a: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885570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1821607" y="2606341"/>
            <a:ext cx="8548786" cy="1645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GB" sz="2200" b="1" dirty="0" err="1"/>
              <a:t>Najčešći</a:t>
            </a:r>
            <a:r>
              <a:rPr lang="en-GB" sz="2200" b="1" dirty="0"/>
              <a:t> </a:t>
            </a:r>
            <a:r>
              <a:rPr lang="en-GB" sz="2200" b="1" dirty="0" err="1"/>
              <a:t>uzroci</a:t>
            </a:r>
            <a:r>
              <a:rPr lang="en-GB" sz="2200" b="1" dirty="0"/>
              <a:t> </a:t>
            </a:r>
            <a:r>
              <a:rPr lang="en-GB" sz="2200" b="1" dirty="0" err="1"/>
              <a:t>oštećenja</a:t>
            </a:r>
            <a:r>
              <a:rPr lang="en-GB" sz="2200" b="1" dirty="0"/>
              <a:t> </a:t>
            </a:r>
            <a:r>
              <a:rPr lang="en-GB" sz="2200" b="1" dirty="0" err="1"/>
              <a:t>vida</a:t>
            </a:r>
            <a:r>
              <a:rPr lang="en-GB" sz="2200" b="1" dirty="0"/>
              <a:t>: </a:t>
            </a:r>
            <a:r>
              <a:rPr lang="en-GB" sz="2200" b="1" dirty="0" err="1"/>
              <a:t>refrakcijska</a:t>
            </a:r>
            <a:r>
              <a:rPr lang="en-GB" sz="2200" b="1" dirty="0"/>
              <a:t> </a:t>
            </a:r>
            <a:r>
              <a:rPr lang="en-GB" sz="2200" b="1" dirty="0" err="1"/>
              <a:t>pogreška</a:t>
            </a:r>
            <a:r>
              <a:rPr lang="en-GB" sz="2200" b="1" dirty="0"/>
              <a:t>, </a:t>
            </a:r>
            <a:r>
              <a:rPr lang="en-GB" sz="2200" b="1" dirty="0" err="1"/>
              <a:t>katarakta</a:t>
            </a:r>
            <a:r>
              <a:rPr lang="en-GB" sz="2200" b="1" dirty="0"/>
              <a:t>, </a:t>
            </a:r>
            <a:r>
              <a:rPr lang="en-GB" sz="2200" b="1" dirty="0" err="1"/>
              <a:t>glaukom</a:t>
            </a:r>
            <a:r>
              <a:rPr lang="en-GB" sz="2200" b="1" dirty="0"/>
              <a:t>, </a:t>
            </a:r>
            <a:r>
              <a:rPr lang="en-GB" sz="2200" b="1" dirty="0" err="1"/>
              <a:t>trahom</a:t>
            </a:r>
            <a:r>
              <a:rPr lang="en-GB" sz="2200" b="1" dirty="0"/>
              <a:t>, </a:t>
            </a:r>
            <a:r>
              <a:rPr lang="en-GB" sz="2200" b="1" dirty="0" err="1"/>
              <a:t>degeneracijska</a:t>
            </a:r>
            <a:r>
              <a:rPr lang="en-GB" sz="2200" b="1" dirty="0"/>
              <a:t> </a:t>
            </a:r>
            <a:r>
              <a:rPr lang="en-GB" sz="2200" b="1" dirty="0" err="1"/>
              <a:t>makula</a:t>
            </a:r>
            <a:r>
              <a:rPr lang="en-GB" sz="2200" b="1" dirty="0"/>
              <a:t>, </a:t>
            </a:r>
            <a:r>
              <a:rPr lang="en-GB" sz="2200" b="1" dirty="0" err="1"/>
              <a:t>zamućenje</a:t>
            </a:r>
            <a:r>
              <a:rPr lang="en-GB" sz="2200" b="1" dirty="0"/>
              <a:t> </a:t>
            </a:r>
            <a:r>
              <a:rPr lang="en-GB" sz="2200" b="1" dirty="0" err="1"/>
              <a:t>rožnice</a:t>
            </a:r>
            <a:r>
              <a:rPr lang="en-GB" sz="2200" b="1" dirty="0"/>
              <a:t>, </a:t>
            </a:r>
            <a:r>
              <a:rPr lang="en-GB" sz="2200" b="1" dirty="0" err="1"/>
              <a:t>dijabetička</a:t>
            </a:r>
            <a:r>
              <a:rPr lang="en-GB" sz="2200" b="1" dirty="0"/>
              <a:t> </a:t>
            </a:r>
            <a:r>
              <a:rPr lang="en-GB" sz="2200" b="1" dirty="0" err="1"/>
              <a:t>retinopatija</a:t>
            </a:r>
            <a:r>
              <a:rPr lang="en-GB" sz="2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3820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4" y="849180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841147" y="1071379"/>
            <a:ext cx="4492866" cy="49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/>
              <a:t>Najteže</a:t>
            </a:r>
            <a:r>
              <a:rPr lang="en-GB" sz="2200" dirty="0"/>
              <a:t> </a:t>
            </a:r>
            <a:r>
              <a:rPr lang="en-GB" sz="2200" dirty="0" err="1"/>
              <a:t>posljedice</a:t>
            </a:r>
            <a:r>
              <a:rPr lang="en-GB" sz="2200" dirty="0"/>
              <a:t> </a:t>
            </a:r>
            <a:r>
              <a:rPr lang="en-GB" sz="2200" dirty="0" err="1"/>
              <a:t>oštećenja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r>
              <a:rPr lang="en-GB" sz="2200" dirty="0"/>
              <a:t> </a:t>
            </a:r>
            <a:r>
              <a:rPr lang="en-GB" sz="2200" dirty="0" err="1"/>
              <a:t>manifestiraju</a:t>
            </a:r>
            <a:r>
              <a:rPr lang="en-GB" sz="2200" dirty="0"/>
              <a:t> se u </a:t>
            </a:r>
            <a:r>
              <a:rPr lang="en-GB" sz="2200" dirty="0" err="1"/>
              <a:t>području</a:t>
            </a:r>
            <a:r>
              <a:rPr lang="en-GB" sz="2200" dirty="0"/>
              <a:t> </a:t>
            </a:r>
            <a:r>
              <a:rPr lang="en-GB" sz="2200" dirty="0" err="1"/>
              <a:t>snalaženja</a:t>
            </a:r>
            <a:r>
              <a:rPr lang="en-GB" sz="2200" dirty="0"/>
              <a:t> u </a:t>
            </a:r>
            <a:r>
              <a:rPr lang="en-GB" sz="2200" dirty="0" err="1"/>
              <a:t>prostoru</a:t>
            </a:r>
            <a:r>
              <a:rPr lang="en-GB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90 % </a:t>
            </a:r>
            <a:r>
              <a:rPr lang="en-GB" sz="2200" dirty="0" err="1"/>
              <a:t>informacija</a:t>
            </a:r>
            <a:r>
              <a:rPr lang="en-GB" sz="2200" dirty="0"/>
              <a:t> </a:t>
            </a:r>
            <a:r>
              <a:rPr lang="en-GB" sz="2200" dirty="0" err="1"/>
              <a:t>koje</a:t>
            </a:r>
            <a:r>
              <a:rPr lang="en-GB" sz="2200" dirty="0"/>
              <a:t> </a:t>
            </a:r>
            <a:r>
              <a:rPr lang="en-GB" sz="2200" dirty="0" err="1"/>
              <a:t>dolaze</a:t>
            </a:r>
            <a:r>
              <a:rPr lang="en-GB" sz="2200" dirty="0"/>
              <a:t> </a:t>
            </a:r>
            <a:r>
              <a:rPr lang="en-GB" sz="2200" dirty="0" err="1"/>
              <a:t>iz</a:t>
            </a:r>
            <a:r>
              <a:rPr lang="en-GB" sz="2200" dirty="0"/>
              <a:t> </a:t>
            </a:r>
            <a:r>
              <a:rPr lang="en-GB" sz="2200" dirty="0" err="1"/>
              <a:t>senzornih</a:t>
            </a:r>
            <a:r>
              <a:rPr lang="en-GB" sz="2200" dirty="0"/>
              <a:t> organa </a:t>
            </a:r>
            <a:r>
              <a:rPr lang="en-GB" sz="2200" dirty="0" err="1"/>
              <a:t>jesu</a:t>
            </a:r>
            <a:r>
              <a:rPr lang="en-GB" sz="2200" dirty="0"/>
              <a:t> one </a:t>
            </a:r>
            <a:r>
              <a:rPr lang="en-GB" sz="2200" dirty="0" err="1"/>
              <a:t>koje</a:t>
            </a:r>
            <a:r>
              <a:rPr lang="en-GB" sz="2200" dirty="0"/>
              <a:t> </a:t>
            </a:r>
            <a:r>
              <a:rPr lang="en-GB" sz="2200" dirty="0" err="1"/>
              <a:t>dolaze</a:t>
            </a:r>
            <a:r>
              <a:rPr lang="en-GB" sz="2200" dirty="0"/>
              <a:t> </a:t>
            </a:r>
            <a:r>
              <a:rPr lang="en-GB" sz="2200" dirty="0" err="1"/>
              <a:t>iz</a:t>
            </a:r>
            <a:r>
              <a:rPr lang="en-GB" sz="2200" dirty="0"/>
              <a:t> </a:t>
            </a:r>
            <a:r>
              <a:rPr lang="en-GB" sz="2200" dirty="0" err="1"/>
              <a:t>osjetila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Veće</a:t>
            </a:r>
            <a:r>
              <a:rPr lang="en-GB" sz="2200" dirty="0"/>
              <a:t> </a:t>
            </a:r>
            <a:r>
              <a:rPr lang="en-GB" sz="2200" dirty="0" err="1"/>
              <a:t>oštećenje</a:t>
            </a:r>
            <a:r>
              <a:rPr lang="en-GB" sz="2200" dirty="0"/>
              <a:t> + </a:t>
            </a:r>
            <a:r>
              <a:rPr lang="en-GB" sz="2200" dirty="0" err="1"/>
              <a:t>raniji</a:t>
            </a:r>
            <a:r>
              <a:rPr lang="en-GB" sz="2200" dirty="0"/>
              <a:t> </a:t>
            </a:r>
            <a:r>
              <a:rPr lang="en-GB" sz="2200" dirty="0" err="1"/>
              <a:t>nastanak</a:t>
            </a:r>
            <a:r>
              <a:rPr lang="en-GB" sz="2200" dirty="0"/>
              <a:t> </a:t>
            </a:r>
            <a:r>
              <a:rPr lang="en-GB" sz="2200" dirty="0" err="1"/>
              <a:t>oštećenja</a:t>
            </a:r>
            <a:r>
              <a:rPr lang="en-GB" sz="2200" dirty="0"/>
              <a:t> = </a:t>
            </a:r>
            <a:r>
              <a:rPr lang="en-GB" sz="2200" dirty="0" err="1"/>
              <a:t>veće</a:t>
            </a:r>
            <a:r>
              <a:rPr lang="en-GB" sz="2200" dirty="0"/>
              <a:t> </a:t>
            </a:r>
            <a:r>
              <a:rPr lang="en-GB" sz="2200" dirty="0" err="1"/>
              <a:t>teškoće</a:t>
            </a: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300259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27" y="1022248"/>
            <a:ext cx="3981994" cy="401020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r>
              <a:rPr lang="en-GB" dirty="0"/>
              <a:t>: </a:t>
            </a:r>
            <a:r>
              <a:rPr lang="en-GB" dirty="0" err="1"/>
              <a:t>Kognitivni</a:t>
            </a:r>
            <a:r>
              <a:rPr lang="en-GB" dirty="0"/>
              <a:t> </a:t>
            </a:r>
            <a:r>
              <a:rPr lang="en-GB" dirty="0" err="1"/>
              <a:t>razvoj</a:t>
            </a:r>
            <a:br>
              <a:rPr lang="en-GB" dirty="0"/>
            </a:b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022248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Kašnjenje</a:t>
            </a:r>
            <a:r>
              <a:rPr lang="en-GB" sz="21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Drugačija</a:t>
            </a:r>
            <a:r>
              <a:rPr lang="en-GB" sz="2100" dirty="0"/>
              <a:t> </a:t>
            </a:r>
            <a:r>
              <a:rPr lang="en-GB" sz="2100" dirty="0" err="1"/>
              <a:t>struktura</a:t>
            </a:r>
            <a:r>
              <a:rPr lang="en-GB" sz="2100" dirty="0"/>
              <a:t> </a:t>
            </a:r>
            <a:r>
              <a:rPr lang="en-GB" sz="2100" dirty="0" err="1"/>
              <a:t>stečenih</a:t>
            </a:r>
            <a:r>
              <a:rPr lang="en-GB" sz="2100" dirty="0"/>
              <a:t> </a:t>
            </a:r>
            <a:r>
              <a:rPr lang="en-GB" sz="2100" dirty="0" err="1"/>
              <a:t>informacija</a:t>
            </a:r>
            <a:r>
              <a:rPr lang="en-GB" sz="21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Otežano</a:t>
            </a:r>
            <a:r>
              <a:rPr lang="en-GB" sz="2100" dirty="0"/>
              <a:t> </a:t>
            </a:r>
            <a:r>
              <a:rPr lang="en-GB" sz="2100" dirty="0" err="1"/>
              <a:t>učenje</a:t>
            </a:r>
            <a:r>
              <a:rPr lang="en-GB" sz="2100" dirty="0"/>
              <a:t> </a:t>
            </a:r>
            <a:r>
              <a:rPr lang="en-GB" sz="2100" dirty="0" err="1"/>
              <a:t>modela</a:t>
            </a:r>
            <a:r>
              <a:rPr lang="en-GB" sz="2100" dirty="0"/>
              <a:t> </a:t>
            </a:r>
            <a:r>
              <a:rPr lang="en-GB" sz="2100" dirty="0" err="1"/>
              <a:t>ponašanja</a:t>
            </a:r>
            <a:r>
              <a:rPr lang="en-GB" sz="2100" dirty="0"/>
              <a:t>, </a:t>
            </a:r>
            <a:r>
              <a:rPr lang="en-GB" sz="2100" dirty="0" err="1"/>
              <a:t>ophođenja</a:t>
            </a:r>
            <a:r>
              <a:rPr lang="en-GB" sz="2100" dirty="0"/>
              <a:t> s </a:t>
            </a:r>
            <a:r>
              <a:rPr lang="en-GB" sz="2100" dirty="0" err="1"/>
              <a:t>drugima</a:t>
            </a:r>
            <a:r>
              <a:rPr lang="en-GB" sz="2100" dirty="0"/>
              <a:t>, </a:t>
            </a:r>
            <a:r>
              <a:rPr lang="en-GB" sz="2100" dirty="0" err="1"/>
              <a:t>svakodnevnih</a:t>
            </a:r>
            <a:r>
              <a:rPr lang="en-GB" sz="2100" dirty="0"/>
              <a:t> </a:t>
            </a:r>
            <a:r>
              <a:rPr lang="en-GB" sz="2100" dirty="0" err="1"/>
              <a:t>vještina</a:t>
            </a:r>
            <a:r>
              <a:rPr lang="en-GB" sz="2100" dirty="0"/>
              <a:t> i </a:t>
            </a:r>
            <a:r>
              <a:rPr lang="en-GB" sz="2100" dirty="0" err="1"/>
              <a:t>realne</a:t>
            </a:r>
            <a:r>
              <a:rPr lang="en-GB" sz="2100" dirty="0"/>
              <a:t> </a:t>
            </a:r>
            <a:r>
              <a:rPr lang="en-GB" sz="2100" dirty="0" err="1"/>
              <a:t>slike</a:t>
            </a:r>
            <a:r>
              <a:rPr lang="en-GB" sz="2100" dirty="0"/>
              <a:t> o </a:t>
            </a:r>
            <a:r>
              <a:rPr lang="en-GB" sz="2100" dirty="0" err="1"/>
              <a:t>svijetu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Slijepo</a:t>
            </a:r>
            <a:r>
              <a:rPr lang="en-GB" sz="2100" dirty="0"/>
              <a:t> </a:t>
            </a:r>
            <a:r>
              <a:rPr lang="en-GB" sz="2100" dirty="0" err="1"/>
              <a:t>rođeno</a:t>
            </a:r>
            <a:r>
              <a:rPr lang="en-GB" sz="2100" dirty="0"/>
              <a:t> </a:t>
            </a:r>
            <a:r>
              <a:rPr lang="en-GB" sz="2100" dirty="0" err="1"/>
              <a:t>dijete</a:t>
            </a:r>
            <a:r>
              <a:rPr lang="en-GB" sz="2100" dirty="0"/>
              <a:t> </a:t>
            </a:r>
            <a:r>
              <a:rPr lang="en-GB" sz="2100" dirty="0" err="1"/>
              <a:t>pojmove</a:t>
            </a:r>
            <a:r>
              <a:rPr lang="en-GB" sz="2100" dirty="0"/>
              <a:t> </a:t>
            </a:r>
            <a:r>
              <a:rPr lang="en-GB" sz="2100" dirty="0" err="1"/>
              <a:t>gradi</a:t>
            </a:r>
            <a:r>
              <a:rPr lang="en-GB" sz="2100" dirty="0"/>
              <a:t> </a:t>
            </a:r>
            <a:r>
              <a:rPr lang="en-GB" sz="2100" dirty="0" err="1"/>
              <a:t>na</a:t>
            </a:r>
            <a:r>
              <a:rPr lang="en-GB" sz="2100" dirty="0"/>
              <a:t> </a:t>
            </a:r>
            <a:r>
              <a:rPr lang="en-GB" sz="2100" dirty="0" err="1"/>
              <a:t>temelju</a:t>
            </a:r>
            <a:r>
              <a:rPr lang="en-GB" sz="2100" dirty="0"/>
              <a:t> </a:t>
            </a:r>
            <a:r>
              <a:rPr lang="en-GB" sz="2100" dirty="0" err="1"/>
              <a:t>drugih</a:t>
            </a:r>
            <a:r>
              <a:rPr lang="en-GB" sz="2100" dirty="0"/>
              <a:t> </a:t>
            </a:r>
            <a:r>
              <a:rPr lang="en-GB" sz="2100" dirty="0" err="1"/>
              <a:t>osjetnih</a:t>
            </a:r>
            <a:r>
              <a:rPr lang="en-GB" sz="2100" dirty="0"/>
              <a:t> </a:t>
            </a:r>
            <a:r>
              <a:rPr lang="en-GB" sz="2100" dirty="0" err="1"/>
              <a:t>modaliteta</a:t>
            </a:r>
            <a:r>
              <a:rPr lang="en-GB" sz="2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0689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15848" y="1088509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Slabovidne</a:t>
            </a:r>
            <a:r>
              <a:rPr lang="en-GB" sz="2100" dirty="0"/>
              <a:t> </a:t>
            </a:r>
            <a:r>
              <a:rPr lang="en-GB" sz="2100" dirty="0" err="1"/>
              <a:t>osobe</a:t>
            </a:r>
            <a:r>
              <a:rPr lang="en-GB" sz="2100" dirty="0"/>
              <a:t> </a:t>
            </a:r>
            <a:r>
              <a:rPr lang="en-GB" sz="2100" dirty="0" err="1"/>
              <a:t>nadopunjuju</a:t>
            </a:r>
            <a:r>
              <a:rPr lang="en-GB" sz="2100" dirty="0"/>
              <a:t> </a:t>
            </a:r>
            <a:r>
              <a:rPr lang="en-GB" sz="2100" dirty="0" err="1"/>
              <a:t>manjak</a:t>
            </a:r>
            <a:r>
              <a:rPr lang="en-GB" sz="2100" dirty="0"/>
              <a:t> </a:t>
            </a:r>
            <a:r>
              <a:rPr lang="en-GB" sz="2100" dirty="0" err="1"/>
              <a:t>informacija</a:t>
            </a:r>
            <a:r>
              <a:rPr lang="en-GB" sz="2100" dirty="0"/>
              <a:t> </a:t>
            </a:r>
            <a:r>
              <a:rPr lang="en-GB" sz="2100" dirty="0" err="1"/>
              <a:t>drugim</a:t>
            </a:r>
            <a:r>
              <a:rPr lang="en-GB" sz="2100" dirty="0"/>
              <a:t> </a:t>
            </a:r>
            <a:r>
              <a:rPr lang="en-GB" sz="2100" dirty="0" err="1"/>
              <a:t>izvorima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Auditivno</a:t>
            </a:r>
            <a:r>
              <a:rPr lang="en-GB" sz="2100" dirty="0"/>
              <a:t> </a:t>
            </a:r>
            <a:r>
              <a:rPr lang="en-GB" sz="2100" dirty="0" err="1"/>
              <a:t>pamćenje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Taktilna</a:t>
            </a:r>
            <a:r>
              <a:rPr lang="en-GB" sz="2100" dirty="0"/>
              <a:t> </a:t>
            </a:r>
            <a:r>
              <a:rPr lang="en-GB" sz="2100" dirty="0" err="1"/>
              <a:t>percepcija</a:t>
            </a:r>
            <a:r>
              <a:rPr lang="en-GB" sz="2100" dirty="0"/>
              <a:t> – </a:t>
            </a:r>
            <a:r>
              <a:rPr lang="en-GB" sz="2100" dirty="0" err="1"/>
              <a:t>više</a:t>
            </a:r>
            <a:r>
              <a:rPr lang="en-GB" sz="2100" dirty="0"/>
              <a:t> </a:t>
            </a:r>
            <a:r>
              <a:rPr lang="en-GB" sz="2100" dirty="0" err="1"/>
              <a:t>vremena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Verbalizam</a:t>
            </a: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  <p:pic>
        <p:nvPicPr>
          <p:cNvPr id="10" name="Picture 9" descr="Different shapes with different colours. &#10;&#10;">
            <a:extLst>
              <a:ext uri="{FF2B5EF4-FFF2-40B4-BE49-F238E27FC236}">
                <a16:creationId xmlns:a16="http://schemas.microsoft.com/office/drawing/2014/main" id="{43BABAF0-44D7-6F32-9769-AA309CF2C7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080" y="1196789"/>
            <a:ext cx="5106478" cy="340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27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593" y="1022248"/>
            <a:ext cx="3981994" cy="401020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r>
              <a:rPr lang="en-GB" dirty="0"/>
              <a:t> : </a:t>
            </a:r>
            <a:r>
              <a:rPr lang="en-GB" dirty="0" err="1"/>
              <a:t>Emocionalni</a:t>
            </a:r>
            <a:r>
              <a:rPr lang="en-GB" dirty="0"/>
              <a:t> </a:t>
            </a:r>
            <a:r>
              <a:rPr lang="en-GB" dirty="0" err="1"/>
              <a:t>razvoj</a:t>
            </a:r>
            <a:br>
              <a:rPr lang="en-GB" dirty="0"/>
            </a:b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022248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Oštećenje</a:t>
            </a:r>
            <a:r>
              <a:rPr lang="en-GB" sz="2100" dirty="0"/>
              <a:t> </a:t>
            </a:r>
            <a:r>
              <a:rPr lang="en-GB" sz="2100" dirty="0" err="1"/>
              <a:t>vida</a:t>
            </a:r>
            <a:r>
              <a:rPr lang="en-GB" sz="2100" dirty="0"/>
              <a:t> ne mora </a:t>
            </a:r>
            <a:r>
              <a:rPr lang="en-GB" sz="2100" dirty="0" err="1"/>
              <a:t>nužno</a:t>
            </a:r>
            <a:r>
              <a:rPr lang="en-GB" sz="2100" dirty="0"/>
              <a:t> </a:t>
            </a:r>
            <a:r>
              <a:rPr lang="en-GB" sz="2100" dirty="0" err="1"/>
              <a:t>rezultirati</a:t>
            </a:r>
            <a:r>
              <a:rPr lang="en-GB" sz="2100" dirty="0"/>
              <a:t> i </a:t>
            </a:r>
            <a:r>
              <a:rPr lang="en-GB" sz="2100" dirty="0" err="1"/>
              <a:t>odstupanjem</a:t>
            </a:r>
            <a:r>
              <a:rPr lang="en-GB" sz="2100" dirty="0"/>
              <a:t> u </a:t>
            </a:r>
            <a:r>
              <a:rPr lang="en-GB" sz="2100" dirty="0" err="1"/>
              <a:t>emocionalnom</a:t>
            </a:r>
            <a:r>
              <a:rPr lang="en-GB" sz="2100" dirty="0"/>
              <a:t> </a:t>
            </a:r>
            <a:r>
              <a:rPr lang="en-GB" sz="2100" dirty="0" err="1"/>
              <a:t>razvoju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Frustracija</a:t>
            </a:r>
            <a:r>
              <a:rPr lang="en-GB" sz="2100" dirty="0"/>
              <a:t> </a:t>
            </a:r>
            <a:r>
              <a:rPr lang="en-GB" sz="2100" dirty="0" err="1"/>
              <a:t>uslijed</a:t>
            </a:r>
            <a:r>
              <a:rPr lang="en-GB" sz="2100" dirty="0"/>
              <a:t> </a:t>
            </a:r>
            <a:r>
              <a:rPr lang="en-GB" sz="2100" dirty="0" err="1"/>
              <a:t>otežanog</a:t>
            </a:r>
            <a:r>
              <a:rPr lang="en-GB" sz="2100" dirty="0"/>
              <a:t> </a:t>
            </a:r>
            <a:r>
              <a:rPr lang="en-GB" sz="2100" dirty="0" err="1"/>
              <a:t>zadovoljenja</a:t>
            </a:r>
            <a:r>
              <a:rPr lang="en-GB" sz="2100" dirty="0"/>
              <a:t> </a:t>
            </a:r>
            <a:r>
              <a:rPr lang="en-GB" sz="2100" dirty="0" err="1"/>
              <a:t>osnovnih</a:t>
            </a:r>
            <a:r>
              <a:rPr lang="en-GB" sz="2100" dirty="0"/>
              <a:t> </a:t>
            </a:r>
            <a:r>
              <a:rPr lang="en-GB" sz="2100" dirty="0" err="1"/>
              <a:t>potreba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Odstupajuća</a:t>
            </a:r>
            <a:r>
              <a:rPr lang="en-GB" sz="2100" dirty="0"/>
              <a:t> </a:t>
            </a:r>
            <a:r>
              <a:rPr lang="en-GB" sz="2100" dirty="0" err="1"/>
              <a:t>facijalna</a:t>
            </a:r>
            <a:r>
              <a:rPr lang="en-GB" sz="2100" dirty="0"/>
              <a:t> </a:t>
            </a:r>
            <a:r>
              <a:rPr lang="en-GB" sz="2100" dirty="0" err="1"/>
              <a:t>ekspresija</a:t>
            </a:r>
            <a:r>
              <a:rPr lang="en-GB" sz="2100" dirty="0"/>
              <a:t> </a:t>
            </a:r>
            <a:r>
              <a:rPr lang="en-GB" sz="2100" dirty="0" err="1"/>
              <a:t>emocija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1095048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497" y="768548"/>
            <a:ext cx="3981994" cy="291532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r>
              <a:rPr lang="en-GB" dirty="0"/>
              <a:t> : </a:t>
            </a:r>
            <a:r>
              <a:rPr lang="hr-HR" dirty="0"/>
              <a:t>Čitanje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022248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Slabovidni</a:t>
            </a:r>
            <a:r>
              <a:rPr lang="en-GB" sz="2100" dirty="0"/>
              <a:t> </a:t>
            </a:r>
            <a:r>
              <a:rPr lang="en-GB" sz="2100" dirty="0" err="1"/>
              <a:t>čitaju</a:t>
            </a:r>
            <a:r>
              <a:rPr lang="en-GB" sz="2100" dirty="0"/>
              <a:t> </a:t>
            </a:r>
            <a:r>
              <a:rPr lang="en-GB" sz="2100" dirty="0" err="1"/>
              <a:t>crni</a:t>
            </a:r>
            <a:r>
              <a:rPr lang="en-GB" sz="2100" dirty="0"/>
              <a:t> </a:t>
            </a:r>
            <a:r>
              <a:rPr lang="en-GB" sz="2100" dirty="0" err="1"/>
              <a:t>tisak</a:t>
            </a:r>
            <a:r>
              <a:rPr lang="en-GB" sz="2100" dirty="0"/>
              <a:t> koji se </a:t>
            </a:r>
            <a:r>
              <a:rPr lang="en-GB" sz="2100" dirty="0" err="1"/>
              <a:t>uvećava</a:t>
            </a:r>
            <a:r>
              <a:rPr lang="en-GB" sz="2100" dirty="0"/>
              <a:t> – </a:t>
            </a:r>
            <a:r>
              <a:rPr lang="en-GB" sz="2100" dirty="0" err="1"/>
              <a:t>uspješnost</a:t>
            </a:r>
            <a:r>
              <a:rPr lang="en-GB" sz="2100" dirty="0"/>
              <a:t> </a:t>
            </a:r>
            <a:r>
              <a:rPr lang="en-GB" sz="2100" dirty="0" err="1"/>
              <a:t>ovisi</a:t>
            </a:r>
            <a:r>
              <a:rPr lang="en-GB" sz="2100" dirty="0"/>
              <a:t> o </a:t>
            </a:r>
            <a:r>
              <a:rPr lang="en-GB" sz="2100" dirty="0" err="1"/>
              <a:t>stupnju</a:t>
            </a:r>
            <a:r>
              <a:rPr lang="en-GB" sz="2100" dirty="0"/>
              <a:t> </a:t>
            </a:r>
            <a:r>
              <a:rPr lang="en-GB" sz="2100" dirty="0" err="1"/>
              <a:t>oštećenja</a:t>
            </a:r>
            <a:r>
              <a:rPr lang="en-GB" sz="2100" dirty="0"/>
              <a:t> </a:t>
            </a:r>
            <a:r>
              <a:rPr lang="en-GB" sz="2100" dirty="0" err="1"/>
              <a:t>vida</a:t>
            </a:r>
            <a:r>
              <a:rPr lang="en-GB" sz="2100" dirty="0"/>
              <a:t> i </a:t>
            </a:r>
            <a:r>
              <a:rPr lang="en-GB" sz="2100" dirty="0" err="1"/>
              <a:t>uvjetima</a:t>
            </a:r>
            <a:r>
              <a:rPr lang="en-GB" sz="2100" dirty="0"/>
              <a:t> </a:t>
            </a:r>
            <a:r>
              <a:rPr lang="en-GB" sz="2100" dirty="0" err="1"/>
              <a:t>čitanja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Slijepi</a:t>
            </a:r>
            <a:r>
              <a:rPr lang="en-GB" sz="2100" dirty="0"/>
              <a:t> </a:t>
            </a:r>
            <a:r>
              <a:rPr lang="en-GB" sz="2100" dirty="0" err="1"/>
              <a:t>čitaju</a:t>
            </a:r>
            <a:r>
              <a:rPr lang="en-GB" sz="2100" dirty="0"/>
              <a:t> </a:t>
            </a:r>
            <a:r>
              <a:rPr lang="en-GB" sz="2100" dirty="0" err="1"/>
              <a:t>brajicu</a:t>
            </a:r>
            <a:r>
              <a:rPr lang="en-GB" sz="2100" dirty="0"/>
              <a:t> – </a:t>
            </a:r>
            <a:r>
              <a:rPr lang="en-GB" sz="2100" dirty="0" err="1"/>
              <a:t>uspješnost</a:t>
            </a:r>
            <a:r>
              <a:rPr lang="en-GB" sz="2100" dirty="0"/>
              <a:t> </a:t>
            </a:r>
            <a:r>
              <a:rPr lang="en-GB" sz="2100" dirty="0" err="1"/>
              <a:t>ovisi</a:t>
            </a:r>
            <a:r>
              <a:rPr lang="en-GB" sz="2100" dirty="0"/>
              <a:t> o </a:t>
            </a:r>
            <a:r>
              <a:rPr lang="en-GB" sz="2100" dirty="0" err="1"/>
              <a:t>stupnju</a:t>
            </a:r>
            <a:r>
              <a:rPr lang="en-GB" sz="2100" dirty="0"/>
              <a:t> </a:t>
            </a:r>
            <a:r>
              <a:rPr lang="en-GB" sz="2100" dirty="0" err="1"/>
              <a:t>intelektualnog</a:t>
            </a:r>
            <a:r>
              <a:rPr lang="en-GB" sz="2100" dirty="0"/>
              <a:t> </a:t>
            </a:r>
            <a:r>
              <a:rPr lang="en-GB" sz="2100" dirty="0" err="1"/>
              <a:t>razvoja</a:t>
            </a:r>
            <a:r>
              <a:rPr lang="en-GB" sz="2100" dirty="0"/>
              <a:t>, </a:t>
            </a:r>
            <a:r>
              <a:rPr lang="en-GB" sz="2100" dirty="0" err="1"/>
              <a:t>osjetljivosti</a:t>
            </a:r>
            <a:r>
              <a:rPr lang="en-GB" sz="2100" dirty="0"/>
              <a:t> </a:t>
            </a:r>
            <a:r>
              <a:rPr lang="en-GB" sz="2100" dirty="0" err="1"/>
              <a:t>jagodice</a:t>
            </a:r>
            <a:r>
              <a:rPr lang="en-GB" sz="2100" dirty="0"/>
              <a:t> </a:t>
            </a:r>
            <a:r>
              <a:rPr lang="en-GB" sz="2100" dirty="0" err="1"/>
              <a:t>prsta</a:t>
            </a:r>
            <a:r>
              <a:rPr lang="en-GB" sz="2100" dirty="0"/>
              <a:t>, </a:t>
            </a:r>
            <a:r>
              <a:rPr lang="en-GB" sz="2100" dirty="0" err="1"/>
              <a:t>motoričkoj</a:t>
            </a:r>
            <a:r>
              <a:rPr lang="en-GB" sz="2100" dirty="0"/>
              <a:t> </a:t>
            </a:r>
            <a:r>
              <a:rPr lang="en-GB" sz="2100" dirty="0" err="1"/>
              <a:t>spretnosti</a:t>
            </a:r>
            <a:r>
              <a:rPr lang="en-GB" sz="2100" dirty="0"/>
              <a:t>, </a:t>
            </a:r>
            <a:r>
              <a:rPr lang="en-GB" sz="2100" dirty="0" err="1"/>
              <a:t>metodama</a:t>
            </a:r>
            <a:r>
              <a:rPr lang="en-GB" sz="2100" dirty="0"/>
              <a:t> </a:t>
            </a:r>
            <a:r>
              <a:rPr lang="en-GB" sz="2100" dirty="0" err="1"/>
              <a:t>poučavanja</a:t>
            </a:r>
            <a:r>
              <a:rPr lang="en-GB" sz="2100" dirty="0"/>
              <a:t>, </a:t>
            </a:r>
            <a:r>
              <a:rPr lang="en-GB" sz="2100" dirty="0" err="1"/>
              <a:t>uvježbanosti</a:t>
            </a:r>
            <a:r>
              <a:rPr lang="en-GB" sz="2100" dirty="0"/>
              <a:t> i sl.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Slabovidni</a:t>
            </a:r>
            <a:r>
              <a:rPr lang="en-GB" sz="2100" dirty="0"/>
              <a:t> </a:t>
            </a:r>
            <a:r>
              <a:rPr lang="en-GB" sz="2100" dirty="0" err="1"/>
              <a:t>više</a:t>
            </a:r>
            <a:r>
              <a:rPr lang="en-GB" sz="2100" dirty="0"/>
              <a:t> </a:t>
            </a:r>
            <a:r>
              <a:rPr lang="en-GB" sz="2100" dirty="0" err="1"/>
              <a:t>osciliraju</a:t>
            </a:r>
            <a:r>
              <a:rPr lang="en-GB" sz="2100" dirty="0"/>
              <a:t> u </a:t>
            </a:r>
            <a:r>
              <a:rPr lang="en-GB" sz="2100" dirty="0" err="1"/>
              <a:t>sposobnosti</a:t>
            </a:r>
            <a:r>
              <a:rPr lang="en-GB" sz="2100" dirty="0"/>
              <a:t> </a:t>
            </a:r>
            <a:r>
              <a:rPr lang="en-GB" sz="2100" dirty="0" err="1"/>
              <a:t>čitanja</a:t>
            </a: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198762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051" y="768548"/>
            <a:ext cx="3981994" cy="28749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r>
              <a:rPr lang="en-GB" dirty="0"/>
              <a:t> : </a:t>
            </a:r>
            <a:r>
              <a:rPr lang="hr-HR" dirty="0"/>
              <a:t>Motorika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022248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Razvoj</a:t>
            </a:r>
            <a:r>
              <a:rPr lang="en-GB" sz="2100" dirty="0"/>
              <a:t> </a:t>
            </a:r>
            <a:r>
              <a:rPr lang="en-GB" sz="2100" dirty="0" err="1"/>
              <a:t>otežan</a:t>
            </a:r>
            <a:r>
              <a:rPr lang="en-GB" sz="2100" dirty="0"/>
              <a:t> </a:t>
            </a:r>
            <a:r>
              <a:rPr lang="en-GB" sz="2100" dirty="0" err="1"/>
              <a:t>zbog</a:t>
            </a:r>
            <a:r>
              <a:rPr lang="en-GB" sz="2100" dirty="0"/>
              <a:t> </a:t>
            </a:r>
            <a:r>
              <a:rPr lang="en-GB" sz="2100" dirty="0" err="1"/>
              <a:t>onemogućene</a:t>
            </a:r>
            <a:r>
              <a:rPr lang="en-GB" sz="2100" dirty="0"/>
              <a:t> </a:t>
            </a:r>
            <a:r>
              <a:rPr lang="en-GB" sz="2100" dirty="0" err="1"/>
              <a:t>imitacije</a:t>
            </a:r>
            <a:r>
              <a:rPr lang="en-GB" sz="2100" dirty="0"/>
              <a:t> </a:t>
            </a:r>
            <a:r>
              <a:rPr lang="en-GB" sz="2100" dirty="0" err="1"/>
              <a:t>pokreta</a:t>
            </a:r>
            <a:r>
              <a:rPr lang="en-GB" sz="2100" dirty="0"/>
              <a:t> i </a:t>
            </a:r>
            <a:r>
              <a:rPr lang="en-GB" sz="2100" dirty="0" err="1"/>
              <a:t>radnji</a:t>
            </a:r>
            <a:r>
              <a:rPr lang="en-GB" sz="2100" dirty="0"/>
              <a:t> </a:t>
            </a:r>
            <a:r>
              <a:rPr lang="en-GB" sz="2100" dirty="0" err="1"/>
              <a:t>osoba</a:t>
            </a:r>
            <a:r>
              <a:rPr lang="en-GB" sz="2100" dirty="0"/>
              <a:t> </a:t>
            </a:r>
            <a:r>
              <a:rPr lang="en-GB" sz="2100" dirty="0" err="1"/>
              <a:t>iz</a:t>
            </a:r>
            <a:r>
              <a:rPr lang="en-GB" sz="2100" dirty="0"/>
              <a:t> </a:t>
            </a:r>
            <a:r>
              <a:rPr lang="en-GB" sz="2100" dirty="0" err="1"/>
              <a:t>okoline</a:t>
            </a:r>
            <a:r>
              <a:rPr lang="en-GB" sz="2100" dirty="0"/>
              <a:t> – </a:t>
            </a:r>
            <a:r>
              <a:rPr lang="en-GB" sz="2100" dirty="0" err="1"/>
              <a:t>manja</a:t>
            </a:r>
            <a:r>
              <a:rPr lang="en-GB" sz="2100" dirty="0"/>
              <a:t> </a:t>
            </a:r>
            <a:r>
              <a:rPr lang="en-GB" sz="2100" dirty="0" err="1"/>
              <a:t>mogućnost</a:t>
            </a:r>
            <a:r>
              <a:rPr lang="en-GB" sz="2100" dirty="0"/>
              <a:t> </a:t>
            </a:r>
            <a:r>
              <a:rPr lang="en-GB" sz="2100" dirty="0" err="1"/>
              <a:t>usvajanja</a:t>
            </a:r>
            <a:r>
              <a:rPr lang="en-GB" sz="2100" dirty="0"/>
              <a:t> i </a:t>
            </a:r>
            <a:r>
              <a:rPr lang="en-GB" sz="2100" dirty="0" err="1"/>
              <a:t>uvježbavanja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Nepostojanje</a:t>
            </a:r>
            <a:r>
              <a:rPr lang="en-GB" sz="2100" dirty="0"/>
              <a:t> </a:t>
            </a:r>
            <a:r>
              <a:rPr lang="en-GB" sz="2100" dirty="0" err="1"/>
              <a:t>vizuomotoričke</a:t>
            </a:r>
            <a:r>
              <a:rPr lang="en-GB" sz="2100" dirty="0"/>
              <a:t> </a:t>
            </a:r>
            <a:r>
              <a:rPr lang="en-GB" sz="2100" dirty="0" err="1"/>
              <a:t>koordinacije</a:t>
            </a:r>
            <a:r>
              <a:rPr lang="en-GB" sz="21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Okolina</a:t>
            </a:r>
            <a:r>
              <a:rPr lang="en-GB" sz="2100" dirty="0"/>
              <a:t> </a:t>
            </a:r>
            <a:r>
              <a:rPr lang="en-GB" sz="2100" dirty="0" err="1"/>
              <a:t>ima</a:t>
            </a:r>
            <a:r>
              <a:rPr lang="en-GB" sz="2100" dirty="0"/>
              <a:t> </a:t>
            </a:r>
            <a:r>
              <a:rPr lang="en-GB" sz="2100" dirty="0" err="1"/>
              <a:t>manju</a:t>
            </a:r>
            <a:r>
              <a:rPr lang="en-GB" sz="2100" dirty="0"/>
              <a:t> </a:t>
            </a:r>
            <a:r>
              <a:rPr lang="en-GB" sz="2100" dirty="0" err="1"/>
              <a:t>stimulativnu</a:t>
            </a:r>
            <a:r>
              <a:rPr lang="en-GB" sz="2100" dirty="0"/>
              <a:t> </a:t>
            </a:r>
            <a:r>
              <a:rPr lang="en-GB" sz="2100" dirty="0" err="1"/>
              <a:t>vrijednost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3673661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156" y="860612"/>
            <a:ext cx="3981994" cy="268672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r>
              <a:rPr lang="en-GB" dirty="0"/>
              <a:t> : </a:t>
            </a:r>
            <a:r>
              <a:rPr lang="hr-HR" dirty="0"/>
              <a:t>Govor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022248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Veće</a:t>
            </a:r>
            <a:r>
              <a:rPr lang="en-GB" sz="2100" dirty="0"/>
              <a:t> </a:t>
            </a:r>
            <a:r>
              <a:rPr lang="en-GB" sz="2100" dirty="0" err="1"/>
              <a:t>oslanjanje</a:t>
            </a:r>
            <a:r>
              <a:rPr lang="en-GB" sz="2100" dirty="0"/>
              <a:t> </a:t>
            </a:r>
            <a:r>
              <a:rPr lang="en-GB" sz="2100" dirty="0" err="1"/>
              <a:t>na</a:t>
            </a:r>
            <a:r>
              <a:rPr lang="en-GB" sz="2100" dirty="0"/>
              <a:t> </a:t>
            </a:r>
            <a:r>
              <a:rPr lang="en-GB" sz="2100" dirty="0" err="1"/>
              <a:t>sluh</a:t>
            </a:r>
            <a:r>
              <a:rPr lang="en-GB" sz="2100" dirty="0"/>
              <a:t> → </a:t>
            </a:r>
            <a:r>
              <a:rPr lang="en-GB" sz="2100" dirty="0" err="1"/>
              <a:t>brže</a:t>
            </a:r>
            <a:r>
              <a:rPr lang="en-GB" sz="2100" dirty="0"/>
              <a:t> </a:t>
            </a:r>
            <a:r>
              <a:rPr lang="en-GB" sz="2100" dirty="0" err="1"/>
              <a:t>usvajanja</a:t>
            </a:r>
            <a:r>
              <a:rPr lang="en-GB" sz="2100" dirty="0"/>
              <a:t> </a:t>
            </a:r>
            <a:r>
              <a:rPr lang="en-GB" sz="2100" dirty="0" err="1"/>
              <a:t>govora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Govor</a:t>
            </a:r>
            <a:r>
              <a:rPr lang="en-GB" sz="2100" dirty="0"/>
              <a:t> </a:t>
            </a:r>
            <a:r>
              <a:rPr lang="en-GB" sz="2100" dirty="0" err="1"/>
              <a:t>kao</a:t>
            </a:r>
            <a:r>
              <a:rPr lang="en-GB" sz="2100" dirty="0"/>
              <a:t> </a:t>
            </a:r>
            <a:r>
              <a:rPr lang="en-GB" sz="2100" dirty="0" err="1"/>
              <a:t>sredstvo</a:t>
            </a:r>
            <a:r>
              <a:rPr lang="en-GB" sz="2100" dirty="0"/>
              <a:t> </a:t>
            </a:r>
            <a:r>
              <a:rPr lang="en-GB" sz="2100" dirty="0" err="1"/>
              <a:t>formiranja</a:t>
            </a:r>
            <a:r>
              <a:rPr lang="en-GB" sz="2100" dirty="0"/>
              <a:t> </a:t>
            </a:r>
            <a:r>
              <a:rPr lang="en-GB" sz="2100" dirty="0" err="1"/>
              <a:t>odnosa</a:t>
            </a:r>
            <a:r>
              <a:rPr lang="en-GB" sz="2100" dirty="0"/>
              <a:t> s </a:t>
            </a:r>
            <a:r>
              <a:rPr lang="en-GB" sz="2100" dirty="0" err="1"/>
              <a:t>okolinom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Riječi</a:t>
            </a:r>
            <a:r>
              <a:rPr lang="en-GB" sz="2100" dirty="0"/>
              <a:t> s </a:t>
            </a:r>
            <a:r>
              <a:rPr lang="en-GB" sz="2100" dirty="0" err="1"/>
              <a:t>vidnim</a:t>
            </a:r>
            <a:r>
              <a:rPr lang="en-GB" sz="2100" dirty="0"/>
              <a:t> </a:t>
            </a:r>
            <a:r>
              <a:rPr lang="en-GB" sz="2100" dirty="0" err="1"/>
              <a:t>konotacijama</a:t>
            </a:r>
            <a:r>
              <a:rPr lang="en-GB" sz="2100" dirty="0"/>
              <a:t> (</a:t>
            </a:r>
            <a:r>
              <a:rPr lang="en-GB" sz="2100" dirty="0" err="1"/>
              <a:t>npr</a:t>
            </a:r>
            <a:r>
              <a:rPr lang="en-GB" sz="2100" dirty="0"/>
              <a:t>. „</a:t>
            </a:r>
            <a:r>
              <a:rPr lang="en-GB" sz="2100" dirty="0" err="1"/>
              <a:t>vidjeti</a:t>
            </a:r>
            <a:r>
              <a:rPr lang="en-GB" sz="2100" dirty="0"/>
              <a:t>”, „</a:t>
            </a:r>
            <a:r>
              <a:rPr lang="en-GB" sz="2100" dirty="0" err="1"/>
              <a:t>gledati</a:t>
            </a:r>
            <a:r>
              <a:rPr lang="en-GB" sz="2100" dirty="0"/>
              <a:t>” i sl.)</a:t>
            </a:r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282719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46" y="592109"/>
            <a:ext cx="4376908" cy="4724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3600" dirty="0" err="1"/>
              <a:t>Osnovne</a:t>
            </a:r>
            <a:r>
              <a:rPr lang="en-GB" sz="3600" dirty="0"/>
              <a:t> </a:t>
            </a:r>
            <a:r>
              <a:rPr lang="en-GB" sz="3600" dirty="0" err="1"/>
              <a:t>teškoće</a:t>
            </a:r>
            <a:r>
              <a:rPr lang="en-GB" sz="3600" dirty="0"/>
              <a:t> : </a:t>
            </a:r>
            <a:r>
              <a:rPr lang="hr-HR" sz="3600" dirty="0"/>
              <a:t>Komunikacija s okolinom - socijalizacija</a:t>
            </a:r>
            <a:br>
              <a:rPr lang="hr-HR" sz="3600" dirty="0"/>
            </a:br>
            <a:endParaRPr lang="en-GB" sz="38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022248"/>
            <a:ext cx="5003074" cy="5557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Smanjena</a:t>
            </a:r>
            <a:r>
              <a:rPr lang="en-GB" sz="2100" dirty="0"/>
              <a:t> </a:t>
            </a:r>
            <a:r>
              <a:rPr lang="en-GB" sz="2100" dirty="0" err="1"/>
              <a:t>mogućnost</a:t>
            </a:r>
            <a:r>
              <a:rPr lang="en-GB" sz="2100" dirty="0"/>
              <a:t> </a:t>
            </a:r>
            <a:r>
              <a:rPr lang="en-GB" sz="2100" dirty="0" err="1"/>
              <a:t>identifikacije</a:t>
            </a:r>
            <a:r>
              <a:rPr lang="en-GB" sz="2100" dirty="0"/>
              <a:t> </a:t>
            </a:r>
            <a:r>
              <a:rPr lang="en-GB" sz="2100" dirty="0" err="1"/>
              <a:t>onih</a:t>
            </a:r>
            <a:r>
              <a:rPr lang="en-GB" sz="2100" dirty="0"/>
              <a:t> koji bi </a:t>
            </a:r>
            <a:r>
              <a:rPr lang="en-GB" sz="2100" dirty="0" err="1"/>
              <a:t>mogli</a:t>
            </a:r>
            <a:r>
              <a:rPr lang="en-GB" sz="2100" dirty="0"/>
              <a:t> </a:t>
            </a:r>
            <a:r>
              <a:rPr lang="en-GB" sz="2100" dirty="0" err="1"/>
              <a:t>biti</a:t>
            </a:r>
            <a:r>
              <a:rPr lang="en-GB" sz="2100" dirty="0"/>
              <a:t> od </a:t>
            </a:r>
            <a:r>
              <a:rPr lang="en-GB" sz="2100" dirty="0" err="1"/>
              <a:t>interesa</a:t>
            </a:r>
            <a:r>
              <a:rPr lang="en-GB" sz="2100" dirty="0"/>
              <a:t> za </a:t>
            </a:r>
            <a:r>
              <a:rPr lang="en-GB" sz="2100" dirty="0" err="1"/>
              <a:t>osobu</a:t>
            </a:r>
            <a:r>
              <a:rPr lang="en-GB" sz="2100" dirty="0"/>
              <a:t> </a:t>
            </a:r>
            <a:r>
              <a:rPr lang="en-GB" sz="2100" dirty="0" err="1"/>
              <a:t>oštećena</a:t>
            </a:r>
            <a:r>
              <a:rPr lang="en-GB" sz="2100" dirty="0"/>
              <a:t> </a:t>
            </a:r>
            <a:r>
              <a:rPr lang="en-GB" sz="2100" dirty="0" err="1"/>
              <a:t>vida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Potrebna</a:t>
            </a:r>
            <a:r>
              <a:rPr lang="en-GB" sz="2100" dirty="0"/>
              <a:t> </a:t>
            </a:r>
            <a:r>
              <a:rPr lang="en-GB" sz="2100" dirty="0" err="1"/>
              <a:t>pomoć</a:t>
            </a:r>
            <a:r>
              <a:rPr lang="en-GB" sz="2100" dirty="0"/>
              <a:t> </a:t>
            </a:r>
            <a:r>
              <a:rPr lang="en-GB" sz="2100" dirty="0" err="1"/>
              <a:t>drugih</a:t>
            </a:r>
            <a:r>
              <a:rPr lang="en-GB" sz="2100" dirty="0"/>
              <a:t> </a:t>
            </a:r>
            <a:r>
              <a:rPr lang="en-GB" sz="2100" dirty="0" err="1"/>
              <a:t>kako</a:t>
            </a:r>
            <a:r>
              <a:rPr lang="en-GB" sz="2100" dirty="0"/>
              <a:t> bi </a:t>
            </a:r>
            <a:r>
              <a:rPr lang="en-GB" sz="2100" dirty="0" err="1"/>
              <a:t>dobili</a:t>
            </a:r>
            <a:r>
              <a:rPr lang="en-GB" sz="2100" dirty="0"/>
              <a:t> </a:t>
            </a:r>
            <a:r>
              <a:rPr lang="en-GB" sz="2100" dirty="0" err="1"/>
              <a:t>više</a:t>
            </a:r>
            <a:r>
              <a:rPr lang="en-GB" sz="2100" dirty="0"/>
              <a:t> </a:t>
            </a:r>
            <a:r>
              <a:rPr lang="en-GB" sz="2100" dirty="0" err="1"/>
              <a:t>informacija</a:t>
            </a:r>
            <a:r>
              <a:rPr lang="en-GB" sz="2100" dirty="0"/>
              <a:t> o </a:t>
            </a:r>
            <a:r>
              <a:rPr lang="en-GB" sz="2100" dirty="0" err="1"/>
              <a:t>događajima</a:t>
            </a:r>
            <a:r>
              <a:rPr lang="en-GB" sz="2100" dirty="0"/>
              <a:t> u </a:t>
            </a:r>
            <a:r>
              <a:rPr lang="en-GB" sz="2100" dirty="0" err="1"/>
              <a:t>okolini</a:t>
            </a:r>
            <a:r>
              <a:rPr lang="en-GB" sz="21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Manja</a:t>
            </a:r>
            <a:r>
              <a:rPr lang="en-GB" sz="2100" dirty="0"/>
              <a:t> </a:t>
            </a:r>
            <a:r>
              <a:rPr lang="en-GB" sz="2100" dirty="0" err="1"/>
              <a:t>mogućnost</a:t>
            </a:r>
            <a:r>
              <a:rPr lang="en-GB" sz="2100" dirty="0"/>
              <a:t> </a:t>
            </a:r>
            <a:r>
              <a:rPr lang="en-GB" sz="2100" dirty="0" err="1"/>
              <a:t>referiranja</a:t>
            </a:r>
            <a:r>
              <a:rPr lang="en-GB" sz="2100" dirty="0"/>
              <a:t> </a:t>
            </a:r>
            <a:r>
              <a:rPr lang="en-GB" sz="2100" dirty="0" err="1"/>
              <a:t>na</a:t>
            </a:r>
            <a:r>
              <a:rPr lang="en-GB" sz="2100" dirty="0"/>
              <a:t> </a:t>
            </a:r>
            <a:r>
              <a:rPr lang="en-GB" sz="2100" dirty="0" err="1"/>
              <a:t>okolinske</a:t>
            </a:r>
            <a:r>
              <a:rPr lang="en-GB" sz="2100" dirty="0"/>
              <a:t> </a:t>
            </a:r>
            <a:r>
              <a:rPr lang="en-GB" sz="2100" dirty="0" err="1"/>
              <a:t>događaje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Teškoće</a:t>
            </a:r>
            <a:r>
              <a:rPr lang="en-GB" sz="2100" dirty="0"/>
              <a:t> </a:t>
            </a:r>
            <a:r>
              <a:rPr lang="en-GB" sz="2100" dirty="0" err="1"/>
              <a:t>čitanja</a:t>
            </a:r>
            <a:r>
              <a:rPr lang="en-GB" sz="2100" dirty="0"/>
              <a:t> i </a:t>
            </a:r>
            <a:r>
              <a:rPr lang="en-GB" sz="2100" dirty="0" err="1"/>
              <a:t>pisanja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758848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300" dirty="0" err="1"/>
              <a:t>Prethodni</a:t>
            </a:r>
            <a:r>
              <a:rPr lang="en-GB" sz="2300" dirty="0"/>
              <a:t> </a:t>
            </a:r>
            <a:r>
              <a:rPr lang="en-GB" sz="2300" dirty="0" err="1"/>
              <a:t>kontakt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Najzahtjevniji</a:t>
            </a:r>
            <a:r>
              <a:rPr lang="en-GB" sz="2300" dirty="0"/>
              <a:t> </a:t>
            </a:r>
            <a:r>
              <a:rPr lang="en-GB" sz="2300" dirty="0" err="1"/>
              <a:t>aspekti</a:t>
            </a:r>
            <a:r>
              <a:rPr lang="en-GB" sz="2300" dirty="0"/>
              <a:t> </a:t>
            </a:r>
            <a:r>
              <a:rPr lang="en-GB" sz="2300" dirty="0" err="1"/>
              <a:t>komunikacije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Emocije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Dojmovi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1821607" y="2606341"/>
            <a:ext cx="8548786" cy="16453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GB" sz="2200" b="1" dirty="0" err="1"/>
              <a:t>Specifičnosti</a:t>
            </a:r>
            <a:r>
              <a:rPr lang="en-GB" sz="2200" b="1" dirty="0"/>
              <a:t> u </a:t>
            </a:r>
            <a:r>
              <a:rPr lang="en-GB" sz="2200" b="1" dirty="0" err="1"/>
              <a:t>neverbalnoj</a:t>
            </a:r>
            <a:r>
              <a:rPr lang="en-GB" sz="2200" b="1" dirty="0"/>
              <a:t> </a:t>
            </a:r>
            <a:r>
              <a:rPr lang="en-GB" sz="2200" b="1" dirty="0" err="1"/>
              <a:t>komunikaciji</a:t>
            </a:r>
            <a:r>
              <a:rPr lang="en-GB" sz="2200" b="1" dirty="0"/>
              <a:t>, </a:t>
            </a:r>
            <a:r>
              <a:rPr lang="en-GB" sz="2200" b="1" dirty="0" err="1"/>
              <a:t>emocionalnoj</a:t>
            </a:r>
            <a:r>
              <a:rPr lang="en-GB" sz="2200" b="1" dirty="0"/>
              <a:t> </a:t>
            </a:r>
            <a:r>
              <a:rPr lang="en-GB" sz="2200" b="1" dirty="0" err="1"/>
              <a:t>ekspresiji</a:t>
            </a:r>
            <a:r>
              <a:rPr lang="en-GB" sz="2200" b="1" dirty="0"/>
              <a:t>, </a:t>
            </a:r>
            <a:r>
              <a:rPr lang="en-GB" sz="2200" b="1" dirty="0" err="1"/>
              <a:t>blindizmi</a:t>
            </a:r>
            <a:endParaRPr lang="en-GB" sz="22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GB" sz="2200" b="1" dirty="0"/>
              <a:t>→ </a:t>
            </a:r>
            <a:r>
              <a:rPr lang="en-GB" sz="2200" b="1" dirty="0" err="1"/>
              <a:t>manja</a:t>
            </a:r>
            <a:r>
              <a:rPr lang="en-GB" sz="2200" b="1" dirty="0"/>
              <a:t> </a:t>
            </a:r>
            <a:r>
              <a:rPr lang="en-GB" sz="2200" b="1" dirty="0" err="1"/>
              <a:t>mogućnost</a:t>
            </a:r>
            <a:r>
              <a:rPr lang="en-GB" sz="2200" b="1" dirty="0"/>
              <a:t> </a:t>
            </a:r>
            <a:r>
              <a:rPr lang="en-GB" sz="2200" b="1" dirty="0" err="1"/>
              <a:t>ostvarivanja</a:t>
            </a:r>
            <a:r>
              <a:rPr lang="en-GB" sz="2200" b="1" dirty="0"/>
              <a:t> </a:t>
            </a:r>
            <a:r>
              <a:rPr lang="en-GB" sz="2200" b="1" dirty="0" err="1"/>
              <a:t>socijalnih</a:t>
            </a:r>
            <a:r>
              <a:rPr lang="en-GB" sz="2200" b="1" dirty="0"/>
              <a:t> </a:t>
            </a:r>
            <a:r>
              <a:rPr lang="en-GB" sz="2200" b="1" dirty="0" err="1"/>
              <a:t>kontakata</a:t>
            </a:r>
            <a:endParaRPr lang="en-GB" sz="2200" b="1" dirty="0"/>
          </a:p>
        </p:txBody>
      </p:sp>
    </p:spTree>
    <p:extLst>
      <p:ext uri="{BB962C8B-B14F-4D97-AF65-F5344CB8AC3E}">
        <p14:creationId xmlns:p14="http://schemas.microsoft.com/office/powerpoint/2010/main" val="3079318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46" y="1620811"/>
            <a:ext cx="4376908" cy="215138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3600" dirty="0" err="1"/>
              <a:t>Osnovne</a:t>
            </a:r>
            <a:r>
              <a:rPr lang="en-GB" sz="3600" dirty="0"/>
              <a:t> </a:t>
            </a:r>
            <a:r>
              <a:rPr lang="en-GB" sz="3600" dirty="0" err="1"/>
              <a:t>teškoće</a:t>
            </a:r>
            <a:r>
              <a:rPr lang="en-GB" sz="3600" dirty="0"/>
              <a:t> : </a:t>
            </a:r>
            <a:r>
              <a:rPr lang="hr-HR" sz="3600" dirty="0"/>
              <a:t>Svakodnevne vještine</a:t>
            </a:r>
            <a:endParaRPr lang="en-GB" sz="38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659999"/>
            <a:ext cx="5003074" cy="178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/>
              <a:t>Spontano</a:t>
            </a:r>
            <a:r>
              <a:rPr lang="en-GB" sz="2200" dirty="0"/>
              <a:t> vs. </a:t>
            </a:r>
            <a:r>
              <a:rPr lang="en-GB" sz="2200" dirty="0" err="1"/>
              <a:t>namjerno</a:t>
            </a:r>
            <a:r>
              <a:rPr lang="en-GB" sz="2200" dirty="0"/>
              <a:t> </a:t>
            </a:r>
            <a:r>
              <a:rPr lang="en-GB" sz="2200" dirty="0" err="1"/>
              <a:t>usvajanje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Potreban</a:t>
            </a:r>
            <a:r>
              <a:rPr lang="en-GB" sz="2200" dirty="0"/>
              <a:t> </a:t>
            </a:r>
            <a:r>
              <a:rPr lang="en-GB" sz="2200" dirty="0" err="1"/>
              <a:t>trening</a:t>
            </a:r>
            <a:endParaRPr lang="en-GB" sz="2200" dirty="0"/>
          </a:p>
          <a:p>
            <a:pPr marL="0" indent="0">
              <a:lnSpc>
                <a:spcPct val="150000"/>
              </a:lnSpc>
              <a:buNone/>
            </a:pPr>
            <a:endParaRPr lang="en-GB" sz="2200" dirty="0"/>
          </a:p>
          <a:p>
            <a:pPr marL="0" indent="0">
              <a:lnSpc>
                <a:spcPct val="150000"/>
              </a:lnSpc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835903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987" y="1210527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Brailleovo</a:t>
            </a:r>
            <a:r>
              <a:rPr lang="en-GB" dirty="0"/>
              <a:t> pismo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841147" y="1210527"/>
            <a:ext cx="4492866" cy="49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/>
              <a:t>Louis Braille , 1825. god.</a:t>
            </a:r>
          </a:p>
          <a:p>
            <a:pPr>
              <a:lnSpc>
                <a:spcPct val="150000"/>
              </a:lnSpc>
            </a:pPr>
            <a:r>
              <a:rPr lang="en-GB" sz="2200" dirty="0" err="1"/>
              <a:t>Šest</a:t>
            </a:r>
            <a:r>
              <a:rPr lang="en-GB" sz="2200" dirty="0"/>
              <a:t> </a:t>
            </a:r>
            <a:r>
              <a:rPr lang="en-GB" sz="2200" dirty="0" err="1"/>
              <a:t>točaka</a:t>
            </a:r>
            <a:r>
              <a:rPr lang="en-GB" sz="2200" dirty="0"/>
              <a:t> (po tri u </a:t>
            </a:r>
            <a:r>
              <a:rPr lang="en-GB" sz="2200" dirty="0" err="1"/>
              <a:t>dvama</a:t>
            </a:r>
            <a:r>
              <a:rPr lang="en-GB" sz="2200" dirty="0"/>
              <a:t> </a:t>
            </a:r>
            <a:r>
              <a:rPr lang="en-GB" sz="2200" dirty="0" err="1"/>
              <a:t>okomitim</a:t>
            </a:r>
            <a:r>
              <a:rPr lang="en-GB" sz="2200" dirty="0"/>
              <a:t> </a:t>
            </a:r>
            <a:r>
              <a:rPr lang="en-GB" sz="2200" dirty="0" err="1"/>
              <a:t>redovima</a:t>
            </a:r>
            <a:r>
              <a:rPr lang="en-GB" sz="2200" dirty="0"/>
              <a:t>)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63 </a:t>
            </a:r>
            <a:r>
              <a:rPr lang="en-GB" sz="2200" dirty="0" err="1"/>
              <a:t>znaka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Složeni</a:t>
            </a:r>
            <a:r>
              <a:rPr lang="en-GB" sz="2200" dirty="0"/>
              <a:t> </a:t>
            </a:r>
            <a:r>
              <a:rPr lang="en-GB" sz="2200" dirty="0" err="1"/>
              <a:t>znakovi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Svaki</a:t>
            </a:r>
            <a:r>
              <a:rPr lang="en-GB" sz="2200" dirty="0"/>
              <a:t> </a:t>
            </a:r>
            <a:r>
              <a:rPr lang="en-GB" sz="2200" dirty="0" err="1"/>
              <a:t>znak</a:t>
            </a:r>
            <a:r>
              <a:rPr lang="en-GB" sz="2200" dirty="0"/>
              <a:t> s </a:t>
            </a:r>
            <a:r>
              <a:rPr lang="en-GB" sz="2200" dirty="0" err="1"/>
              <a:t>jedinstvenom</a:t>
            </a:r>
            <a:r>
              <a:rPr lang="en-GB" sz="2200" dirty="0"/>
              <a:t> </a:t>
            </a:r>
            <a:r>
              <a:rPr lang="en-GB" sz="2200" dirty="0" err="1"/>
              <a:t>kombinacijom</a:t>
            </a:r>
            <a:r>
              <a:rPr lang="en-GB" sz="2200" dirty="0"/>
              <a:t> </a:t>
            </a:r>
            <a:r>
              <a:rPr lang="en-GB" sz="2200" dirty="0" err="1"/>
              <a:t>ispupčenih</a:t>
            </a:r>
            <a:r>
              <a:rPr lang="en-GB" sz="2200" dirty="0"/>
              <a:t> </a:t>
            </a:r>
            <a:r>
              <a:rPr lang="en-GB" sz="2200" dirty="0" err="1"/>
              <a:t>točaka</a:t>
            </a:r>
            <a:endParaRPr lang="en-GB" sz="2200" dirty="0"/>
          </a:p>
          <a:p>
            <a:pPr marL="0" indent="0">
              <a:lnSpc>
                <a:spcPct val="150000"/>
              </a:lnSpc>
              <a:buNone/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51BDFEB-1CA2-ED4D-BC5F-C666FC80F541}"/>
              </a:ext>
            </a:extLst>
          </p:cNvPr>
          <p:cNvSpPr txBox="1">
            <a:spLocks/>
          </p:cNvSpPr>
          <p:nvPr/>
        </p:nvSpPr>
        <p:spPr>
          <a:xfrm>
            <a:off x="857987" y="3429000"/>
            <a:ext cx="4492866" cy="1221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l-PL" sz="2200" dirty="0"/>
              <a:t>Pismo koje počiva na osjetilu opipa</a:t>
            </a:r>
            <a:r>
              <a:rPr lang="en-GB" sz="2200" dirty="0"/>
              <a:t>.</a:t>
            </a:r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4970414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pic>
        <p:nvPicPr>
          <p:cNvPr id="11" name="Picture 10" descr="Braille alphabet.">
            <a:extLst>
              <a:ext uri="{FF2B5EF4-FFF2-40B4-BE49-F238E27FC236}">
                <a16:creationId xmlns:a16="http://schemas.microsoft.com/office/drawing/2014/main" id="{29DBD172-1B69-0A09-50A1-A4A11E39DE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331" y="-2"/>
            <a:ext cx="5145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327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646" y="450476"/>
            <a:ext cx="4223464" cy="45203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l-PL" sz="3600" dirty="0"/>
              <a:t>Prijedlozi za uspješniju komunikaciju: Obrazovni kontekst</a:t>
            </a:r>
            <a:endParaRPr lang="en-GB" sz="3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841147" y="799055"/>
            <a:ext cx="4876236" cy="5987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Upute</a:t>
            </a:r>
            <a:r>
              <a:rPr lang="en-GB" sz="2100" dirty="0"/>
              <a:t> – </a:t>
            </a:r>
            <a:r>
              <a:rPr lang="en-GB" sz="2100" dirty="0" err="1"/>
              <a:t>kratke</a:t>
            </a:r>
            <a:r>
              <a:rPr lang="en-GB" sz="2100" dirty="0"/>
              <a:t>, </a:t>
            </a:r>
            <a:r>
              <a:rPr lang="en-GB" sz="2100" dirty="0" err="1"/>
              <a:t>precizne</a:t>
            </a:r>
            <a:r>
              <a:rPr lang="en-GB" sz="2100" dirty="0"/>
              <a:t> i </a:t>
            </a:r>
            <a:r>
              <a:rPr lang="en-GB" sz="2100" dirty="0" err="1"/>
              <a:t>konkretne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Najaviti</a:t>
            </a:r>
            <a:r>
              <a:rPr lang="en-GB" sz="2100" dirty="0"/>
              <a:t> </a:t>
            </a:r>
            <a:r>
              <a:rPr lang="en-GB" sz="2100" dirty="0" err="1"/>
              <a:t>promjene</a:t>
            </a:r>
            <a:r>
              <a:rPr lang="en-GB" sz="2100" dirty="0"/>
              <a:t> u </a:t>
            </a:r>
            <a:r>
              <a:rPr lang="en-GB" sz="2100" dirty="0" err="1"/>
              <a:t>prostornoj</a:t>
            </a:r>
            <a:r>
              <a:rPr lang="en-GB" sz="2100" dirty="0"/>
              <a:t> </a:t>
            </a:r>
            <a:r>
              <a:rPr lang="en-GB" sz="2100" dirty="0" err="1"/>
              <a:t>organizaciji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Pobrinuti</a:t>
            </a:r>
            <a:r>
              <a:rPr lang="en-GB" sz="2100" dirty="0"/>
              <a:t> se da je </a:t>
            </a:r>
            <a:r>
              <a:rPr lang="en-GB" sz="2100" dirty="0" err="1"/>
              <a:t>komunikacija</a:t>
            </a:r>
            <a:r>
              <a:rPr lang="en-GB" sz="2100" dirty="0"/>
              <a:t> </a:t>
            </a:r>
            <a:r>
              <a:rPr lang="en-GB" sz="2100" dirty="0" err="1"/>
              <a:t>sluhom</a:t>
            </a:r>
            <a:r>
              <a:rPr lang="en-GB" sz="2100" dirty="0"/>
              <a:t> </a:t>
            </a:r>
            <a:r>
              <a:rPr lang="en-GB" sz="2100" dirty="0" err="1"/>
              <a:t>neometana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Omogućiti</a:t>
            </a:r>
            <a:r>
              <a:rPr lang="en-GB" sz="2100" dirty="0"/>
              <a:t> </a:t>
            </a:r>
            <a:r>
              <a:rPr lang="en-GB" sz="2100" dirty="0" err="1"/>
              <a:t>upoznavanje</a:t>
            </a:r>
            <a:r>
              <a:rPr lang="en-GB" sz="2100" dirty="0"/>
              <a:t> s </a:t>
            </a:r>
            <a:r>
              <a:rPr lang="en-GB" sz="2100" dirty="0" err="1"/>
              <a:t>okolinom</a:t>
            </a:r>
            <a:r>
              <a:rPr lang="en-GB" sz="2100" dirty="0"/>
              <a:t> i </a:t>
            </a:r>
            <a:r>
              <a:rPr lang="en-GB" sz="2100" dirty="0" err="1"/>
              <a:t>materijalima</a:t>
            </a:r>
            <a:r>
              <a:rPr lang="en-GB" sz="2100" dirty="0"/>
              <a:t> </a:t>
            </a:r>
            <a:r>
              <a:rPr lang="en-GB" sz="2100" dirty="0" err="1"/>
              <a:t>putem</a:t>
            </a:r>
            <a:r>
              <a:rPr lang="en-GB" sz="2100" dirty="0"/>
              <a:t> </a:t>
            </a:r>
            <a:r>
              <a:rPr lang="en-GB" sz="2100" dirty="0" err="1"/>
              <a:t>drugih</a:t>
            </a:r>
            <a:r>
              <a:rPr lang="en-GB" sz="2100" dirty="0"/>
              <a:t> </a:t>
            </a:r>
            <a:r>
              <a:rPr lang="en-GB" sz="2100" dirty="0" err="1"/>
              <a:t>modaliteta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Provjeriti</a:t>
            </a:r>
            <a:r>
              <a:rPr lang="en-GB" sz="2100" dirty="0"/>
              <a:t> </a:t>
            </a:r>
            <a:r>
              <a:rPr lang="en-GB" sz="2100" dirty="0" err="1"/>
              <a:t>razumijevanje</a:t>
            </a: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649496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467" y="84909"/>
            <a:ext cx="5317065" cy="57232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r-HR" sz="3600" dirty="0"/>
              <a:t>P</a:t>
            </a:r>
            <a:r>
              <a:rPr lang="en-GB" sz="3600" dirty="0" err="1"/>
              <a:t>rilagodbe</a:t>
            </a:r>
            <a:r>
              <a:rPr lang="en-GB" sz="3600" dirty="0"/>
              <a:t> u </a:t>
            </a:r>
            <a:r>
              <a:rPr lang="en-GB" sz="3600" dirty="0" err="1"/>
              <a:t>kontekstu</a:t>
            </a:r>
            <a:r>
              <a:rPr lang="en-GB" sz="3600" dirty="0"/>
              <a:t> </a:t>
            </a:r>
            <a:r>
              <a:rPr lang="en-GB" sz="3600" dirty="0" err="1"/>
              <a:t>neformalnog</a:t>
            </a:r>
            <a:r>
              <a:rPr lang="en-GB" sz="3600" dirty="0"/>
              <a:t> </a:t>
            </a:r>
            <a:r>
              <a:rPr lang="en-GB" sz="3600" dirty="0" err="1"/>
              <a:t>obrazovanja</a:t>
            </a:r>
            <a:r>
              <a:rPr lang="en-GB" sz="3600" dirty="0"/>
              <a:t> </a:t>
            </a:r>
            <a:r>
              <a:rPr lang="en-GB" sz="3600" dirty="0" err="1"/>
              <a:t>odraslih</a:t>
            </a:r>
            <a:r>
              <a:rPr lang="hr-HR" sz="3600" dirty="0"/>
              <a:t>: </a:t>
            </a:r>
            <a:r>
              <a:rPr lang="en-GB" sz="3600" dirty="0"/>
              <a:t>Organizacijske </a:t>
            </a:r>
            <a:r>
              <a:rPr lang="en-GB" sz="3600" dirty="0" err="1"/>
              <a:t>prilagodbe</a:t>
            </a:r>
            <a:endParaRPr lang="en-GB" sz="3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794764" y="1112944"/>
            <a:ext cx="4876236" cy="4420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Tekstualne</a:t>
            </a:r>
            <a:r>
              <a:rPr lang="en-GB" sz="2100" dirty="0"/>
              <a:t> </a:t>
            </a:r>
            <a:r>
              <a:rPr lang="en-GB" sz="2100" dirty="0" err="1"/>
              <a:t>objave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/>
              <a:t>Pisani </a:t>
            </a:r>
            <a:r>
              <a:rPr lang="en-GB" sz="2100" dirty="0" err="1"/>
              <a:t>sadržaj</a:t>
            </a:r>
            <a:r>
              <a:rPr lang="en-GB" sz="2100" dirty="0"/>
              <a:t> </a:t>
            </a:r>
            <a:r>
              <a:rPr lang="en-GB" sz="2100" dirty="0" err="1"/>
              <a:t>na</a:t>
            </a:r>
            <a:r>
              <a:rPr lang="en-GB" sz="2100" dirty="0"/>
              <a:t> </a:t>
            </a:r>
            <a:r>
              <a:rPr lang="en-GB" sz="2100" dirty="0" err="1"/>
              <a:t>velikom</a:t>
            </a:r>
            <a:r>
              <a:rPr lang="en-GB" sz="2100" dirty="0"/>
              <a:t> </a:t>
            </a:r>
            <a:r>
              <a:rPr lang="en-GB" sz="2100" dirty="0" err="1"/>
              <a:t>formatu</a:t>
            </a:r>
            <a:r>
              <a:rPr lang="en-GB" sz="2100" dirty="0"/>
              <a:t>, </a:t>
            </a:r>
            <a:r>
              <a:rPr lang="en-GB" sz="2100" dirty="0" err="1"/>
              <a:t>pisani</a:t>
            </a:r>
            <a:r>
              <a:rPr lang="en-GB" sz="2100" dirty="0"/>
              <a:t> </a:t>
            </a:r>
            <a:r>
              <a:rPr lang="en-GB" sz="2100" dirty="0" err="1"/>
              <a:t>materijal</a:t>
            </a:r>
            <a:r>
              <a:rPr lang="en-GB" sz="2100" dirty="0"/>
              <a:t> </a:t>
            </a:r>
            <a:r>
              <a:rPr lang="en-GB" sz="2100" dirty="0" err="1"/>
              <a:t>dostupan</a:t>
            </a:r>
            <a:r>
              <a:rPr lang="en-GB" sz="2100" dirty="0"/>
              <a:t> u </a:t>
            </a:r>
            <a:r>
              <a:rPr lang="en-GB" sz="2100" dirty="0" err="1"/>
              <a:t>elektroničkoj</a:t>
            </a:r>
            <a:r>
              <a:rPr lang="en-GB" sz="2100" dirty="0"/>
              <a:t> </a:t>
            </a:r>
            <a:r>
              <a:rPr lang="en-GB" sz="2100" dirty="0" err="1"/>
              <a:t>formi</a:t>
            </a:r>
            <a:r>
              <a:rPr lang="en-GB" sz="2100" dirty="0"/>
              <a:t>, </a:t>
            </a:r>
            <a:r>
              <a:rPr lang="en-GB" sz="2100" dirty="0" err="1"/>
              <a:t>videći</a:t>
            </a:r>
            <a:r>
              <a:rPr lang="en-GB" sz="2100" dirty="0"/>
              <a:t> </a:t>
            </a:r>
            <a:r>
              <a:rPr lang="en-GB" sz="2100" dirty="0" err="1"/>
              <a:t>asistent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Dostupnost</a:t>
            </a:r>
            <a:r>
              <a:rPr lang="en-GB" sz="2100" dirty="0"/>
              <a:t> </a:t>
            </a:r>
            <a:r>
              <a:rPr lang="en-GB" sz="2100" dirty="0" err="1"/>
              <a:t>programa</a:t>
            </a:r>
            <a:r>
              <a:rPr lang="en-GB" sz="2100" dirty="0"/>
              <a:t>, </a:t>
            </a:r>
            <a:r>
              <a:rPr lang="en-GB" sz="2100" dirty="0" err="1"/>
              <a:t>ukoliko</a:t>
            </a:r>
            <a:r>
              <a:rPr lang="en-GB" sz="2100" dirty="0"/>
              <a:t> je </a:t>
            </a:r>
            <a:r>
              <a:rPr lang="en-GB" sz="2100" dirty="0" err="1"/>
              <a:t>moguće</a:t>
            </a:r>
            <a:r>
              <a:rPr lang="en-GB" sz="2100" dirty="0"/>
              <a:t>, i online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656439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467" y="84909"/>
            <a:ext cx="5333999" cy="48426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r-HR" sz="3600" dirty="0"/>
              <a:t>P</a:t>
            </a:r>
            <a:r>
              <a:rPr lang="en-GB" sz="3600" dirty="0" err="1"/>
              <a:t>rilagodbe</a:t>
            </a:r>
            <a:r>
              <a:rPr lang="en-GB" sz="3600" dirty="0"/>
              <a:t> u </a:t>
            </a:r>
            <a:r>
              <a:rPr lang="en-GB" sz="3600" dirty="0" err="1"/>
              <a:t>kontekstu</a:t>
            </a:r>
            <a:r>
              <a:rPr lang="en-GB" sz="3600" dirty="0"/>
              <a:t> </a:t>
            </a:r>
            <a:r>
              <a:rPr lang="en-GB" sz="3600" dirty="0" err="1"/>
              <a:t>neformalnog</a:t>
            </a:r>
            <a:r>
              <a:rPr lang="en-GB" sz="3600" dirty="0"/>
              <a:t> </a:t>
            </a:r>
            <a:r>
              <a:rPr lang="en-GB" sz="3600" dirty="0" err="1"/>
              <a:t>obrazovanja</a:t>
            </a:r>
            <a:r>
              <a:rPr lang="en-GB" sz="3600" dirty="0"/>
              <a:t> </a:t>
            </a:r>
            <a:r>
              <a:rPr lang="en-GB" sz="3600" dirty="0" err="1"/>
              <a:t>odraslih</a:t>
            </a:r>
            <a:r>
              <a:rPr lang="hr-HR" sz="3600" dirty="0"/>
              <a:t>: </a:t>
            </a:r>
            <a:r>
              <a:rPr lang="en-GB" sz="3600" dirty="0"/>
              <a:t>Prostorne </a:t>
            </a:r>
            <a:r>
              <a:rPr lang="en-GB" sz="3600" dirty="0" err="1"/>
              <a:t>prilagodbe</a:t>
            </a:r>
            <a:endParaRPr lang="en-GB" sz="3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794764" y="1072602"/>
            <a:ext cx="4876236" cy="3055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100" dirty="0"/>
              <a:t>Nisu potrebne nikakve posebne prilagodbe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1233367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867" y="84909"/>
            <a:ext cx="5486400" cy="50966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r-HR" sz="3600" dirty="0"/>
              <a:t>P</a:t>
            </a:r>
            <a:r>
              <a:rPr lang="en-GB" sz="3600" dirty="0" err="1"/>
              <a:t>rilagodbe</a:t>
            </a:r>
            <a:r>
              <a:rPr lang="en-GB" sz="3600" dirty="0"/>
              <a:t> u </a:t>
            </a:r>
            <a:r>
              <a:rPr lang="en-GB" sz="3600" dirty="0" err="1"/>
              <a:t>kontekstu</a:t>
            </a:r>
            <a:r>
              <a:rPr lang="en-GB" sz="3600" dirty="0"/>
              <a:t> </a:t>
            </a:r>
            <a:r>
              <a:rPr lang="en-GB" sz="3600" dirty="0" err="1"/>
              <a:t>neformalnog</a:t>
            </a:r>
            <a:r>
              <a:rPr lang="en-GB" sz="3600" dirty="0"/>
              <a:t> </a:t>
            </a:r>
            <a:r>
              <a:rPr lang="en-GB" sz="3600" dirty="0" err="1"/>
              <a:t>obrazovanja</a:t>
            </a:r>
            <a:r>
              <a:rPr lang="en-GB" sz="3600" dirty="0"/>
              <a:t> </a:t>
            </a:r>
            <a:r>
              <a:rPr lang="en-GB" sz="3600" dirty="0" err="1"/>
              <a:t>odraslih</a:t>
            </a:r>
            <a:r>
              <a:rPr lang="hr-HR" sz="3600" dirty="0"/>
              <a:t>: </a:t>
            </a:r>
            <a:r>
              <a:rPr lang="en-GB" sz="3600" dirty="0" err="1"/>
              <a:t>Tehničke</a:t>
            </a:r>
            <a:r>
              <a:rPr lang="en-GB" sz="3600" dirty="0"/>
              <a:t> </a:t>
            </a:r>
            <a:r>
              <a:rPr lang="en-GB" sz="3600" dirty="0" err="1"/>
              <a:t>prilagodbe</a:t>
            </a:r>
            <a:endParaRPr lang="en-GB" sz="36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794764" y="1099498"/>
            <a:ext cx="4876236" cy="370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Povećalo</a:t>
            </a:r>
            <a:r>
              <a:rPr lang="en-GB" sz="2100" dirty="0"/>
              <a:t>, </a:t>
            </a:r>
            <a:r>
              <a:rPr lang="en-GB" sz="2100" dirty="0" err="1"/>
              <a:t>računalo</a:t>
            </a:r>
            <a:r>
              <a:rPr lang="en-GB" sz="2100" dirty="0"/>
              <a:t>, </a:t>
            </a:r>
            <a:r>
              <a:rPr lang="en-GB" sz="2100" dirty="0" err="1"/>
              <a:t>pametni</a:t>
            </a:r>
            <a:r>
              <a:rPr lang="en-GB" sz="2100" dirty="0"/>
              <a:t> </a:t>
            </a:r>
            <a:r>
              <a:rPr lang="en-GB" sz="2100" dirty="0" err="1"/>
              <a:t>telefoni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12604465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237" y="571937"/>
            <a:ext cx="5387830" cy="47112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3600" dirty="0" err="1"/>
              <a:t>Metode</a:t>
            </a:r>
            <a:r>
              <a:rPr lang="en-GB" sz="3600" dirty="0"/>
              <a:t> i </a:t>
            </a:r>
            <a:r>
              <a:rPr lang="en-GB" sz="3600" dirty="0" err="1"/>
              <a:t>tehnike</a:t>
            </a:r>
            <a:r>
              <a:rPr lang="en-GB" sz="3600" dirty="0"/>
              <a:t> </a:t>
            </a:r>
            <a:r>
              <a:rPr lang="en-GB" sz="3600" dirty="0" err="1"/>
              <a:t>poučavanja</a:t>
            </a:r>
            <a:r>
              <a:rPr lang="en-GB" sz="3600" dirty="0"/>
              <a:t> u </a:t>
            </a:r>
            <a:r>
              <a:rPr lang="en-GB" sz="3600" dirty="0" err="1"/>
              <a:t>kontekstu</a:t>
            </a:r>
            <a:r>
              <a:rPr lang="en-GB" sz="3600" dirty="0"/>
              <a:t> </a:t>
            </a:r>
            <a:r>
              <a:rPr lang="en-GB" sz="3600" dirty="0" err="1"/>
              <a:t>neformalnog</a:t>
            </a:r>
            <a:r>
              <a:rPr lang="en-GB" sz="3600" dirty="0"/>
              <a:t> </a:t>
            </a:r>
            <a:r>
              <a:rPr lang="en-GB" sz="3600" dirty="0" err="1"/>
              <a:t>obrazovanja</a:t>
            </a:r>
            <a:r>
              <a:rPr lang="en-GB" sz="3600" dirty="0"/>
              <a:t> </a:t>
            </a:r>
            <a:r>
              <a:rPr lang="en-GB" sz="3600" dirty="0" err="1"/>
              <a:t>odraslih</a:t>
            </a:r>
            <a:r>
              <a:rPr lang="hr-HR" sz="3600" dirty="0"/>
              <a:t>:</a:t>
            </a:r>
            <a:br>
              <a:rPr lang="hr-HR" sz="3600" dirty="0"/>
            </a:br>
            <a:r>
              <a:rPr lang="hr-HR" sz="3600" dirty="0"/>
              <a:t>Metoda objašnjavanja</a:t>
            </a:r>
            <a:r>
              <a:rPr lang="en-GB" sz="3600" dirty="0"/>
              <a:t>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878527" y="1057653"/>
            <a:ext cx="4876236" cy="4771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Detaljno</a:t>
            </a:r>
            <a:r>
              <a:rPr lang="en-GB" sz="2100" dirty="0"/>
              <a:t> </a:t>
            </a:r>
            <a:r>
              <a:rPr lang="en-GB" sz="2100" dirty="0" err="1"/>
              <a:t>opisivati</a:t>
            </a:r>
            <a:r>
              <a:rPr lang="en-GB" sz="2100" dirty="0"/>
              <a:t> </a:t>
            </a:r>
            <a:r>
              <a:rPr lang="en-GB" sz="2100" dirty="0" err="1"/>
              <a:t>vizualne</a:t>
            </a:r>
            <a:r>
              <a:rPr lang="en-GB" sz="2100" dirty="0"/>
              <a:t> </a:t>
            </a:r>
            <a:r>
              <a:rPr lang="en-GB" sz="2100" dirty="0" err="1"/>
              <a:t>sadržaje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Korištenje</a:t>
            </a:r>
            <a:r>
              <a:rPr lang="en-GB" sz="2100" dirty="0"/>
              <a:t> </a:t>
            </a:r>
            <a:r>
              <a:rPr lang="en-GB" sz="2100" dirty="0" err="1"/>
              <a:t>pokaznih</a:t>
            </a:r>
            <a:r>
              <a:rPr lang="en-GB" sz="2100" dirty="0"/>
              <a:t> </a:t>
            </a:r>
            <a:r>
              <a:rPr lang="en-GB" sz="2100" dirty="0" err="1"/>
              <a:t>zamjenica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Koristite</a:t>
            </a:r>
            <a:r>
              <a:rPr lang="en-GB" sz="2100" dirty="0"/>
              <a:t> </a:t>
            </a:r>
            <a:r>
              <a:rPr lang="en-GB" sz="2100" dirty="0" err="1"/>
              <a:t>imena</a:t>
            </a:r>
            <a:r>
              <a:rPr lang="en-GB" sz="2100" dirty="0"/>
              <a:t> </a:t>
            </a:r>
            <a:r>
              <a:rPr lang="en-GB" sz="2100" dirty="0" err="1"/>
              <a:t>polaznika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Prilagodite</a:t>
            </a:r>
            <a:r>
              <a:rPr lang="en-GB" sz="2100" dirty="0"/>
              <a:t> </a:t>
            </a:r>
            <a:r>
              <a:rPr lang="en-GB" sz="2100" dirty="0" err="1"/>
              <a:t>nastavne</a:t>
            </a:r>
            <a:r>
              <a:rPr lang="en-GB" sz="2100" dirty="0"/>
              <a:t> </a:t>
            </a:r>
            <a:r>
              <a:rPr lang="en-GB" sz="2100" dirty="0" err="1"/>
              <a:t>materijale</a:t>
            </a:r>
            <a:r>
              <a:rPr lang="en-GB" sz="2100" dirty="0"/>
              <a:t> u </a:t>
            </a:r>
            <a:r>
              <a:rPr lang="en-GB" sz="2100" dirty="0" err="1"/>
              <a:t>suradnji</a:t>
            </a:r>
            <a:r>
              <a:rPr lang="en-GB" sz="2100" dirty="0"/>
              <a:t> </a:t>
            </a:r>
            <a:r>
              <a:rPr lang="en-GB" sz="2100" dirty="0" err="1"/>
              <a:t>sa</a:t>
            </a:r>
            <a:r>
              <a:rPr lang="en-GB" sz="2100" dirty="0"/>
              <a:t> </a:t>
            </a:r>
            <a:r>
              <a:rPr lang="en-GB" sz="2100" dirty="0" err="1"/>
              <a:t>samom</a:t>
            </a:r>
            <a:r>
              <a:rPr lang="en-GB" sz="2100" dirty="0"/>
              <a:t> </a:t>
            </a:r>
            <a:r>
              <a:rPr lang="en-GB" sz="2100" dirty="0" err="1"/>
              <a:t>osobom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482096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571938"/>
            <a:ext cx="5537200" cy="484673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3600" dirty="0" err="1"/>
              <a:t>Metode</a:t>
            </a:r>
            <a:r>
              <a:rPr lang="en-GB" sz="3600" dirty="0"/>
              <a:t> i </a:t>
            </a:r>
            <a:r>
              <a:rPr lang="en-GB" sz="3600" dirty="0" err="1"/>
              <a:t>tehnike</a:t>
            </a:r>
            <a:r>
              <a:rPr lang="en-GB" sz="3600" dirty="0"/>
              <a:t> </a:t>
            </a:r>
            <a:r>
              <a:rPr lang="en-GB" sz="3600" dirty="0" err="1"/>
              <a:t>poučavanja</a:t>
            </a:r>
            <a:r>
              <a:rPr lang="en-GB" sz="3600" dirty="0"/>
              <a:t> u </a:t>
            </a:r>
            <a:r>
              <a:rPr lang="en-GB" sz="3600" dirty="0" err="1"/>
              <a:t>kontekstu</a:t>
            </a:r>
            <a:r>
              <a:rPr lang="en-GB" sz="3600" dirty="0"/>
              <a:t> </a:t>
            </a:r>
            <a:r>
              <a:rPr lang="en-GB" sz="3600" dirty="0" err="1"/>
              <a:t>neformalnog</a:t>
            </a:r>
            <a:r>
              <a:rPr lang="en-GB" sz="3600" dirty="0"/>
              <a:t> </a:t>
            </a:r>
            <a:r>
              <a:rPr lang="en-GB" sz="3600" dirty="0" err="1"/>
              <a:t>obrazovanja</a:t>
            </a:r>
            <a:r>
              <a:rPr lang="en-GB" sz="3600" dirty="0"/>
              <a:t> </a:t>
            </a:r>
            <a:r>
              <a:rPr lang="en-GB" sz="3600" dirty="0" err="1"/>
              <a:t>odraslih</a:t>
            </a:r>
            <a:r>
              <a:rPr lang="hr-HR" sz="3600" dirty="0"/>
              <a:t>:</a:t>
            </a:r>
            <a:br>
              <a:rPr lang="hr-HR" sz="3600" dirty="0"/>
            </a:br>
            <a:r>
              <a:rPr lang="hr-HR" sz="3600" dirty="0"/>
              <a:t>Metoda demonstracije</a:t>
            </a:r>
            <a:r>
              <a:rPr lang="en-GB" sz="3600" dirty="0"/>
              <a:t>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D7199D0-4212-70D1-EEE4-5DC71317248E}"/>
              </a:ext>
            </a:extLst>
          </p:cNvPr>
          <p:cNvSpPr txBox="1">
            <a:spLocks/>
          </p:cNvSpPr>
          <p:nvPr/>
        </p:nvSpPr>
        <p:spPr>
          <a:xfrm>
            <a:off x="6771282" y="1064384"/>
            <a:ext cx="4876236" cy="3245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Taktilna</a:t>
            </a:r>
            <a:r>
              <a:rPr lang="en-GB" sz="2100" dirty="0"/>
              <a:t> </a:t>
            </a:r>
            <a:r>
              <a:rPr lang="en-GB" sz="2100" dirty="0" err="1"/>
              <a:t>percepcija</a:t>
            </a:r>
            <a:r>
              <a:rPr lang="en-GB" sz="2100" dirty="0"/>
              <a:t> – </a:t>
            </a:r>
            <a:r>
              <a:rPr lang="en-GB" sz="2100" dirty="0" err="1"/>
              <a:t>potrebno</a:t>
            </a:r>
            <a:r>
              <a:rPr lang="en-GB" sz="2100" dirty="0"/>
              <a:t> </a:t>
            </a:r>
            <a:r>
              <a:rPr lang="en-GB" sz="2100" dirty="0" err="1"/>
              <a:t>više</a:t>
            </a:r>
            <a:r>
              <a:rPr lang="en-GB" sz="2100" dirty="0"/>
              <a:t> </a:t>
            </a:r>
            <a:r>
              <a:rPr lang="en-GB" sz="2100" dirty="0" err="1"/>
              <a:t>vremena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Osigurati</a:t>
            </a:r>
            <a:r>
              <a:rPr lang="en-GB" sz="2100" dirty="0"/>
              <a:t> </a:t>
            </a:r>
            <a:r>
              <a:rPr lang="en-GB" sz="2100" dirty="0" err="1"/>
              <a:t>audiodeskripciju</a:t>
            </a:r>
            <a:r>
              <a:rPr lang="en-GB" sz="2100" dirty="0"/>
              <a:t> video </a:t>
            </a:r>
            <a:r>
              <a:rPr lang="en-GB" sz="2100" dirty="0" err="1"/>
              <a:t>materijala</a:t>
            </a: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554609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3" y="849180"/>
            <a:ext cx="4497977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Vid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3" y="2405837"/>
            <a:ext cx="4609011" cy="3388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Vid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= 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osjet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kojim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se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zamjećuju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različite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značajke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predmeta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u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okolišu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(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svijetlo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,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boje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,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oblici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,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udaljenost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,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veličina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,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položaj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,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kretanje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) i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tumači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njihovo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značenje</a:t>
            </a:r>
            <a:endParaRPr kumimoji="0" lang="en-GB" sz="2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933762" y="2405837"/>
            <a:ext cx="4765766" cy="3388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200" dirty="0"/>
              <a:t>→</a:t>
            </a:r>
            <a:r>
              <a:rPr lang="hr-HR" sz="2200" dirty="0"/>
              <a:t> </a:t>
            </a:r>
            <a:r>
              <a:rPr lang="en-GB" sz="2200" dirty="0" err="1"/>
              <a:t>Svjetlosne</a:t>
            </a:r>
            <a:r>
              <a:rPr lang="en-GB" sz="2200" dirty="0"/>
              <a:t> </a:t>
            </a:r>
            <a:r>
              <a:rPr lang="en-GB" sz="2200" dirty="0" err="1"/>
              <a:t>zrake</a:t>
            </a:r>
            <a:r>
              <a:rPr lang="en-GB" sz="2200" dirty="0"/>
              <a:t> </a:t>
            </a:r>
            <a:r>
              <a:rPr lang="en-GB" sz="2200" dirty="0" err="1"/>
              <a:t>prolaze</a:t>
            </a:r>
            <a:r>
              <a:rPr lang="en-GB" sz="2200" dirty="0"/>
              <a:t> </a:t>
            </a:r>
            <a:r>
              <a:rPr lang="en-GB" sz="2200" dirty="0" err="1"/>
              <a:t>kroz</a:t>
            </a:r>
            <a:r>
              <a:rPr lang="en-GB" sz="2200" dirty="0"/>
              <a:t> </a:t>
            </a:r>
            <a:r>
              <a:rPr lang="en-GB" sz="2200" dirty="0" err="1"/>
              <a:t>prozirne</a:t>
            </a:r>
            <a:r>
              <a:rPr lang="en-GB" sz="2200" dirty="0"/>
              <a:t> </a:t>
            </a:r>
            <a:r>
              <a:rPr lang="en-GB" sz="2200" dirty="0" err="1"/>
              <a:t>dijelove</a:t>
            </a:r>
            <a:r>
              <a:rPr lang="en-GB" sz="2200" dirty="0"/>
              <a:t> </a:t>
            </a:r>
            <a:r>
              <a:rPr lang="en-GB" sz="2200" dirty="0" err="1"/>
              <a:t>oka</a:t>
            </a:r>
            <a:r>
              <a:rPr lang="en-GB" sz="2200" dirty="0"/>
              <a:t> → </a:t>
            </a:r>
            <a:r>
              <a:rPr lang="en-GB" sz="2200" dirty="0" err="1"/>
              <a:t>na</a:t>
            </a:r>
            <a:r>
              <a:rPr lang="en-GB" sz="2200" dirty="0"/>
              <a:t> </a:t>
            </a:r>
            <a:r>
              <a:rPr lang="en-GB" sz="2200" dirty="0" err="1"/>
              <a:t>mrežnici</a:t>
            </a:r>
            <a:r>
              <a:rPr lang="en-GB" sz="2200" dirty="0"/>
              <a:t> </a:t>
            </a:r>
            <a:r>
              <a:rPr lang="en-GB" sz="2200" dirty="0" err="1"/>
              <a:t>nastaje</a:t>
            </a:r>
            <a:r>
              <a:rPr lang="en-GB" sz="2200" dirty="0"/>
              <a:t> </a:t>
            </a:r>
            <a:r>
              <a:rPr lang="en-GB" sz="2200" dirty="0" err="1"/>
              <a:t>slika</a:t>
            </a:r>
            <a:r>
              <a:rPr lang="en-GB" sz="2200" dirty="0"/>
              <a:t> </a:t>
            </a:r>
            <a:r>
              <a:rPr lang="en-GB" sz="2200" dirty="0" err="1"/>
              <a:t>promatranih</a:t>
            </a:r>
            <a:r>
              <a:rPr lang="en-GB" sz="2200" dirty="0"/>
              <a:t> </a:t>
            </a:r>
            <a:r>
              <a:rPr lang="en-GB" sz="2200" dirty="0" err="1"/>
              <a:t>predmeta</a:t>
            </a:r>
            <a:r>
              <a:rPr lang="en-GB" sz="2200" dirty="0"/>
              <a:t> → </a:t>
            </a:r>
            <a:r>
              <a:rPr lang="en-GB" sz="2200" dirty="0" err="1"/>
              <a:t>nastaje</a:t>
            </a:r>
            <a:r>
              <a:rPr lang="en-GB" sz="2200" dirty="0"/>
              <a:t> </a:t>
            </a:r>
            <a:r>
              <a:rPr lang="en-GB" sz="2200" dirty="0" err="1"/>
              <a:t>električni</a:t>
            </a:r>
            <a:r>
              <a:rPr lang="en-GB" sz="2200" dirty="0"/>
              <a:t> </a:t>
            </a:r>
            <a:r>
              <a:rPr lang="en-GB" sz="2200" dirty="0" err="1"/>
              <a:t>potencijal</a:t>
            </a:r>
            <a:r>
              <a:rPr lang="en-GB" sz="2200" dirty="0"/>
              <a:t> koji se </a:t>
            </a:r>
            <a:r>
              <a:rPr lang="en-GB" sz="2200" dirty="0" err="1"/>
              <a:t>vidnim</a:t>
            </a:r>
            <a:r>
              <a:rPr lang="en-GB" sz="2200" dirty="0"/>
              <a:t> </a:t>
            </a:r>
            <a:r>
              <a:rPr lang="en-GB" sz="2200" dirty="0" err="1"/>
              <a:t>živcima</a:t>
            </a:r>
            <a:r>
              <a:rPr lang="en-GB" sz="2200" dirty="0"/>
              <a:t> </a:t>
            </a:r>
            <a:r>
              <a:rPr lang="en-GB" sz="2200" dirty="0" err="1"/>
              <a:t>prenosi</a:t>
            </a:r>
            <a:r>
              <a:rPr lang="en-GB" sz="2200" dirty="0"/>
              <a:t> u koru </a:t>
            </a:r>
            <a:r>
              <a:rPr lang="en-GB" sz="2200" dirty="0" err="1"/>
              <a:t>velikog</a:t>
            </a:r>
            <a:r>
              <a:rPr lang="en-GB" sz="2200" dirty="0"/>
              <a:t> </a:t>
            </a:r>
            <a:r>
              <a:rPr lang="en-GB" sz="2200" dirty="0" err="1"/>
              <a:t>mozga</a:t>
            </a:r>
            <a:r>
              <a:rPr lang="en-GB" sz="2200" dirty="0"/>
              <a:t> (</a:t>
            </a:r>
            <a:r>
              <a:rPr lang="en-GB" sz="2200" dirty="0" err="1"/>
              <a:t>primarna</a:t>
            </a:r>
            <a:r>
              <a:rPr lang="en-GB" sz="2200" dirty="0"/>
              <a:t> i </a:t>
            </a:r>
            <a:r>
              <a:rPr lang="en-GB" sz="2200" dirty="0" err="1"/>
              <a:t>sekundarna</a:t>
            </a:r>
            <a:r>
              <a:rPr lang="en-GB" sz="2200" dirty="0"/>
              <a:t> </a:t>
            </a:r>
            <a:r>
              <a:rPr lang="en-GB" sz="2200" dirty="0" err="1"/>
              <a:t>vidna</a:t>
            </a:r>
            <a:r>
              <a:rPr lang="en-GB" sz="2200" dirty="0"/>
              <a:t> </a:t>
            </a:r>
            <a:r>
              <a:rPr lang="en-GB" sz="2200" dirty="0" err="1"/>
              <a:t>područja</a:t>
            </a:r>
            <a:r>
              <a:rPr lang="en-GB" sz="2200" dirty="0"/>
              <a:t>) → </a:t>
            </a:r>
            <a:r>
              <a:rPr lang="en-GB" sz="2200" dirty="0" err="1"/>
              <a:t>osjet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80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539814"/>
            <a:ext cx="6679914" cy="508305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l-PL" sz="2100" dirty="0"/>
              <a:t>Rad u manjim grupama</a:t>
            </a:r>
          </a:p>
          <a:p>
            <a:pPr>
              <a:lnSpc>
                <a:spcPct val="150000"/>
              </a:lnSpc>
            </a:pPr>
            <a:r>
              <a:rPr lang="pl-PL" sz="2100" dirty="0"/>
              <a:t>4 situacije</a:t>
            </a:r>
            <a:r>
              <a:rPr lang="en-GB" sz="2100" dirty="0"/>
              <a:t>: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100" b="1" dirty="0"/>
              <a:t>Luka</a:t>
            </a:r>
            <a:r>
              <a:rPr lang="en-GB" sz="2100" dirty="0"/>
              <a:t> (</a:t>
            </a:r>
            <a:r>
              <a:rPr lang="en-GB" sz="2100" dirty="0" err="1"/>
              <a:t>novorođenče</a:t>
            </a:r>
            <a:r>
              <a:rPr lang="en-GB" sz="2100" dirty="0"/>
              <a:t>) – </a:t>
            </a:r>
            <a:r>
              <a:rPr lang="en-GB" sz="2100" dirty="0" err="1"/>
              <a:t>sljepoća</a:t>
            </a:r>
            <a:r>
              <a:rPr lang="en-GB" sz="2100" dirty="0"/>
              <a:t> </a:t>
            </a:r>
            <a:r>
              <a:rPr lang="en-GB" sz="2100" dirty="0" err="1"/>
              <a:t>uslijed</a:t>
            </a:r>
            <a:r>
              <a:rPr lang="en-GB" sz="2100" dirty="0"/>
              <a:t> </a:t>
            </a:r>
            <a:r>
              <a:rPr lang="en-GB" sz="2100" dirty="0" err="1"/>
              <a:t>prenatalne</a:t>
            </a:r>
            <a:r>
              <a:rPr lang="en-GB" sz="2100" dirty="0"/>
              <a:t> </a:t>
            </a:r>
            <a:r>
              <a:rPr lang="en-GB" sz="2100" dirty="0" err="1"/>
              <a:t>retinopatije</a:t>
            </a:r>
            <a:r>
              <a:rPr lang="en-GB" sz="2100" dirty="0"/>
              <a:t>;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100" b="1" dirty="0"/>
              <a:t>Anna</a:t>
            </a:r>
            <a:r>
              <a:rPr lang="en-GB" sz="2100" dirty="0"/>
              <a:t> (4 god.) – </a:t>
            </a:r>
            <a:r>
              <a:rPr lang="en-GB" sz="2100" dirty="0" err="1"/>
              <a:t>niži</a:t>
            </a:r>
            <a:r>
              <a:rPr lang="en-GB" sz="2100" dirty="0"/>
              <a:t> </a:t>
            </a:r>
            <a:r>
              <a:rPr lang="en-GB" sz="2100" dirty="0" err="1"/>
              <a:t>stupanj</a:t>
            </a:r>
            <a:r>
              <a:rPr lang="en-GB" sz="2100" dirty="0"/>
              <a:t> </a:t>
            </a:r>
            <a:r>
              <a:rPr lang="en-GB" sz="2100" dirty="0" err="1"/>
              <a:t>slabovidnosti</a:t>
            </a:r>
            <a:r>
              <a:rPr lang="en-GB" sz="2100" dirty="0"/>
              <a:t> </a:t>
            </a:r>
            <a:r>
              <a:rPr lang="en-GB" sz="2100" dirty="0" err="1"/>
              <a:t>uslijed</a:t>
            </a:r>
            <a:r>
              <a:rPr lang="en-GB" sz="2100" dirty="0"/>
              <a:t> </a:t>
            </a:r>
            <a:r>
              <a:rPr lang="en-GB" sz="2100" dirty="0" err="1"/>
              <a:t>refrakcijske</a:t>
            </a:r>
            <a:r>
              <a:rPr lang="en-GB" sz="2100" dirty="0"/>
              <a:t> </a:t>
            </a:r>
            <a:r>
              <a:rPr lang="en-GB" sz="2100" dirty="0" err="1"/>
              <a:t>pogreške</a:t>
            </a:r>
            <a:r>
              <a:rPr lang="en-GB" sz="2100" dirty="0"/>
              <a:t>;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100" b="1" dirty="0"/>
              <a:t>Eva</a:t>
            </a:r>
            <a:r>
              <a:rPr lang="en-GB" sz="2100" dirty="0"/>
              <a:t> (35 god.) – </a:t>
            </a:r>
            <a:r>
              <a:rPr lang="en-GB" sz="2100" dirty="0" err="1"/>
              <a:t>sljepoća</a:t>
            </a:r>
            <a:r>
              <a:rPr lang="en-GB" sz="2100" dirty="0"/>
              <a:t> </a:t>
            </a:r>
            <a:r>
              <a:rPr lang="en-GB" sz="2100" dirty="0" err="1"/>
              <a:t>uslijed</a:t>
            </a:r>
            <a:r>
              <a:rPr lang="en-GB" sz="2100" dirty="0"/>
              <a:t> </a:t>
            </a:r>
            <a:r>
              <a:rPr lang="en-GB" sz="2100" dirty="0" err="1"/>
              <a:t>traume</a:t>
            </a:r>
            <a:r>
              <a:rPr lang="en-GB" sz="2100" dirty="0"/>
              <a:t> </a:t>
            </a:r>
            <a:r>
              <a:rPr lang="en-GB" sz="2100" dirty="0" err="1"/>
              <a:t>glave</a:t>
            </a:r>
            <a:r>
              <a:rPr lang="en-GB" sz="2100" dirty="0"/>
              <a:t>;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100" b="1" dirty="0"/>
              <a:t>Mihael</a:t>
            </a:r>
            <a:r>
              <a:rPr lang="en-GB" sz="2100" dirty="0"/>
              <a:t> (62 god.) </a:t>
            </a:r>
            <a:r>
              <a:rPr lang="en-GB" sz="2100" dirty="0" err="1"/>
              <a:t>visok</a:t>
            </a:r>
            <a:r>
              <a:rPr lang="en-GB" sz="2100" dirty="0"/>
              <a:t> </a:t>
            </a:r>
            <a:r>
              <a:rPr lang="en-GB" sz="2100" dirty="0" err="1"/>
              <a:t>stupanj</a:t>
            </a:r>
            <a:r>
              <a:rPr lang="en-GB" sz="2100" dirty="0"/>
              <a:t> </a:t>
            </a:r>
            <a:r>
              <a:rPr lang="en-GB" sz="2100" dirty="0" err="1"/>
              <a:t>slabovidnosti</a:t>
            </a:r>
            <a:r>
              <a:rPr lang="en-GB" sz="2100" dirty="0"/>
              <a:t> </a:t>
            </a:r>
            <a:r>
              <a:rPr lang="en-GB" sz="2100" dirty="0" err="1"/>
              <a:t>uslijed</a:t>
            </a:r>
            <a:r>
              <a:rPr lang="en-GB" sz="2100" dirty="0"/>
              <a:t> </a:t>
            </a:r>
            <a:r>
              <a:rPr lang="en-GB" sz="2100" dirty="0" err="1"/>
              <a:t>dijabetičke</a:t>
            </a:r>
            <a:r>
              <a:rPr lang="en-GB" sz="2100" dirty="0"/>
              <a:t> </a:t>
            </a:r>
            <a:r>
              <a:rPr lang="en-GB" sz="2100" dirty="0" err="1"/>
              <a:t>retinopatije</a:t>
            </a:r>
            <a:r>
              <a:rPr lang="en-GB" sz="21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buNone/>
            </a:pPr>
            <a:endParaRPr lang="en-GB" sz="21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4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>
                <a:latin typeface="Arial" panose="020B0604020202020204" pitchFamily="34" charset="0"/>
                <a:cs typeface="Arial" panose="020B0604020202020204" pitchFamily="34" charset="0"/>
              </a:rPr>
              <a:t>Participants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696567"/>
            <a:ext cx="6416403" cy="17716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100" dirty="0" err="1"/>
              <a:t>Razradite</a:t>
            </a:r>
            <a:r>
              <a:rPr lang="en-GB" sz="2100" dirty="0"/>
              <a:t> </a:t>
            </a:r>
            <a:r>
              <a:rPr lang="en-GB" sz="2100" dirty="0" err="1"/>
              <a:t>jedinstveni</a:t>
            </a:r>
            <a:r>
              <a:rPr lang="en-GB" sz="2100" dirty="0"/>
              <a:t> </a:t>
            </a:r>
            <a:r>
              <a:rPr lang="en-GB" sz="2100" dirty="0" err="1"/>
              <a:t>scenarij</a:t>
            </a:r>
            <a:r>
              <a:rPr lang="en-GB" sz="2100" dirty="0"/>
              <a:t> u </a:t>
            </a:r>
            <a:r>
              <a:rPr lang="en-GB" sz="2100" dirty="0" err="1"/>
              <a:t>kojem</a:t>
            </a:r>
            <a:r>
              <a:rPr lang="en-GB" sz="2100" dirty="0"/>
              <a:t> </a:t>
            </a:r>
            <a:r>
              <a:rPr lang="en-GB" sz="2100" dirty="0" err="1"/>
              <a:t>opisujete</a:t>
            </a:r>
            <a:r>
              <a:rPr lang="en-GB" sz="2100" dirty="0"/>
              <a:t> </a:t>
            </a:r>
            <a:r>
              <a:rPr lang="en-GB" sz="2100" dirty="0" err="1"/>
              <a:t>život</a:t>
            </a:r>
            <a:r>
              <a:rPr lang="en-GB" sz="2100" dirty="0"/>
              <a:t> </a:t>
            </a:r>
            <a:r>
              <a:rPr lang="en-GB" sz="2100" dirty="0" err="1"/>
              <a:t>osobe</a:t>
            </a:r>
            <a:r>
              <a:rPr lang="en-GB" sz="2100" dirty="0"/>
              <a:t> </a:t>
            </a:r>
            <a:r>
              <a:rPr lang="en-GB" sz="2100" dirty="0" err="1"/>
              <a:t>čiju</a:t>
            </a:r>
            <a:r>
              <a:rPr lang="en-GB" sz="2100" dirty="0"/>
              <a:t> </a:t>
            </a:r>
            <a:r>
              <a:rPr lang="en-GB" sz="2100" dirty="0" err="1"/>
              <a:t>ste</a:t>
            </a:r>
            <a:r>
              <a:rPr lang="en-GB" sz="2100" dirty="0"/>
              <a:t> </a:t>
            </a:r>
            <a:r>
              <a:rPr lang="en-GB" sz="2100" dirty="0" err="1"/>
              <a:t>situaciju</a:t>
            </a:r>
            <a:r>
              <a:rPr lang="en-GB" sz="2100" dirty="0"/>
              <a:t> </a:t>
            </a:r>
            <a:r>
              <a:rPr lang="en-GB" sz="2100" dirty="0" err="1"/>
              <a:t>dobili</a:t>
            </a:r>
            <a:r>
              <a:rPr lang="en-GB" sz="2100" dirty="0"/>
              <a:t>!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 marL="0" indent="0">
              <a:buNone/>
            </a:pPr>
            <a:endParaRPr lang="en-GB" sz="21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7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art designed and shaped from different words, the main word being &quot;Thank You&quot;.">
            <a:extLst>
              <a:ext uri="{FF2B5EF4-FFF2-40B4-BE49-F238E27FC236}">
                <a16:creationId xmlns:a16="http://schemas.microsoft.com/office/drawing/2014/main" id="{F5E159F8-442F-14E8-BBA1-1D53CF5A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91" y="0"/>
            <a:ext cx="12246591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199741A-0B15-F10D-5F01-CA714A1AA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653685-9C1C-735C-7914-8C8A1E4AB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307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2794" y="2766218"/>
            <a:ext cx="624641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Dodatak: Radioničke vježbe</a:t>
            </a:r>
            <a:endParaRPr lang="en-GB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9F4E494-0636-0D47-FFE5-AB270743C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BDEEBC-E305-51F3-D073-F2A0FE662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16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3" y="849180"/>
            <a:ext cx="4497977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Anatomija</a:t>
            </a:r>
            <a:r>
              <a:rPr lang="en-GB" dirty="0"/>
              <a:t> </a:t>
            </a:r>
            <a:r>
              <a:rPr lang="en-GB" dirty="0" err="1"/>
              <a:t>osjeta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vida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3" y="2472096"/>
            <a:ext cx="4609011" cy="4094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Anatomski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elementi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osjeta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vida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:</a:t>
            </a:r>
            <a:endParaRPr kumimoji="0" lang="hr-HR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Oči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Očni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živci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Centri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za vid u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kori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velikog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mozga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</p:txBody>
      </p:sp>
      <p:pic>
        <p:nvPicPr>
          <p:cNvPr id="10" name="Picture 9" descr="Human Eye Anatomy.">
            <a:extLst>
              <a:ext uri="{FF2B5EF4-FFF2-40B4-BE49-F238E27FC236}">
                <a16:creationId xmlns:a16="http://schemas.microsoft.com/office/drawing/2014/main" id="{79763E68-2231-F432-0AEF-FDC4CB21F9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469" y="986246"/>
            <a:ext cx="5709522" cy="462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55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3" y="849180"/>
            <a:ext cx="4497977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Vidni</a:t>
            </a:r>
            <a:r>
              <a:rPr lang="en-GB" dirty="0"/>
              <a:t> </a:t>
            </a:r>
            <a:r>
              <a:rPr lang="en-GB" dirty="0" err="1"/>
              <a:t>podražaj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3" y="2472096"/>
            <a:ext cx="4609011" cy="4094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E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lektromagnetski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val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;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svjetlost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</p:txBody>
      </p:sp>
      <p:pic>
        <p:nvPicPr>
          <p:cNvPr id="7" name="Picture 6" descr="Color wheel.">
            <a:extLst>
              <a:ext uri="{FF2B5EF4-FFF2-40B4-BE49-F238E27FC236}">
                <a16:creationId xmlns:a16="http://schemas.microsoft.com/office/drawing/2014/main" id="{5BE50EC7-DA07-9F1B-A691-7C6458D2AE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218" y="1446646"/>
            <a:ext cx="4852853" cy="486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91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4" y="849180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Oštećenje</a:t>
            </a:r>
            <a:r>
              <a:rPr lang="en-GB" dirty="0"/>
              <a:t> </a:t>
            </a:r>
            <a:r>
              <a:rPr lang="en-GB" dirty="0" err="1"/>
              <a:t>vida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4" y="2950440"/>
            <a:ext cx="4609011" cy="204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Svako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stanje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vida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koje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otežava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izvršavanje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svakodnevnih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aktivnosti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usko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vezanih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uz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vidnu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percepciju</a:t>
            </a: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. 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F8C0BE0-F7B7-23CC-B0CC-E799EECDBF4F}"/>
              </a:ext>
            </a:extLst>
          </p:cNvPr>
          <p:cNvSpPr txBox="1">
            <a:spLocks/>
          </p:cNvSpPr>
          <p:nvPr/>
        </p:nvSpPr>
        <p:spPr>
          <a:xfrm>
            <a:off x="6860875" y="2950440"/>
            <a:ext cx="4765766" cy="15870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200" dirty="0"/>
              <a:t>→</a:t>
            </a:r>
            <a:r>
              <a:rPr lang="hr-HR" sz="2200" dirty="0"/>
              <a:t> </a:t>
            </a:r>
            <a:r>
              <a:rPr lang="en-GB" sz="2200" dirty="0" err="1"/>
              <a:t>Vidna</a:t>
            </a:r>
            <a:r>
              <a:rPr lang="en-GB" sz="2200" dirty="0"/>
              <a:t> </a:t>
            </a:r>
            <a:r>
              <a:rPr lang="en-GB" sz="2200" dirty="0" err="1"/>
              <a:t>percepcija</a:t>
            </a:r>
            <a:r>
              <a:rPr lang="en-GB" sz="2200" dirty="0"/>
              <a:t> </a:t>
            </a:r>
            <a:r>
              <a:rPr lang="en-GB" sz="2200" dirty="0" err="1"/>
              <a:t>definira</a:t>
            </a:r>
            <a:r>
              <a:rPr lang="en-GB" sz="2200" dirty="0"/>
              <a:t> se </a:t>
            </a:r>
            <a:r>
              <a:rPr lang="en-GB" sz="2200" dirty="0" err="1"/>
              <a:t>oštrinom</a:t>
            </a:r>
            <a:r>
              <a:rPr lang="en-GB" sz="2200" dirty="0"/>
              <a:t> i </a:t>
            </a:r>
            <a:r>
              <a:rPr lang="en-GB" sz="2200" dirty="0" err="1"/>
              <a:t>širinom</a:t>
            </a:r>
            <a:r>
              <a:rPr lang="en-GB" sz="2200" dirty="0"/>
              <a:t> </a:t>
            </a:r>
            <a:r>
              <a:rPr lang="en-GB" sz="2200" dirty="0" err="1"/>
              <a:t>vidnog</a:t>
            </a:r>
            <a:r>
              <a:rPr lang="en-GB" sz="2200" dirty="0"/>
              <a:t> </a:t>
            </a:r>
            <a:r>
              <a:rPr lang="en-GB" sz="2200" dirty="0" err="1"/>
              <a:t>polja</a:t>
            </a:r>
            <a:endParaRPr lang="en-GB" sz="2200" dirty="0"/>
          </a:p>
          <a:p>
            <a:pPr marL="0" indent="0">
              <a:lnSpc>
                <a:spcPct val="150000"/>
              </a:lnSpc>
              <a:buNone/>
            </a:pPr>
            <a:endParaRPr lang="en-GB" sz="2200" dirty="0"/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037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4" y="849180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Podjela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6947264" y="1551946"/>
            <a:ext cx="4609011" cy="2047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Slabovidnost</a:t>
            </a:r>
            <a:endParaRPr kumimoji="0" lang="hr-HR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Sljepoća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 </a:t>
            </a:r>
          </a:p>
        </p:txBody>
      </p:sp>
      <p:pic>
        <p:nvPicPr>
          <p:cNvPr id="10" name="Picture 9" descr="Colorful skeins of thread in blue wooden boxes.">
            <a:extLst>
              <a:ext uri="{FF2B5EF4-FFF2-40B4-BE49-F238E27FC236}">
                <a16:creationId xmlns:a16="http://schemas.microsoft.com/office/drawing/2014/main" id="{5CD01EDC-1679-F43C-8E8F-E5197C5BBF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42" y="2486650"/>
            <a:ext cx="4049460" cy="430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51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4" y="884160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Slabovidnost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4" y="3217333"/>
            <a:ext cx="4609011" cy="1422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l-PL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Oštrina vida na boljem oku (uz korekcijsko staklo):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731726" y="1553411"/>
            <a:ext cx="4492866" cy="525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/>
              <a:t> 10 – 40% </a:t>
            </a:r>
            <a:r>
              <a:rPr lang="en-GB" sz="2200" dirty="0" err="1"/>
              <a:t>normalne</a:t>
            </a:r>
            <a:r>
              <a:rPr lang="en-GB" sz="2200" dirty="0"/>
              <a:t> </a:t>
            </a:r>
            <a:r>
              <a:rPr lang="en-GB" sz="2200" dirty="0" err="1"/>
              <a:t>oštrine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kumimoji="0" lang="en-GB" sz="22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</a:rPr>
              <a:t> </a:t>
            </a:r>
            <a:r>
              <a:rPr lang="pl-PL" sz="2200" dirty="0"/>
              <a:t>&gt; 40% ukoliko je priroda oboljenja progredirajuća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/>
              <a:t> </a:t>
            </a:r>
            <a:r>
              <a:rPr lang="fi-FI" sz="2200" dirty="0"/>
              <a:t>&lt; 10% ukoliko se osoba uspješno služi tim vidom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880748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0CD603-EB2E-9F7E-CCB3-F098BD6AF4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1041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4" y="849180"/>
            <a:ext cx="3981994" cy="18221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Sljepoća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4" y="2489829"/>
            <a:ext cx="4609011" cy="1422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l-PL" sz="22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anose="020B0604030504040204" pitchFamily="34" charset="0"/>
              </a:rPr>
              <a:t>Oštrina vida na boljem oku (uz korekcijsko staklo):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EB118B-F430-D803-BAA7-01032535A121}"/>
              </a:ext>
            </a:extLst>
          </p:cNvPr>
          <p:cNvSpPr txBox="1">
            <a:spLocks/>
          </p:cNvSpPr>
          <p:nvPr/>
        </p:nvSpPr>
        <p:spPr>
          <a:xfrm>
            <a:off x="6597256" y="1592403"/>
            <a:ext cx="4492866" cy="525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/>
              <a:t>&lt; 5% </a:t>
            </a:r>
            <a:r>
              <a:rPr lang="en-GB" sz="2200" dirty="0" err="1"/>
              <a:t>normalne</a:t>
            </a:r>
            <a:r>
              <a:rPr lang="en-GB" sz="2200" dirty="0"/>
              <a:t> </a:t>
            </a:r>
            <a:r>
              <a:rPr lang="en-GB" sz="2200" dirty="0" err="1"/>
              <a:t>oštrine</a:t>
            </a:r>
            <a:r>
              <a:rPr lang="en-GB" sz="2200" dirty="0"/>
              <a:t> </a:t>
            </a:r>
            <a:r>
              <a:rPr lang="en-GB" sz="2200" dirty="0" err="1"/>
              <a:t>vida</a:t>
            </a:r>
            <a:endParaRPr lang="hr-HR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centralni</a:t>
            </a:r>
            <a:r>
              <a:rPr lang="en-GB" sz="2200" dirty="0"/>
              <a:t> vid &lt; 25% </a:t>
            </a:r>
            <a:r>
              <a:rPr lang="en-GB" sz="2200" dirty="0" err="1"/>
              <a:t>uz</a:t>
            </a:r>
            <a:r>
              <a:rPr lang="en-GB" sz="2200" dirty="0"/>
              <a:t> </a:t>
            </a:r>
            <a:r>
              <a:rPr lang="en-GB" sz="2200" dirty="0" err="1"/>
              <a:t>suženje</a:t>
            </a:r>
            <a:r>
              <a:rPr lang="en-GB" sz="2200" dirty="0"/>
              <a:t> </a:t>
            </a:r>
            <a:r>
              <a:rPr lang="en-GB" sz="2200" dirty="0" err="1"/>
              <a:t>vidnog</a:t>
            </a:r>
            <a:r>
              <a:rPr lang="en-GB" sz="2200" dirty="0"/>
              <a:t> </a:t>
            </a:r>
            <a:r>
              <a:rPr lang="en-GB" sz="2200" dirty="0" err="1"/>
              <a:t>polja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&lt; 20 </a:t>
            </a:r>
            <a:r>
              <a:rPr lang="en-GB" sz="2200" dirty="0" err="1"/>
              <a:t>stupnjeva</a:t>
            </a:r>
            <a:endParaRPr lang="hr-HR" sz="2200" dirty="0"/>
          </a:p>
        </p:txBody>
      </p:sp>
    </p:spTree>
    <p:extLst>
      <p:ext uri="{BB962C8B-B14F-4D97-AF65-F5344CB8AC3E}">
        <p14:creationId xmlns:p14="http://schemas.microsoft.com/office/powerpoint/2010/main" val="2815936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19341</TotalTime>
  <Words>853</Words>
  <Application>Microsoft Office PowerPoint</Application>
  <PresentationFormat>Widescreen</PresentationFormat>
  <Paragraphs>167</Paragraphs>
  <Slides>33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Oštećenje vida</vt:lpstr>
      <vt:lpstr>Sudionici</vt:lpstr>
      <vt:lpstr>Vid</vt:lpstr>
      <vt:lpstr>Anatomija osjeta  vida</vt:lpstr>
      <vt:lpstr>Vidni podražaj</vt:lpstr>
      <vt:lpstr>Oštećenje vida</vt:lpstr>
      <vt:lpstr>Podjela</vt:lpstr>
      <vt:lpstr>Slabovidnost</vt:lpstr>
      <vt:lpstr>Sljepoća</vt:lpstr>
      <vt:lpstr>Uzroci</vt:lpstr>
      <vt:lpstr>PowerPoint Presentation</vt:lpstr>
      <vt:lpstr>Osnovne teškoće</vt:lpstr>
      <vt:lpstr>Osnovne teškoće: Kognitivni razvoj </vt:lpstr>
      <vt:lpstr>PowerPoint Presentation</vt:lpstr>
      <vt:lpstr>Osnovne teškoće : Emocionalni razvoj </vt:lpstr>
      <vt:lpstr>Osnovne teškoće : Čitanje</vt:lpstr>
      <vt:lpstr>Osnovne teškoće : Motorika</vt:lpstr>
      <vt:lpstr>Osnovne teškoće : Govor</vt:lpstr>
      <vt:lpstr>Osnovne teškoće : Komunikacija s okolinom - socijalizacija </vt:lpstr>
      <vt:lpstr>PowerPoint Presentation</vt:lpstr>
      <vt:lpstr>Osnovne teškoće : Svakodnevne vještine</vt:lpstr>
      <vt:lpstr>Brailleovo pismo</vt:lpstr>
      <vt:lpstr>PowerPoint Presentation</vt:lpstr>
      <vt:lpstr>Prijedlozi za uspješniju komunikaciju: Obrazovni kontekst</vt:lpstr>
      <vt:lpstr>Prilagodbe u kontekstu neformalnog obrazovanja odraslih: Organizacijske prilagodbe</vt:lpstr>
      <vt:lpstr>Prilagodbe u kontekstu neformalnog obrazovanja odraslih: Prostorne prilagodbe</vt:lpstr>
      <vt:lpstr>Prilagodbe u kontekstu neformalnog obrazovanja odraslih: Tehničke prilagodbe</vt:lpstr>
      <vt:lpstr>Metode i tehnike poučavanja u kontekstu neformalnog obrazovanja odraslih: Metoda objašnjavanja </vt:lpstr>
      <vt:lpstr>Metode i tehnike poučavanja u kontekstu neformalnog obrazovanja odraslih: Metoda demonstracije </vt:lpstr>
      <vt:lpstr>Sudionici</vt:lpstr>
      <vt:lpstr>Participants</vt:lpstr>
      <vt:lpstr>PowerPoint Presentation</vt:lpstr>
      <vt:lpstr>Dodatak: Radioničke vježbe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 Žagar</dc:creator>
  <cp:lastModifiedBy>Iva Žagar</cp:lastModifiedBy>
  <cp:revision>91</cp:revision>
  <dcterms:created xsi:type="dcterms:W3CDTF">2023-03-02T10:04:24Z</dcterms:created>
  <dcterms:modified xsi:type="dcterms:W3CDTF">2023-08-06T19:32:56Z</dcterms:modified>
</cp:coreProperties>
</file>