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357" r:id="rId5"/>
    <p:sldId id="312" r:id="rId6"/>
    <p:sldId id="313" r:id="rId7"/>
    <p:sldId id="359" r:id="rId8"/>
    <p:sldId id="360" r:id="rId9"/>
    <p:sldId id="361" r:id="rId10"/>
    <p:sldId id="259" r:id="rId11"/>
    <p:sldId id="362" r:id="rId12"/>
    <p:sldId id="363" r:id="rId13"/>
    <p:sldId id="364" r:id="rId14"/>
    <p:sldId id="365" r:id="rId15"/>
    <p:sldId id="366" r:id="rId16"/>
    <p:sldId id="367" r:id="rId17"/>
    <p:sldId id="382" r:id="rId18"/>
    <p:sldId id="370" r:id="rId19"/>
    <p:sldId id="371" r:id="rId20"/>
    <p:sldId id="372" r:id="rId21"/>
    <p:sldId id="345" r:id="rId22"/>
    <p:sldId id="374" r:id="rId23"/>
    <p:sldId id="356" r:id="rId24"/>
    <p:sldId id="373" r:id="rId25"/>
    <p:sldId id="346" r:id="rId26"/>
    <p:sldId id="347" r:id="rId27"/>
    <p:sldId id="276" r:id="rId28"/>
    <p:sldId id="283" r:id="rId29"/>
    <p:sldId id="307" r:id="rId30"/>
    <p:sldId id="284" r:id="rId31"/>
    <p:sldId id="285" r:id="rId32"/>
    <p:sldId id="286" r:id="rId33"/>
    <p:sldId id="383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10" autoAdjust="0"/>
    <p:restoredTop sz="87486" autoAdjust="0"/>
  </p:normalViewPr>
  <p:slideViewPr>
    <p:cSldViewPr snapToGrid="0">
      <p:cViewPr varScale="1">
        <p:scale>
          <a:sx n="85" d="100"/>
          <a:sy n="85" d="100"/>
        </p:scale>
        <p:origin x="293" y="2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411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4CF-609B-48FE-BCFF-E942C10B2E65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00029-52FC-4058-A850-023B1F1E1D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6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1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78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227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894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203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/>
              <a:t>Otprilike jedna četvrtina svih osoba s invaliditetom jest stekla svoj status na osnovu mentalnog poremećaja.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7810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946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0533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587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417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827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331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388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236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7155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dirty="0"/>
              <a:t>U</a:t>
            </a:r>
            <a:r>
              <a:rPr lang="hr-HR" sz="1200" baseline="0" dirty="0"/>
              <a:t> ovu grupu spadaju poremećaji koji se mogu dovesti u vezu s uzimanjem jedne ili više psihoaktivnih tvari. Ovdje je važno upamtiti da termin ovisnost može označavati psihološki aspekt i/ili tjelesni aspekt, štoviše najčešće se radi o samo jednom aspektu ovisnosti. </a:t>
            </a:r>
            <a:r>
              <a:rPr lang="hr-HR" b="1" dirty="0"/>
              <a:t>Psihološka ovisnost</a:t>
            </a:r>
            <a:r>
              <a:rPr lang="hr-HR" dirty="0"/>
              <a:t> obuhvaća osjećaj zadovoljstva i želju za ponavljanjem učinka tvari ili izbjegavanjem nezadovoljstva izazvanog njezinim neuzimanjem (marihuana, amfetamin, MDMA, te LSD, </a:t>
            </a:r>
            <a:r>
              <a:rPr lang="hr-HR" dirty="0" err="1"/>
              <a:t>meskalin</a:t>
            </a:r>
            <a:r>
              <a:rPr lang="hr-HR" dirty="0"/>
              <a:t> i dr.).</a:t>
            </a:r>
            <a:r>
              <a:rPr lang="hr-HR" sz="1200" b="0" baseline="0" dirty="0"/>
              <a:t> </a:t>
            </a:r>
            <a:r>
              <a:rPr lang="hr-HR" b="1" dirty="0"/>
              <a:t>Tjelesna (fizička) ovisnost</a:t>
            </a:r>
            <a:r>
              <a:rPr lang="hr-HR" dirty="0"/>
              <a:t> se očituje apstinencijskim sindromom, kod kojeg se nakon prestanka uzimanja tvari zbivaju neugodne tjelesne promjene (heroin, alkohol, kokain i sl.)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359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Ova grupa poremećaja obuhvaća dijagnoze kojima su zajednički psihotični simptomi, a to su iluzije, halucinacije, neorganizirano mišljenje i govor i neodgovarajuće ponašanje. Iluzije označavaju netočne interpretacije onoga što osoba u stvarnosti doživljava (postoji vanjski poticaj), dok halucinacije označavaju percepcije koje su u potpunosti izvan realiteta, odnosno u stvarnosti ne postoje (bez vanjskog poticaja). Neorganizirano mišljenje i govor predstavlja lošu razumljivost iznesenog sadržaja većini slušača jer su riječi i rečenice povezane bez logičke veze i značenja. I na kraju, neodgovarajuće ponašanje se odnosi na bilo koje ponašanje koje jasno i nepobitno odudara od konteksta u kojem se osoba nalazi. Primjeri dijagnoza koje se nalaze u ovoj skupini jesu shizofrenija, sumanuti poremećaj i </a:t>
            </a:r>
            <a:r>
              <a:rPr lang="hr-HR" dirty="0" err="1"/>
              <a:t>shizotipni</a:t>
            </a:r>
            <a:r>
              <a:rPr lang="hr-HR" dirty="0"/>
              <a:t> poremećaj ličnosti.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Shizofrenija i srodni poremećaji—kratkotrajni psihotični poremećaj, deluzijski poremećaj, </a:t>
            </a:r>
            <a:r>
              <a:rPr lang="hr-HR" dirty="0" err="1"/>
              <a:t>shizoafektivni</a:t>
            </a:r>
            <a:r>
              <a:rPr lang="hr-HR" dirty="0"/>
              <a:t> poremećaj i </a:t>
            </a:r>
            <a:r>
              <a:rPr lang="hr-HR" dirty="0" err="1"/>
              <a:t>shizofreniformni</a:t>
            </a:r>
            <a:r>
              <a:rPr lang="hr-HR" dirty="0"/>
              <a:t> poremećaj—su obilježeni psihotičnim simptomima. U psihotične simptome spadaju iluzije, halucinacije, neorganizirano mišljenje i govor te neobično i neodgovarajuće ponašanje.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567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0" dirty="0"/>
              <a:t>Poremećaji raspoloženja jesu skupina dijagnoza kojima su zajednička odstupanja u pogledu emocionalnih proživljavanja. Takva odstupanja mogu biti ukoliko emocije ili skup emocija traju predugo, ako su </a:t>
            </a:r>
            <a:r>
              <a:rPr lang="hr-HR" b="0" dirty="0" err="1"/>
              <a:t>preintenzivne</a:t>
            </a:r>
            <a:r>
              <a:rPr lang="hr-HR" b="0" dirty="0"/>
              <a:t>, ako nastaju bez razloga ili oštećuju funkcioniranje osobe. Glavni predstavnici ove skupine jesu depresija (sniženo raspoloženje), manija (povišeno raspoloženje) i bipolarni poremećaj (kombinacija prethodnih).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07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94A5-2146-7FF4-7363-30D0D69ED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F898E-6CC1-F3BE-55EA-BC4B35B66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E6E15-6625-6C11-D7A4-FAA2688A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4744-4F5A-E55F-B609-E1EACF69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FB66C-FECB-CA40-55BF-FC9DBCD8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9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CE7F-943C-54E3-7E17-DEE0956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FE45E-02ED-A1CB-1892-7D21B209FB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BBC7-F8A6-0E23-552A-8D097FBC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EB88C-2120-EBC5-EC1E-4B22DF5C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654-147D-4F09-0CEB-0B16066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023BB1-94FE-D5BC-C964-6EB6BF313D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A73A-C9CE-4E89-C0AA-69730D87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BC909-C4E8-3ADB-72E6-EF8BA5DA1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BFC98-70BD-F67B-0B74-7970C250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AB9-759A-C207-C876-F8A9160E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AB93-4CFF-1986-EDC0-AEBA1E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4BE6-9A1C-D382-2683-25DA87B54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88C1-0D6C-DB40-99B4-3A59432D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128E-7C26-3A54-850B-C8BE70AE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8B3B-BB3C-45F5-4CC2-33AD2EA9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5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E758-2267-47F4-1D05-DCC69068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F7BDF-CA20-64BE-1349-D84C78AF7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7C330-4B20-4F16-1C3A-F0F84907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D7EC8-C0A5-F63A-F902-CAF61E2A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BECF4-A492-7710-1002-E298D4AC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2B9BE-8CFD-A5F1-7EDA-D381D402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F1D5B-726D-BF71-017E-4E2449C67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1C897E-B5DA-048A-2452-88C7587F9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8C0A5-6206-F6BB-B300-7A7ADE4E5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940-F0C1-CCFA-6245-AE5BB8C7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5908D-C0D4-A2A0-A036-0B3F272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2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C366-2A2F-DED9-5FA2-A8AAD71F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C7480-7C54-D80E-C220-E6CC28DA0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63BE-8E46-3FD9-EF00-AD29645B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6592-DBFA-AD7E-4950-5A36B7816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08F7E0-3420-899E-D28C-201481A2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E30984-5F90-2DA5-CB45-EA71E4D7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46A3F-09D8-5EC1-0E58-4E693011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5175E-1D3F-A2E7-C71B-321CAF0B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4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8E9A-4767-E297-21FF-6164F48C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DE162-B167-DDBC-4CEA-78BED386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CAF51-3B70-40FD-77E3-BC82266D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A13DF4-0CBB-07EB-8386-1E95EAFE1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9D10-29CA-1EBA-91AE-65503BAF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B2610-13F5-4DDF-734B-E8D8BCCE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48AC4-AF15-D79A-32D5-8FFA8440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B5CDB-5A51-3BA5-F557-4967230EC1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11" y="6625"/>
            <a:ext cx="651413" cy="7110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8612566-EF20-518D-C24A-ADC3E8C9C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61527" y="140692"/>
            <a:ext cx="3385272" cy="4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4236-AEDC-94BB-FF40-377281F65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713F-CFAE-D72F-15EC-FFFCEE682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7525F-BFA7-105E-CE26-ED6E28650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F0C4F-A293-8D0E-A474-3862D095F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CC613-97B2-CEC4-02C2-00EF449B2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950EF-5026-0432-D150-589DA963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79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DD626-9549-108A-897F-92A1718E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23823-D2C4-086E-1C12-7B268472B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A3739-7FC1-47DB-7990-EE4AE3B8A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E51D6-B7C7-E4B2-2FDA-52AC33B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E84E5-ACC8-3818-2581-CA3CBCE1B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9EE1-F01B-7FF5-9C77-3A6F7B45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94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8A67FB-2EC2-9763-A94C-C9B3FDFC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DC3B-1EF8-4EBA-CE35-A07D0B11D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A5B9-68A1-3735-B3B0-FBE45E173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E4A6-E080-C7C2-2925-DB49848E7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443C-62B7-786D-4041-C6949F9F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60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257" y="2559789"/>
            <a:ext cx="8174209" cy="1254566"/>
          </a:xfrm>
        </p:spPr>
        <p:txBody>
          <a:bodyPr>
            <a:normAutofit fontScale="90000"/>
          </a:bodyPr>
          <a:lstStyle/>
          <a:p>
            <a:pPr algn="ctr"/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Mentalni poremećaji i poremećaji ponašanja</a:t>
            </a:r>
            <a:endParaRPr lang="en-GB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6645" y="2606140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14" y="768548"/>
            <a:ext cx="4953000" cy="310015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Organski i simptomatski mentalni poremećaji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1200982"/>
            <a:ext cx="5266780" cy="36570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500" dirty="0"/>
              <a:t>Bolesti mozga, ozljede mozga ili ostali čimbenici koji uzrokuju  moždanu  disfunkciju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Demencija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62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14" y="964491"/>
            <a:ext cx="4953000" cy="45937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sz="3600" dirty="0"/>
              <a:t>Mentalni poremećaji i poremećaji ponašanja uzrokovani upotrebom psihoaktivnih tvari</a:t>
            </a:r>
            <a:endParaRPr lang="en-GB" sz="36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128" y="1017207"/>
            <a:ext cx="5266780" cy="36570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hr-HR" sz="2500" dirty="0"/>
              <a:t>Niz  različitih  poremećaja  koji  se mogu  dovesti  u  vezu  s uzimanjem  jedne  ili  više psihoaktivnih  tvari.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Psihološka</a:t>
            </a:r>
            <a:r>
              <a:rPr lang="en-GB" sz="2500" dirty="0"/>
              <a:t> </a:t>
            </a:r>
            <a:r>
              <a:rPr lang="en-GB" sz="2500" dirty="0" err="1"/>
              <a:t>ovisnost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Tjelesna</a:t>
            </a:r>
            <a:r>
              <a:rPr lang="en-GB" sz="2500" dirty="0"/>
              <a:t> </a:t>
            </a:r>
            <a:r>
              <a:rPr lang="en-GB" sz="2500" dirty="0" err="1"/>
              <a:t>ovisnost</a:t>
            </a:r>
            <a:endParaRPr lang="en-GB" sz="2500" dirty="0"/>
          </a:p>
          <a:p>
            <a:pPr marL="0" indent="0">
              <a:lnSpc>
                <a:spcPct val="150000"/>
              </a:lnSpc>
              <a:buNone/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27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513822"/>
            <a:ext cx="4953000" cy="45937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Shizofrenija, </a:t>
            </a:r>
            <a:r>
              <a:rPr lang="hr-HR" dirty="0" err="1"/>
              <a:t>shizotipni</a:t>
            </a:r>
            <a:r>
              <a:rPr lang="hr-HR" dirty="0"/>
              <a:t> i sumanuti poremećaj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2544" y="1200982"/>
            <a:ext cx="5266780" cy="7685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Psihotični</a:t>
            </a:r>
            <a:r>
              <a:rPr lang="en-GB" sz="2500" dirty="0"/>
              <a:t> </a:t>
            </a:r>
            <a:r>
              <a:rPr lang="en-GB" sz="2500" dirty="0" err="1"/>
              <a:t>simptomi</a:t>
            </a:r>
            <a:r>
              <a:rPr lang="en-GB" sz="2500" dirty="0"/>
              <a:t>:</a:t>
            </a:r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8CBD3FE-E54F-D5CA-3823-545A690E5405}"/>
              </a:ext>
            </a:extLst>
          </p:cNvPr>
          <p:cNvSpPr txBox="1">
            <a:spLocks/>
          </p:cNvSpPr>
          <p:nvPr/>
        </p:nvSpPr>
        <p:spPr>
          <a:xfrm>
            <a:off x="6805022" y="1869960"/>
            <a:ext cx="5266779" cy="4055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dirty="0"/>
              <a:t>Iluzije</a:t>
            </a:r>
          </a:p>
          <a:p>
            <a:pPr>
              <a:lnSpc>
                <a:spcPct val="150000"/>
              </a:lnSpc>
            </a:pPr>
            <a:r>
              <a:rPr lang="hr-HR" sz="2500" dirty="0"/>
              <a:t>Halucinacije</a:t>
            </a:r>
          </a:p>
          <a:p>
            <a:pPr>
              <a:lnSpc>
                <a:spcPct val="150000"/>
              </a:lnSpc>
            </a:pPr>
            <a:r>
              <a:rPr lang="hr-HR" sz="2500" dirty="0"/>
              <a:t>Neorganizirano mišljenje i govor</a:t>
            </a:r>
          </a:p>
          <a:p>
            <a:pPr>
              <a:lnSpc>
                <a:spcPct val="150000"/>
              </a:lnSpc>
            </a:pPr>
            <a:r>
              <a:rPr lang="hr-HR" sz="2500" dirty="0"/>
              <a:t>Neodgovarajuće ponašanje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4254019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304821"/>
            <a:ext cx="4953000" cy="26669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Poremećaji raspoloženja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1030367"/>
            <a:ext cx="5266780" cy="109888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500" dirty="0"/>
              <a:t>Emocija ili skup emocija koje</a:t>
            </a:r>
            <a:r>
              <a:rPr lang="hr-HR" sz="2500" dirty="0"/>
              <a:t>: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8CBD3FE-E54F-D5CA-3823-545A690E5405}"/>
              </a:ext>
            </a:extLst>
          </p:cNvPr>
          <p:cNvSpPr txBox="1">
            <a:spLocks/>
          </p:cNvSpPr>
          <p:nvPr/>
        </p:nvSpPr>
        <p:spPr>
          <a:xfrm>
            <a:off x="6805022" y="1919224"/>
            <a:ext cx="5266779" cy="2921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300" dirty="0"/>
              <a:t>Traju predugo</a:t>
            </a:r>
          </a:p>
          <a:p>
            <a:pPr>
              <a:lnSpc>
                <a:spcPct val="150000"/>
              </a:lnSpc>
            </a:pPr>
            <a:r>
              <a:rPr lang="hr-HR" sz="2300" dirty="0"/>
              <a:t>Prejakog su intenziteta</a:t>
            </a:r>
          </a:p>
          <a:p>
            <a:pPr>
              <a:lnSpc>
                <a:spcPct val="150000"/>
              </a:lnSpc>
            </a:pPr>
            <a:r>
              <a:rPr lang="hr-HR" sz="2300" dirty="0"/>
              <a:t>Nastaju bez razloga</a:t>
            </a:r>
          </a:p>
          <a:p>
            <a:pPr>
              <a:lnSpc>
                <a:spcPct val="150000"/>
              </a:lnSpc>
            </a:pPr>
            <a:r>
              <a:rPr lang="hr-HR" sz="2300" dirty="0"/>
              <a:t>Oštećuju funkcioniranje osobe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7AD12D4-65F7-2B10-DE3A-4E5D1B14589B}"/>
              </a:ext>
            </a:extLst>
          </p:cNvPr>
          <p:cNvSpPr txBox="1">
            <a:spLocks/>
          </p:cNvSpPr>
          <p:nvPr/>
        </p:nvSpPr>
        <p:spPr>
          <a:xfrm>
            <a:off x="6301106" y="4703211"/>
            <a:ext cx="5266780" cy="19261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Depresija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Manija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Bipolarni</a:t>
            </a:r>
            <a:r>
              <a:rPr lang="en-GB" sz="2300" dirty="0"/>
              <a:t> </a:t>
            </a:r>
            <a:r>
              <a:rPr lang="en-GB" sz="2300" dirty="0" err="1"/>
              <a:t>poremećaj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300" b="1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1296611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1033653"/>
            <a:ext cx="4953000" cy="396020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Neurotički</a:t>
            </a:r>
            <a:r>
              <a:rPr lang="hr-HR" dirty="0"/>
              <a:t> poremećaji, poremećaji vezani uz stres i </a:t>
            </a:r>
            <a:r>
              <a:rPr lang="hr-HR" dirty="0" err="1"/>
              <a:t>somatoformni</a:t>
            </a:r>
            <a:r>
              <a:rPr lang="hr-HR" dirty="0"/>
              <a:t> poremećaji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1030367"/>
            <a:ext cx="5266780" cy="53443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Fobije</a:t>
            </a:r>
            <a:r>
              <a:rPr lang="en-GB" sz="2500" dirty="0"/>
              <a:t> (</a:t>
            </a:r>
            <a:r>
              <a:rPr lang="en-GB" sz="2500" dirty="0" err="1"/>
              <a:t>agorafobija</a:t>
            </a:r>
            <a:r>
              <a:rPr lang="en-GB" sz="2500" dirty="0"/>
              <a:t>, </a:t>
            </a:r>
            <a:r>
              <a:rPr lang="en-GB" sz="2500" dirty="0" err="1"/>
              <a:t>socijalne</a:t>
            </a:r>
            <a:r>
              <a:rPr lang="en-GB" sz="2500" dirty="0"/>
              <a:t> </a:t>
            </a:r>
            <a:r>
              <a:rPr lang="en-GB" sz="2500" dirty="0" err="1"/>
              <a:t>fobije</a:t>
            </a:r>
            <a:r>
              <a:rPr lang="en-GB" sz="2500" dirty="0"/>
              <a:t>, </a:t>
            </a:r>
            <a:r>
              <a:rPr lang="en-GB" sz="2500" dirty="0" err="1"/>
              <a:t>specifične</a:t>
            </a:r>
            <a:r>
              <a:rPr lang="en-GB" sz="2500" dirty="0"/>
              <a:t> </a:t>
            </a:r>
            <a:r>
              <a:rPr lang="en-GB" sz="2500" dirty="0" err="1"/>
              <a:t>fobije</a:t>
            </a:r>
            <a:r>
              <a:rPr lang="en-GB" sz="2500" dirty="0"/>
              <a:t>…)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Panični</a:t>
            </a:r>
            <a:r>
              <a:rPr lang="en-GB" sz="2500" dirty="0"/>
              <a:t> </a:t>
            </a:r>
            <a:r>
              <a:rPr lang="en-GB" sz="2500" dirty="0" err="1"/>
              <a:t>poremećaj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Opsesivno</a:t>
            </a:r>
            <a:r>
              <a:rPr lang="en-GB" sz="2500" dirty="0"/>
              <a:t> - </a:t>
            </a:r>
            <a:r>
              <a:rPr lang="en-GB" sz="2500" dirty="0" err="1"/>
              <a:t>kompulzivni</a:t>
            </a:r>
            <a:r>
              <a:rPr lang="en-GB" sz="2500" dirty="0"/>
              <a:t> </a:t>
            </a:r>
            <a:r>
              <a:rPr lang="en-GB" sz="2500" dirty="0" err="1"/>
              <a:t>poremećaj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Posttraumatski</a:t>
            </a:r>
            <a:r>
              <a:rPr lang="en-GB" sz="2500" dirty="0"/>
              <a:t> </a:t>
            </a:r>
            <a:r>
              <a:rPr lang="en-GB" sz="2500" dirty="0" err="1"/>
              <a:t>stresni</a:t>
            </a:r>
            <a:r>
              <a:rPr lang="en-GB" sz="2500" dirty="0"/>
              <a:t> </a:t>
            </a:r>
            <a:r>
              <a:rPr lang="en-GB" sz="2500" dirty="0" err="1"/>
              <a:t>poremećaj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Somatoformni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endParaRPr lang="fr-FR" sz="2500" dirty="0"/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11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670580"/>
            <a:ext cx="4953000" cy="56191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B</a:t>
            </a:r>
            <a:r>
              <a:rPr lang="en-GB" dirty="0" err="1"/>
              <a:t>ihevioralni</a:t>
            </a:r>
            <a:r>
              <a:rPr lang="en-GB" dirty="0"/>
              <a:t> </a:t>
            </a:r>
            <a:r>
              <a:rPr lang="en-GB" dirty="0" err="1"/>
              <a:t>sindromi</a:t>
            </a:r>
            <a:r>
              <a:rPr lang="en-GB" dirty="0"/>
              <a:t> </a:t>
            </a:r>
            <a:r>
              <a:rPr lang="en-GB" dirty="0" err="1"/>
              <a:t>vezani</a:t>
            </a:r>
            <a:r>
              <a:rPr lang="en-GB" dirty="0"/>
              <a:t> </a:t>
            </a:r>
            <a:r>
              <a:rPr lang="en-GB" dirty="0" err="1"/>
              <a:t>uz</a:t>
            </a:r>
            <a:r>
              <a:rPr lang="en-GB" dirty="0"/>
              <a:t> </a:t>
            </a:r>
            <a:r>
              <a:rPr lang="en-GB" dirty="0" err="1"/>
              <a:t>fiziološke</a:t>
            </a:r>
            <a:r>
              <a:rPr lang="en-GB" dirty="0"/>
              <a:t> </a:t>
            </a:r>
            <a:r>
              <a:rPr lang="en-GB" dirty="0" err="1"/>
              <a:t>poremećaje</a:t>
            </a:r>
            <a:r>
              <a:rPr lang="en-GB" dirty="0"/>
              <a:t> i </a:t>
            </a:r>
            <a:r>
              <a:rPr lang="en-GB" dirty="0" err="1"/>
              <a:t>fizičke</a:t>
            </a:r>
            <a:r>
              <a:rPr lang="en-GB" dirty="0"/>
              <a:t> </a:t>
            </a:r>
            <a:r>
              <a:rPr lang="en-GB" dirty="0" err="1"/>
              <a:t>čimbenike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1371022"/>
            <a:ext cx="5266780" cy="53443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/>
              <a:t>Poremećaji </a:t>
            </a:r>
            <a:r>
              <a:rPr lang="en-GB" sz="2500" dirty="0" err="1"/>
              <a:t>hranjenja</a:t>
            </a:r>
            <a:r>
              <a:rPr lang="en-GB" sz="2500" dirty="0"/>
              <a:t> (anorexia nervosa, bulimia nervosa)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Poremećaji </a:t>
            </a:r>
            <a:r>
              <a:rPr lang="en-GB" sz="2500" dirty="0" err="1"/>
              <a:t>spavanja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(…)</a:t>
            </a:r>
          </a:p>
          <a:p>
            <a:pPr marL="0" indent="0">
              <a:lnSpc>
                <a:spcPct val="150000"/>
              </a:lnSpc>
              <a:buNone/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00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507305"/>
            <a:ext cx="4953000" cy="307192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</a:t>
            </a:r>
            <a:r>
              <a:rPr lang="en-GB" dirty="0" err="1"/>
              <a:t>oremećaji</a:t>
            </a:r>
            <a:r>
              <a:rPr lang="en-GB" dirty="0"/>
              <a:t> </a:t>
            </a:r>
            <a:r>
              <a:rPr lang="en-GB" dirty="0" err="1"/>
              <a:t>ličnosti</a:t>
            </a:r>
            <a:r>
              <a:rPr lang="en-GB" dirty="0"/>
              <a:t> i </a:t>
            </a:r>
            <a:r>
              <a:rPr lang="en-GB" dirty="0" err="1"/>
              <a:t>poremećaji</a:t>
            </a:r>
            <a:r>
              <a:rPr lang="en-GB" dirty="0"/>
              <a:t> </a:t>
            </a:r>
            <a:r>
              <a:rPr lang="en-GB" dirty="0" err="1"/>
              <a:t>ponašanja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906279"/>
            <a:ext cx="5266780" cy="6547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300" dirty="0"/>
              <a:t>Poremećaji </a:t>
            </a:r>
            <a:r>
              <a:rPr lang="en-GB" sz="2300" dirty="0" err="1"/>
              <a:t>ličnosti</a:t>
            </a:r>
            <a:r>
              <a:rPr lang="en-GB" sz="2300" dirty="0"/>
              <a:t>:</a:t>
            </a:r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176B886-29AC-7D09-D5D9-E902C2162EBE}"/>
              </a:ext>
            </a:extLst>
          </p:cNvPr>
          <p:cNvSpPr txBox="1">
            <a:spLocks/>
          </p:cNvSpPr>
          <p:nvPr/>
        </p:nvSpPr>
        <p:spPr>
          <a:xfrm>
            <a:off x="6805022" y="1568133"/>
            <a:ext cx="4990737" cy="4695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/>
              <a:t>Ekstremna i </a:t>
            </a:r>
            <a:r>
              <a:rPr lang="en-GB" sz="2200" dirty="0" err="1"/>
              <a:t>znatna</a:t>
            </a:r>
            <a:r>
              <a:rPr lang="en-GB" sz="2200" dirty="0"/>
              <a:t> </a:t>
            </a:r>
            <a:r>
              <a:rPr lang="en-GB" sz="2200" dirty="0" err="1"/>
              <a:t>odstupanja</a:t>
            </a:r>
            <a:r>
              <a:rPr lang="en-GB" sz="2200" dirty="0"/>
              <a:t> od </a:t>
            </a:r>
            <a:r>
              <a:rPr lang="en-GB" sz="2200" dirty="0" err="1"/>
              <a:t>načina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koji </a:t>
            </a:r>
            <a:r>
              <a:rPr lang="en-GB" sz="2200" dirty="0" err="1"/>
              <a:t>prosječni</a:t>
            </a:r>
            <a:r>
              <a:rPr lang="en-GB" sz="2200" dirty="0"/>
              <a:t> </a:t>
            </a:r>
            <a:r>
              <a:rPr lang="en-GB" sz="2200" dirty="0" err="1"/>
              <a:t>pojedinac</a:t>
            </a:r>
            <a:r>
              <a:rPr lang="en-GB" sz="2200" dirty="0"/>
              <a:t> u </a:t>
            </a:r>
            <a:r>
              <a:rPr lang="en-GB" sz="2200" dirty="0" err="1"/>
              <a:t>danoj</a:t>
            </a:r>
            <a:r>
              <a:rPr lang="en-GB" sz="2200" dirty="0"/>
              <a:t> </a:t>
            </a:r>
            <a:r>
              <a:rPr lang="en-GB" sz="2200" dirty="0" err="1"/>
              <a:t>kulturi</a:t>
            </a:r>
            <a:r>
              <a:rPr lang="en-GB" sz="2200" dirty="0"/>
              <a:t> </a:t>
            </a:r>
            <a:r>
              <a:rPr lang="en-GB" sz="2200" dirty="0" err="1"/>
              <a:t>shvaća</a:t>
            </a:r>
            <a:r>
              <a:rPr lang="en-GB" sz="2200" dirty="0"/>
              <a:t>, </a:t>
            </a:r>
            <a:r>
              <a:rPr lang="en-GB" sz="2200" dirty="0" err="1"/>
              <a:t>misli</a:t>
            </a:r>
            <a:r>
              <a:rPr lang="en-GB" sz="2200" dirty="0"/>
              <a:t>, </a:t>
            </a:r>
            <a:r>
              <a:rPr lang="en-GB" sz="2200" dirty="0" err="1"/>
              <a:t>osjeća</a:t>
            </a:r>
            <a:r>
              <a:rPr lang="en-GB" sz="2200" dirty="0"/>
              <a:t> i </a:t>
            </a:r>
            <a:r>
              <a:rPr lang="en-GB" sz="2200" dirty="0" err="1"/>
              <a:t>uspostavlja</a:t>
            </a:r>
            <a:r>
              <a:rPr lang="en-GB" sz="2200" dirty="0"/>
              <a:t> </a:t>
            </a:r>
            <a:r>
              <a:rPr lang="en-GB" sz="2200" dirty="0" err="1"/>
              <a:t>odnos</a:t>
            </a:r>
            <a:r>
              <a:rPr lang="en-GB" sz="2200" dirty="0"/>
              <a:t> s </a:t>
            </a:r>
            <a:r>
              <a:rPr lang="en-GB" sz="2200" dirty="0" err="1"/>
              <a:t>drugima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Trajni</a:t>
            </a:r>
            <a:r>
              <a:rPr lang="en-GB" sz="2200" dirty="0"/>
              <a:t> </a:t>
            </a:r>
            <a:r>
              <a:rPr lang="en-GB" sz="2200" dirty="0" err="1"/>
              <a:t>obrasci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Obuhvaćaju</a:t>
            </a:r>
            <a:r>
              <a:rPr lang="en-GB" sz="2200" dirty="0"/>
              <a:t> </a:t>
            </a:r>
            <a:r>
              <a:rPr lang="en-GB" sz="2200" dirty="0" err="1"/>
              <a:t>višestruko</a:t>
            </a:r>
            <a:r>
              <a:rPr lang="en-GB" sz="2200" dirty="0"/>
              <a:t> </a:t>
            </a:r>
            <a:r>
              <a:rPr lang="en-GB" sz="2200" dirty="0" err="1"/>
              <a:t>područje</a:t>
            </a:r>
            <a:r>
              <a:rPr lang="en-GB" sz="2200" dirty="0"/>
              <a:t> </a:t>
            </a:r>
            <a:r>
              <a:rPr lang="en-GB" sz="2200" dirty="0" err="1"/>
              <a:t>ponašanja</a:t>
            </a:r>
            <a:r>
              <a:rPr lang="en-GB" sz="2200" dirty="0"/>
              <a:t> i </a:t>
            </a:r>
            <a:r>
              <a:rPr lang="en-GB" sz="2200" dirty="0" err="1"/>
              <a:t>psihološkog</a:t>
            </a:r>
            <a:r>
              <a:rPr lang="en-GB" sz="2200" dirty="0"/>
              <a:t>  </a:t>
            </a:r>
            <a:r>
              <a:rPr lang="en-GB" sz="2200" dirty="0" err="1"/>
              <a:t>funkcioniranja</a:t>
            </a:r>
            <a:endParaRPr lang="hr-HR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fr-FR" sz="2200" dirty="0"/>
          </a:p>
          <a:p>
            <a:pPr>
              <a:lnSpc>
                <a:spcPct val="150000"/>
              </a:lnSpc>
            </a:pPr>
            <a:endParaRPr lang="fr-FR" sz="2200" dirty="0"/>
          </a:p>
          <a:p>
            <a:pPr>
              <a:lnSpc>
                <a:spcPct val="150000"/>
              </a:lnSpc>
            </a:pPr>
            <a:endParaRPr lang="en-GB" sz="2200" b="1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033455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507305"/>
            <a:ext cx="4953000" cy="307192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</a:t>
            </a:r>
            <a:r>
              <a:rPr lang="en-GB" dirty="0" err="1"/>
              <a:t>oremećaji</a:t>
            </a:r>
            <a:r>
              <a:rPr lang="en-GB" dirty="0"/>
              <a:t> </a:t>
            </a:r>
            <a:r>
              <a:rPr lang="en-GB" dirty="0" err="1"/>
              <a:t>ličnosti</a:t>
            </a:r>
            <a:r>
              <a:rPr lang="en-GB" dirty="0"/>
              <a:t> i </a:t>
            </a:r>
            <a:r>
              <a:rPr lang="en-GB" dirty="0" err="1"/>
              <a:t>poremećaji</a:t>
            </a:r>
            <a:r>
              <a:rPr lang="en-GB" dirty="0"/>
              <a:t> </a:t>
            </a:r>
            <a:r>
              <a:rPr lang="en-GB" dirty="0" err="1"/>
              <a:t>ponašanja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1106" y="906279"/>
            <a:ext cx="5266780" cy="6547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300" dirty="0"/>
              <a:t>Poremećaji </a:t>
            </a:r>
            <a:r>
              <a:rPr lang="en-GB" sz="2300" dirty="0" err="1"/>
              <a:t>ponašanja</a:t>
            </a:r>
            <a:r>
              <a:rPr lang="en-GB" sz="2300" dirty="0"/>
              <a:t>:</a:t>
            </a:r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fr-FR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176B886-29AC-7D09-D5D9-E902C2162EBE}"/>
              </a:ext>
            </a:extLst>
          </p:cNvPr>
          <p:cNvSpPr txBox="1">
            <a:spLocks/>
          </p:cNvSpPr>
          <p:nvPr/>
        </p:nvSpPr>
        <p:spPr>
          <a:xfrm>
            <a:off x="6805022" y="1568133"/>
            <a:ext cx="4990737" cy="4695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/>
              <a:t>Poremećaji </a:t>
            </a:r>
            <a:r>
              <a:rPr lang="en-GB" sz="2200" dirty="0" err="1"/>
              <a:t>navika</a:t>
            </a:r>
            <a:r>
              <a:rPr lang="en-GB" sz="2200" dirty="0"/>
              <a:t> i </a:t>
            </a:r>
            <a:r>
              <a:rPr lang="en-GB" sz="2200" dirty="0" err="1"/>
              <a:t>nagona</a:t>
            </a:r>
            <a:r>
              <a:rPr lang="en-GB" sz="2200" dirty="0"/>
              <a:t> (</a:t>
            </a:r>
            <a:r>
              <a:rPr lang="en-GB" sz="2200" dirty="0" err="1"/>
              <a:t>patološka</a:t>
            </a:r>
            <a:r>
              <a:rPr lang="en-GB" sz="2200" dirty="0"/>
              <a:t> </a:t>
            </a:r>
            <a:r>
              <a:rPr lang="en-GB" sz="2200" dirty="0" err="1"/>
              <a:t>sklonost</a:t>
            </a:r>
            <a:r>
              <a:rPr lang="en-GB" sz="2200" dirty="0"/>
              <a:t> </a:t>
            </a:r>
            <a:r>
              <a:rPr lang="en-GB" sz="2200" dirty="0" err="1"/>
              <a:t>kockanju</a:t>
            </a:r>
            <a:r>
              <a:rPr lang="en-GB" sz="2200" dirty="0"/>
              <a:t>, </a:t>
            </a:r>
            <a:r>
              <a:rPr lang="en-GB" sz="2200" dirty="0" err="1"/>
              <a:t>patološko</a:t>
            </a:r>
            <a:r>
              <a:rPr lang="en-GB" sz="2200" dirty="0"/>
              <a:t> </a:t>
            </a:r>
            <a:r>
              <a:rPr lang="en-GB" sz="2200" dirty="0" err="1"/>
              <a:t>potpaljivanje</a:t>
            </a:r>
            <a:r>
              <a:rPr lang="en-GB" sz="2200" dirty="0"/>
              <a:t> </a:t>
            </a:r>
            <a:r>
              <a:rPr lang="en-GB" sz="2200" dirty="0" err="1"/>
              <a:t>vatre</a:t>
            </a:r>
            <a:r>
              <a:rPr lang="en-GB" sz="2200" dirty="0"/>
              <a:t>, </a:t>
            </a:r>
            <a:r>
              <a:rPr lang="en-GB" sz="2200" dirty="0" err="1"/>
              <a:t>patološka</a:t>
            </a:r>
            <a:r>
              <a:rPr lang="en-GB" sz="2200" dirty="0"/>
              <a:t> </a:t>
            </a:r>
            <a:r>
              <a:rPr lang="en-GB" sz="2200" dirty="0" err="1"/>
              <a:t>sklonost</a:t>
            </a:r>
            <a:r>
              <a:rPr lang="en-GB" sz="2200" dirty="0"/>
              <a:t> </a:t>
            </a:r>
            <a:r>
              <a:rPr lang="en-GB" sz="2200" dirty="0" err="1"/>
              <a:t>krađi</a:t>
            </a:r>
            <a:r>
              <a:rPr lang="en-GB" sz="2200" dirty="0"/>
              <a:t>…)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Poremećaji </a:t>
            </a:r>
            <a:r>
              <a:rPr lang="en-GB" sz="2200" dirty="0" err="1"/>
              <a:t>spolnog</a:t>
            </a:r>
            <a:r>
              <a:rPr lang="en-GB" sz="2200" dirty="0"/>
              <a:t> </a:t>
            </a:r>
            <a:r>
              <a:rPr lang="en-GB" sz="2200" dirty="0" err="1"/>
              <a:t>identiteta</a:t>
            </a:r>
            <a:r>
              <a:rPr lang="en-GB" sz="2200" dirty="0"/>
              <a:t> (</a:t>
            </a:r>
            <a:r>
              <a:rPr lang="en-GB" sz="2200" dirty="0" err="1"/>
              <a:t>transseksualizam</a:t>
            </a:r>
            <a:r>
              <a:rPr lang="en-GB" sz="2200" dirty="0"/>
              <a:t>, </a:t>
            </a:r>
            <a:r>
              <a:rPr lang="en-GB" sz="2200" dirty="0" err="1"/>
              <a:t>transvestizam</a:t>
            </a:r>
            <a:r>
              <a:rPr lang="en-GB" sz="2200" dirty="0"/>
              <a:t>…)</a:t>
            </a:r>
          </a:p>
          <a:p>
            <a:pPr>
              <a:lnSpc>
                <a:spcPct val="150000"/>
              </a:lnSpc>
            </a:pPr>
            <a:r>
              <a:rPr lang="en-GB" sz="2200" dirty="0"/>
              <a:t>Poremećaji </a:t>
            </a:r>
            <a:r>
              <a:rPr lang="en-GB" sz="2200" dirty="0" err="1"/>
              <a:t>seksualne</a:t>
            </a:r>
            <a:r>
              <a:rPr lang="en-GB" sz="2200" dirty="0"/>
              <a:t> </a:t>
            </a:r>
            <a:r>
              <a:rPr lang="en-GB" sz="2200" dirty="0" err="1"/>
              <a:t>sklonosti</a:t>
            </a:r>
            <a:r>
              <a:rPr lang="en-GB" sz="2200" dirty="0"/>
              <a:t> (</a:t>
            </a:r>
            <a:r>
              <a:rPr lang="en-GB" sz="2200" dirty="0" err="1"/>
              <a:t>fetišizam</a:t>
            </a:r>
            <a:r>
              <a:rPr lang="en-GB" sz="2200" dirty="0"/>
              <a:t>, </a:t>
            </a:r>
            <a:r>
              <a:rPr lang="en-GB" sz="2200" dirty="0" err="1"/>
              <a:t>egzibicionizam</a:t>
            </a:r>
            <a:r>
              <a:rPr lang="en-GB" sz="2200" dirty="0"/>
              <a:t>, </a:t>
            </a:r>
            <a:r>
              <a:rPr lang="en-GB" sz="2200" dirty="0" err="1"/>
              <a:t>voajerstvo</a:t>
            </a:r>
            <a:r>
              <a:rPr lang="en-GB" sz="2200" dirty="0"/>
              <a:t>, </a:t>
            </a:r>
            <a:r>
              <a:rPr lang="en-GB" sz="2200" dirty="0" err="1"/>
              <a:t>pedofilija</a:t>
            </a:r>
            <a:r>
              <a:rPr lang="en-GB" sz="2200" dirty="0"/>
              <a:t>…)</a:t>
            </a:r>
          </a:p>
          <a:p>
            <a:pPr>
              <a:lnSpc>
                <a:spcPct val="150000"/>
              </a:lnSpc>
            </a:pPr>
            <a:endParaRPr lang="fr-FR" sz="2200" dirty="0"/>
          </a:p>
          <a:p>
            <a:pPr>
              <a:lnSpc>
                <a:spcPct val="150000"/>
              </a:lnSpc>
            </a:pPr>
            <a:endParaRPr lang="fr-FR" sz="2200" dirty="0"/>
          </a:p>
          <a:p>
            <a:pPr>
              <a:lnSpc>
                <a:spcPct val="150000"/>
              </a:lnSpc>
            </a:pPr>
            <a:endParaRPr lang="en-GB" sz="2200" b="1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680718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022" y="370149"/>
            <a:ext cx="4561841" cy="2666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</a:t>
            </a:r>
            <a:r>
              <a:rPr lang="en-GB" dirty="0" err="1"/>
              <a:t>entalna</a:t>
            </a:r>
            <a:r>
              <a:rPr lang="en-GB" dirty="0"/>
              <a:t> </a:t>
            </a:r>
            <a:r>
              <a:rPr lang="en-GB" dirty="0" err="1"/>
              <a:t>retardacija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176B886-29AC-7D09-D5D9-E902C2162EBE}"/>
              </a:ext>
            </a:extLst>
          </p:cNvPr>
          <p:cNvSpPr txBox="1">
            <a:spLocks/>
          </p:cNvSpPr>
          <p:nvPr/>
        </p:nvSpPr>
        <p:spPr>
          <a:xfrm>
            <a:off x="6720840" y="960719"/>
            <a:ext cx="5058683" cy="24029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Deficiti</a:t>
            </a:r>
            <a:r>
              <a:rPr lang="en-GB" sz="2100" dirty="0"/>
              <a:t> </a:t>
            </a:r>
            <a:r>
              <a:rPr lang="en-GB" sz="2100" dirty="0" err="1"/>
              <a:t>intelektualnih</a:t>
            </a:r>
            <a:r>
              <a:rPr lang="en-GB" sz="2100" dirty="0"/>
              <a:t> </a:t>
            </a:r>
            <a:r>
              <a:rPr lang="en-GB" sz="2100" dirty="0" err="1"/>
              <a:t>funkcija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Deficiti</a:t>
            </a:r>
            <a:r>
              <a:rPr lang="en-GB" sz="2100" dirty="0"/>
              <a:t> </a:t>
            </a:r>
            <a:r>
              <a:rPr lang="en-GB" sz="2100" dirty="0" err="1"/>
              <a:t>adaptivnog</a:t>
            </a:r>
            <a:r>
              <a:rPr lang="en-GB" sz="2100" dirty="0"/>
              <a:t> </a:t>
            </a:r>
            <a:r>
              <a:rPr lang="en-GB" sz="2100" dirty="0" err="1"/>
              <a:t>funkcioniranja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Početak</a:t>
            </a:r>
            <a:r>
              <a:rPr lang="en-GB" sz="2100" dirty="0"/>
              <a:t> u </a:t>
            </a:r>
            <a:r>
              <a:rPr lang="en-GB" sz="2100" dirty="0" err="1"/>
              <a:t>ranom</a:t>
            </a:r>
            <a:r>
              <a:rPr lang="en-GB" sz="2100" dirty="0"/>
              <a:t> </a:t>
            </a:r>
            <a:r>
              <a:rPr lang="en-GB" sz="2100" dirty="0" err="1"/>
              <a:t>razvojnom</a:t>
            </a:r>
            <a:r>
              <a:rPr lang="en-GB" sz="2100" dirty="0"/>
              <a:t> </a:t>
            </a:r>
            <a:r>
              <a:rPr lang="en-GB" sz="2100" dirty="0" err="1"/>
              <a:t>periodu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hr-HR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en-GB" sz="2100" b="1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239BECED-68B1-C255-4566-5BC30579C413}"/>
              </a:ext>
            </a:extLst>
          </p:cNvPr>
          <p:cNvSpPr txBox="1">
            <a:spLocks/>
          </p:cNvSpPr>
          <p:nvPr/>
        </p:nvSpPr>
        <p:spPr>
          <a:xfrm>
            <a:off x="6720840" y="3207445"/>
            <a:ext cx="5058683" cy="6204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100" dirty="0"/>
              <a:t>Podjela: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hr-HR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en-GB" sz="2100" b="1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5DFB07B8-CC08-2807-E065-E242E142A887}"/>
              </a:ext>
            </a:extLst>
          </p:cNvPr>
          <p:cNvSpPr txBox="1">
            <a:spLocks/>
          </p:cNvSpPr>
          <p:nvPr/>
        </p:nvSpPr>
        <p:spPr>
          <a:xfrm>
            <a:off x="7219406" y="3827931"/>
            <a:ext cx="2801295" cy="2586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Laka</a:t>
            </a:r>
            <a:endParaRPr lang="hr-HR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Umjerena</a:t>
            </a:r>
            <a:endParaRPr lang="hr-HR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Teža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 err="1"/>
              <a:t>Teška</a:t>
            </a:r>
            <a:endParaRPr lang="en-GB" sz="2100" dirty="0"/>
          </a:p>
          <a:p>
            <a:pPr marL="0" indent="0">
              <a:lnSpc>
                <a:spcPct val="150000"/>
              </a:lnSpc>
              <a:buNone/>
            </a:pPr>
            <a:endParaRPr lang="hr-HR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en-GB" sz="2100" b="1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59791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52" y="285241"/>
            <a:ext cx="5484948" cy="641600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3500" dirty="0"/>
              <a:t>P</a:t>
            </a:r>
            <a:r>
              <a:rPr lang="en-GB" sz="3500" dirty="0" err="1"/>
              <a:t>oremećaji</a:t>
            </a:r>
            <a:r>
              <a:rPr lang="en-GB" sz="3500" dirty="0"/>
              <a:t> </a:t>
            </a:r>
            <a:r>
              <a:rPr lang="en-GB" sz="3500" dirty="0" err="1"/>
              <a:t>psihološkog</a:t>
            </a:r>
            <a:r>
              <a:rPr lang="en-GB" sz="3500" dirty="0"/>
              <a:t> </a:t>
            </a:r>
            <a:r>
              <a:rPr lang="en-GB" sz="3500" dirty="0" err="1"/>
              <a:t>razvoja</a:t>
            </a:r>
            <a:r>
              <a:rPr lang="en-GB" sz="3500" dirty="0"/>
              <a:t> i </a:t>
            </a:r>
            <a:r>
              <a:rPr lang="en-GB" sz="3500" dirty="0" err="1"/>
              <a:t>poremećaji</a:t>
            </a:r>
            <a:r>
              <a:rPr lang="en-GB" sz="3500" dirty="0"/>
              <a:t> </a:t>
            </a:r>
            <a:r>
              <a:rPr lang="en-GB" sz="3500" dirty="0" err="1"/>
              <a:t>ponašanja</a:t>
            </a:r>
            <a:r>
              <a:rPr lang="en-GB" sz="3500" dirty="0"/>
              <a:t> + </a:t>
            </a:r>
            <a:r>
              <a:rPr lang="en-GB" sz="3500" dirty="0" err="1"/>
              <a:t>emocionalni</a:t>
            </a:r>
            <a:r>
              <a:rPr lang="en-GB" sz="3500" dirty="0"/>
              <a:t> </a:t>
            </a:r>
            <a:r>
              <a:rPr lang="en-GB" sz="3500" dirty="0" err="1"/>
              <a:t>poremećaji</a:t>
            </a:r>
            <a:r>
              <a:rPr lang="en-GB" sz="3500" dirty="0"/>
              <a:t> s </a:t>
            </a:r>
            <a:r>
              <a:rPr lang="en-GB" sz="3500" dirty="0" err="1"/>
              <a:t>nastankom</a:t>
            </a:r>
            <a:r>
              <a:rPr lang="en-GB" sz="3500" dirty="0"/>
              <a:t> u </a:t>
            </a:r>
            <a:r>
              <a:rPr lang="en-GB" sz="3500" dirty="0" err="1"/>
              <a:t>djetinjstvu</a:t>
            </a:r>
            <a:r>
              <a:rPr lang="en-GB" sz="3500" dirty="0"/>
              <a:t> i </a:t>
            </a:r>
            <a:r>
              <a:rPr lang="en-GB" sz="3500" dirty="0" err="1"/>
              <a:t>adolescenciji</a:t>
            </a:r>
            <a:r>
              <a:rPr lang="en-GB" sz="3500" dirty="0"/>
              <a:t>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176B886-29AC-7D09-D5D9-E902C2162EBE}"/>
              </a:ext>
            </a:extLst>
          </p:cNvPr>
          <p:cNvSpPr txBox="1">
            <a:spLocks/>
          </p:cNvSpPr>
          <p:nvPr/>
        </p:nvSpPr>
        <p:spPr>
          <a:xfrm>
            <a:off x="6787303" y="933702"/>
            <a:ext cx="5058683" cy="51853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Specifični</a:t>
            </a:r>
            <a:r>
              <a:rPr lang="en-GB" sz="2100" dirty="0"/>
              <a:t> </a:t>
            </a:r>
            <a:r>
              <a:rPr lang="en-GB" sz="2100" dirty="0" err="1"/>
              <a:t>poremećaji</a:t>
            </a:r>
            <a:r>
              <a:rPr lang="en-GB" sz="2100" dirty="0"/>
              <a:t> </a:t>
            </a:r>
            <a:r>
              <a:rPr lang="en-GB" sz="2100" dirty="0" err="1"/>
              <a:t>razvoja</a:t>
            </a:r>
            <a:r>
              <a:rPr lang="en-GB" sz="2100" dirty="0"/>
              <a:t> </a:t>
            </a:r>
            <a:r>
              <a:rPr lang="en-GB" sz="2100" dirty="0" err="1"/>
              <a:t>govora</a:t>
            </a:r>
            <a:r>
              <a:rPr lang="en-GB" sz="2100" dirty="0"/>
              <a:t> i </a:t>
            </a:r>
            <a:r>
              <a:rPr lang="en-GB" sz="2100" dirty="0" err="1"/>
              <a:t>jezika</a:t>
            </a:r>
            <a:r>
              <a:rPr lang="en-GB" sz="2100" dirty="0"/>
              <a:t> (</a:t>
            </a:r>
            <a:r>
              <a:rPr lang="en-GB" sz="2100" dirty="0" err="1"/>
              <a:t>izgovor</a:t>
            </a:r>
            <a:r>
              <a:rPr lang="en-GB" sz="2100" dirty="0"/>
              <a:t>, </a:t>
            </a:r>
            <a:r>
              <a:rPr lang="en-GB" sz="2100" dirty="0" err="1"/>
              <a:t>sricanje</a:t>
            </a:r>
            <a:r>
              <a:rPr lang="en-GB" sz="2100" dirty="0"/>
              <a:t>, </a:t>
            </a:r>
            <a:r>
              <a:rPr lang="en-GB" sz="2100" dirty="0" err="1"/>
              <a:t>razumijevanje</a:t>
            </a:r>
            <a:r>
              <a:rPr lang="en-GB" sz="2100" dirty="0"/>
              <a:t> </a:t>
            </a:r>
            <a:r>
              <a:rPr lang="en-GB" sz="2100" dirty="0" err="1"/>
              <a:t>govora</a:t>
            </a:r>
            <a:r>
              <a:rPr lang="en-GB" sz="2100" dirty="0"/>
              <a:t>…)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Specifični</a:t>
            </a:r>
            <a:r>
              <a:rPr lang="en-GB" sz="2100" dirty="0"/>
              <a:t> </a:t>
            </a:r>
            <a:r>
              <a:rPr lang="en-GB" sz="2100" dirty="0" err="1"/>
              <a:t>razvojni</a:t>
            </a:r>
            <a:r>
              <a:rPr lang="en-GB" sz="2100" dirty="0"/>
              <a:t> </a:t>
            </a:r>
            <a:r>
              <a:rPr lang="en-GB" sz="2100" dirty="0" err="1"/>
              <a:t>poremećaji</a:t>
            </a:r>
            <a:r>
              <a:rPr lang="en-GB" sz="2100" dirty="0"/>
              <a:t> </a:t>
            </a:r>
            <a:r>
              <a:rPr lang="en-GB" sz="2100" dirty="0" err="1"/>
              <a:t>školskih</a:t>
            </a:r>
            <a:r>
              <a:rPr lang="en-GB" sz="2100" dirty="0"/>
              <a:t> </a:t>
            </a:r>
            <a:r>
              <a:rPr lang="en-GB" sz="2100" dirty="0" err="1"/>
              <a:t>vještina</a:t>
            </a:r>
            <a:r>
              <a:rPr lang="en-GB" sz="2100" dirty="0"/>
              <a:t> (</a:t>
            </a:r>
            <a:r>
              <a:rPr lang="en-GB" sz="2100" dirty="0" err="1"/>
              <a:t>čitanje</a:t>
            </a:r>
            <a:r>
              <a:rPr lang="en-GB" sz="2100" dirty="0"/>
              <a:t>, </a:t>
            </a:r>
            <a:r>
              <a:rPr lang="en-GB" sz="2100" dirty="0" err="1"/>
              <a:t>računanje</a:t>
            </a:r>
            <a:r>
              <a:rPr lang="en-GB" sz="2100" dirty="0"/>
              <a:t>…)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Pervazivni</a:t>
            </a:r>
            <a:r>
              <a:rPr lang="en-GB" sz="2100" dirty="0"/>
              <a:t> </a:t>
            </a:r>
            <a:r>
              <a:rPr lang="en-GB" sz="2100" dirty="0" err="1"/>
              <a:t>razvojni</a:t>
            </a:r>
            <a:r>
              <a:rPr lang="en-GB" sz="2100" dirty="0"/>
              <a:t> </a:t>
            </a:r>
            <a:r>
              <a:rPr lang="en-GB" sz="2100" dirty="0" err="1"/>
              <a:t>poremećaji</a:t>
            </a:r>
            <a:r>
              <a:rPr lang="en-GB" sz="2100" dirty="0"/>
              <a:t> (</a:t>
            </a:r>
            <a:r>
              <a:rPr lang="en-GB" sz="2100" dirty="0" err="1"/>
              <a:t>autizam</a:t>
            </a:r>
            <a:r>
              <a:rPr lang="en-GB" sz="2100" dirty="0"/>
              <a:t>, </a:t>
            </a:r>
            <a:r>
              <a:rPr lang="en-GB" sz="2100" dirty="0" err="1"/>
              <a:t>aspergerov</a:t>
            </a:r>
            <a:r>
              <a:rPr lang="en-GB" sz="2100" dirty="0"/>
              <a:t> </a:t>
            </a:r>
            <a:r>
              <a:rPr lang="en-GB" sz="2100" dirty="0" err="1"/>
              <a:t>sindrom</a:t>
            </a:r>
            <a:r>
              <a:rPr lang="en-GB" sz="2100" dirty="0"/>
              <a:t>…)</a:t>
            </a:r>
            <a:endParaRPr lang="hr-HR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en-GB" sz="2100" b="1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12081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2300" dirty="0"/>
              <a:t>Tko je mentalno zdrava osoba?</a:t>
            </a:r>
          </a:p>
          <a:p>
            <a:pPr>
              <a:lnSpc>
                <a:spcPct val="150000"/>
              </a:lnSpc>
            </a:pPr>
            <a:r>
              <a:rPr lang="pl-PL" sz="2300" dirty="0"/>
              <a:t>Opišite!</a:t>
            </a:r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052" y="285241"/>
            <a:ext cx="5484948" cy="641600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3500" dirty="0"/>
              <a:t>P</a:t>
            </a:r>
            <a:r>
              <a:rPr lang="en-GB" sz="3500" dirty="0" err="1"/>
              <a:t>oremećaji</a:t>
            </a:r>
            <a:r>
              <a:rPr lang="en-GB" sz="3500" dirty="0"/>
              <a:t> </a:t>
            </a:r>
            <a:r>
              <a:rPr lang="en-GB" sz="3500" dirty="0" err="1"/>
              <a:t>psihološkog</a:t>
            </a:r>
            <a:r>
              <a:rPr lang="en-GB" sz="3500" dirty="0"/>
              <a:t> </a:t>
            </a:r>
            <a:r>
              <a:rPr lang="en-GB" sz="3500" dirty="0" err="1"/>
              <a:t>razvoja</a:t>
            </a:r>
            <a:r>
              <a:rPr lang="en-GB" sz="3500" dirty="0"/>
              <a:t> i </a:t>
            </a:r>
            <a:r>
              <a:rPr lang="en-GB" sz="3500" dirty="0" err="1"/>
              <a:t>poremećaji</a:t>
            </a:r>
            <a:r>
              <a:rPr lang="en-GB" sz="3500" dirty="0"/>
              <a:t> </a:t>
            </a:r>
            <a:r>
              <a:rPr lang="en-GB" sz="3500" dirty="0" err="1"/>
              <a:t>ponašanja</a:t>
            </a:r>
            <a:r>
              <a:rPr lang="en-GB" sz="3500" dirty="0"/>
              <a:t> + </a:t>
            </a:r>
            <a:r>
              <a:rPr lang="en-GB" sz="3500" dirty="0" err="1"/>
              <a:t>emocionalni</a:t>
            </a:r>
            <a:r>
              <a:rPr lang="en-GB" sz="3500" dirty="0"/>
              <a:t> </a:t>
            </a:r>
            <a:r>
              <a:rPr lang="en-GB" sz="3500" dirty="0" err="1"/>
              <a:t>poremećaji</a:t>
            </a:r>
            <a:r>
              <a:rPr lang="en-GB" sz="3500" dirty="0"/>
              <a:t> s </a:t>
            </a:r>
            <a:r>
              <a:rPr lang="en-GB" sz="3500" dirty="0" err="1"/>
              <a:t>nastankom</a:t>
            </a:r>
            <a:r>
              <a:rPr lang="en-GB" sz="3500" dirty="0"/>
              <a:t> u </a:t>
            </a:r>
            <a:r>
              <a:rPr lang="en-GB" sz="3500" dirty="0" err="1"/>
              <a:t>djetinjstvu</a:t>
            </a:r>
            <a:r>
              <a:rPr lang="en-GB" sz="3500" dirty="0"/>
              <a:t> i </a:t>
            </a:r>
            <a:r>
              <a:rPr lang="en-GB" sz="3500" dirty="0" err="1"/>
              <a:t>adolescenciji</a:t>
            </a:r>
            <a:r>
              <a:rPr lang="en-GB" sz="3500" dirty="0"/>
              <a:t>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176B886-29AC-7D09-D5D9-E902C2162EBE}"/>
              </a:ext>
            </a:extLst>
          </p:cNvPr>
          <p:cNvSpPr txBox="1">
            <a:spLocks/>
          </p:cNvSpPr>
          <p:nvPr/>
        </p:nvSpPr>
        <p:spPr>
          <a:xfrm>
            <a:off x="6787303" y="915767"/>
            <a:ext cx="5058683" cy="51853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/>
              <a:t>Hiperkinetički</a:t>
            </a:r>
            <a:r>
              <a:rPr lang="en-GB" sz="2100" dirty="0"/>
              <a:t> </a:t>
            </a:r>
            <a:r>
              <a:rPr lang="en-GB" sz="2100" dirty="0" err="1"/>
              <a:t>poremećaji</a:t>
            </a:r>
            <a:r>
              <a:rPr lang="en-GB" sz="2100" dirty="0"/>
              <a:t> (ADHD), </a:t>
            </a:r>
            <a:r>
              <a:rPr lang="en-GB" sz="2100" dirty="0" err="1"/>
              <a:t>poremećaj</a:t>
            </a:r>
            <a:r>
              <a:rPr lang="en-GB" sz="2100" dirty="0"/>
              <a:t> </a:t>
            </a:r>
            <a:r>
              <a:rPr lang="en-GB" sz="2100" dirty="0" err="1"/>
              <a:t>pažnje</a:t>
            </a:r>
            <a:r>
              <a:rPr lang="en-GB" sz="2100" dirty="0"/>
              <a:t> (ADD)</a:t>
            </a:r>
          </a:p>
          <a:p>
            <a:pPr>
              <a:lnSpc>
                <a:spcPct val="150000"/>
              </a:lnSpc>
            </a:pPr>
            <a:r>
              <a:rPr lang="en-GB" sz="2100" dirty="0"/>
              <a:t>Poremećaji </a:t>
            </a:r>
            <a:r>
              <a:rPr lang="en-GB" sz="2100" dirty="0" err="1"/>
              <a:t>ponašanja</a:t>
            </a:r>
            <a:r>
              <a:rPr lang="en-GB" sz="2100" dirty="0"/>
              <a:t> (</a:t>
            </a:r>
            <a:r>
              <a:rPr lang="en-GB" sz="2100" dirty="0" err="1"/>
              <a:t>neinhibiranost</a:t>
            </a:r>
            <a:r>
              <a:rPr lang="en-GB" sz="2100" dirty="0"/>
              <a:t>, </a:t>
            </a:r>
            <a:r>
              <a:rPr lang="en-GB" sz="2100" dirty="0" err="1"/>
              <a:t>prkošenje</a:t>
            </a:r>
            <a:r>
              <a:rPr lang="en-GB" sz="2100" dirty="0"/>
              <a:t> i </a:t>
            </a:r>
            <a:r>
              <a:rPr lang="en-GB" sz="2100" dirty="0" err="1"/>
              <a:t>suprotstavljanje</a:t>
            </a:r>
            <a:r>
              <a:rPr lang="en-GB" sz="21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2100" dirty="0" err="1"/>
              <a:t>Mucanje</a:t>
            </a:r>
            <a:endParaRPr lang="en-GB" sz="2100" dirty="0"/>
          </a:p>
          <a:p>
            <a:pPr>
              <a:lnSpc>
                <a:spcPct val="150000"/>
              </a:lnSpc>
            </a:pPr>
            <a:r>
              <a:rPr lang="en-GB" sz="2100" dirty="0"/>
              <a:t>(…)</a:t>
            </a:r>
          </a:p>
          <a:p>
            <a:pPr marL="0" indent="0">
              <a:lnSpc>
                <a:spcPct val="150000"/>
              </a:lnSpc>
              <a:buNone/>
            </a:pPr>
            <a:endParaRPr lang="hr-HR" sz="2100" dirty="0"/>
          </a:p>
          <a:p>
            <a:pPr>
              <a:lnSpc>
                <a:spcPct val="150000"/>
              </a:lnSpc>
            </a:pPr>
            <a:endParaRPr lang="en-GB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fr-FR" sz="2100" dirty="0"/>
          </a:p>
          <a:p>
            <a:pPr>
              <a:lnSpc>
                <a:spcPct val="150000"/>
              </a:lnSpc>
            </a:pPr>
            <a:endParaRPr lang="en-GB" sz="2100" b="1" dirty="0"/>
          </a:p>
          <a:p>
            <a:pPr>
              <a:lnSpc>
                <a:spcPct val="150000"/>
              </a:lnSpc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154630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" y="571937"/>
            <a:ext cx="3172097" cy="23084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b="1" dirty="0">
                <a:ea typeface="Verdana" panose="020B0604030504040204" pitchFamily="34" charset="0"/>
                <a:cs typeface="Arial" panose="020B0604020202020204" pitchFamily="34" charset="0"/>
              </a:rPr>
              <a:t>Osnovne teškoće</a:t>
            </a: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5DD567B-4B7A-ADE6-A947-F883412AF797}"/>
              </a:ext>
            </a:extLst>
          </p:cNvPr>
          <p:cNvSpPr txBox="1">
            <a:spLocks/>
          </p:cNvSpPr>
          <p:nvPr/>
        </p:nvSpPr>
        <p:spPr>
          <a:xfrm>
            <a:off x="6320700" y="1147720"/>
            <a:ext cx="5475060" cy="59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Najteže</a:t>
            </a:r>
            <a:r>
              <a:rPr lang="en-GB" sz="2300" dirty="0"/>
              <a:t> </a:t>
            </a:r>
            <a:r>
              <a:rPr lang="en-GB" sz="2300" dirty="0" err="1"/>
              <a:t>posljedice</a:t>
            </a:r>
            <a:r>
              <a:rPr lang="en-GB" sz="2300" dirty="0"/>
              <a:t> </a:t>
            </a:r>
            <a:r>
              <a:rPr lang="en-GB" sz="2300" dirty="0" err="1"/>
              <a:t>mentalnih</a:t>
            </a:r>
            <a:r>
              <a:rPr lang="en-GB" sz="2300" dirty="0"/>
              <a:t> </a:t>
            </a:r>
            <a:r>
              <a:rPr lang="en-GB" sz="2300" dirty="0" err="1"/>
              <a:t>poremećaja</a:t>
            </a:r>
            <a:r>
              <a:rPr lang="en-GB" sz="2300" dirty="0"/>
              <a:t> i </a:t>
            </a:r>
            <a:r>
              <a:rPr lang="en-GB" sz="2300" dirty="0" err="1"/>
              <a:t>poremećaja</a:t>
            </a:r>
            <a:r>
              <a:rPr lang="en-GB" sz="2300" dirty="0"/>
              <a:t> </a:t>
            </a:r>
            <a:r>
              <a:rPr lang="en-GB" sz="2300" dirty="0" err="1"/>
              <a:t>ponašanja</a:t>
            </a:r>
            <a:r>
              <a:rPr lang="en-GB" sz="2300" dirty="0"/>
              <a:t> </a:t>
            </a:r>
            <a:r>
              <a:rPr lang="en-GB" sz="2300" dirty="0" err="1"/>
              <a:t>manifestiraju</a:t>
            </a:r>
            <a:r>
              <a:rPr lang="en-GB" sz="2300" dirty="0"/>
              <a:t> se u </a:t>
            </a:r>
            <a:r>
              <a:rPr lang="en-GB" sz="2300" dirty="0" err="1"/>
              <a:t>području</a:t>
            </a:r>
            <a:r>
              <a:rPr lang="en-GB" sz="2300" dirty="0"/>
              <a:t> </a:t>
            </a:r>
            <a:r>
              <a:rPr lang="en-GB" sz="2300" dirty="0" err="1"/>
              <a:t>percepcije</a:t>
            </a:r>
            <a:r>
              <a:rPr lang="en-GB" sz="2300" dirty="0"/>
              <a:t> i </a:t>
            </a:r>
            <a:r>
              <a:rPr lang="en-GB" sz="2300" dirty="0" err="1"/>
              <a:t>komunikacije</a:t>
            </a:r>
            <a:r>
              <a:rPr lang="en-GB" sz="2300" dirty="0"/>
              <a:t> s </a:t>
            </a:r>
            <a:r>
              <a:rPr lang="en-GB" sz="2300" dirty="0" err="1"/>
              <a:t>okolinom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Što</a:t>
            </a:r>
            <a:r>
              <a:rPr lang="en-GB" sz="2300" dirty="0"/>
              <a:t> je </a:t>
            </a:r>
            <a:r>
              <a:rPr lang="en-GB" sz="2300" dirty="0" err="1"/>
              <a:t>veća</a:t>
            </a:r>
            <a:r>
              <a:rPr lang="en-GB" sz="2300" dirty="0"/>
              <a:t> </a:t>
            </a:r>
            <a:r>
              <a:rPr lang="en-GB" sz="2300" dirty="0" err="1"/>
              <a:t>iskrivljenost</a:t>
            </a:r>
            <a:r>
              <a:rPr lang="en-GB" sz="2300" dirty="0"/>
              <a:t> </a:t>
            </a:r>
            <a:r>
              <a:rPr lang="en-GB" sz="2300" dirty="0" err="1"/>
              <a:t>percepcije</a:t>
            </a:r>
            <a:r>
              <a:rPr lang="en-GB" sz="2300" dirty="0"/>
              <a:t> to </a:t>
            </a:r>
            <a:r>
              <a:rPr lang="en-GB" sz="2300" dirty="0" err="1"/>
              <a:t>su</a:t>
            </a:r>
            <a:r>
              <a:rPr lang="en-GB" sz="2300" dirty="0"/>
              <a:t> </a:t>
            </a:r>
            <a:r>
              <a:rPr lang="en-GB" sz="2300" dirty="0" err="1"/>
              <a:t>više</a:t>
            </a:r>
            <a:r>
              <a:rPr lang="en-GB" sz="2300" dirty="0"/>
              <a:t> </a:t>
            </a:r>
            <a:r>
              <a:rPr lang="en-GB" sz="2300" dirty="0" err="1"/>
              <a:t>narušeni</a:t>
            </a:r>
            <a:r>
              <a:rPr lang="en-GB" sz="2300" dirty="0"/>
              <a:t> i </a:t>
            </a:r>
            <a:r>
              <a:rPr lang="en-GB" sz="2300" dirty="0" err="1"/>
              <a:t>odnosi</a:t>
            </a:r>
            <a:r>
              <a:rPr lang="en-GB" sz="2300" dirty="0"/>
              <a:t> s </a:t>
            </a:r>
            <a:r>
              <a:rPr lang="en-GB" sz="2300" dirty="0" err="1"/>
              <a:t>okolinom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/>
              <a:t>Dob u </a:t>
            </a:r>
            <a:r>
              <a:rPr lang="en-GB" sz="2300" dirty="0" err="1"/>
              <a:t>kojoj</a:t>
            </a:r>
            <a:r>
              <a:rPr lang="en-GB" sz="2300" dirty="0"/>
              <a:t> </a:t>
            </a:r>
            <a:r>
              <a:rPr lang="en-GB" sz="2300" dirty="0" err="1"/>
              <a:t>su</a:t>
            </a:r>
            <a:r>
              <a:rPr lang="en-GB" sz="2300" dirty="0"/>
              <a:t> se </a:t>
            </a:r>
            <a:r>
              <a:rPr lang="en-GB" sz="2300" dirty="0" err="1"/>
              <a:t>javili</a:t>
            </a:r>
            <a:r>
              <a:rPr lang="en-GB" sz="2300" dirty="0"/>
              <a:t> </a:t>
            </a:r>
            <a:r>
              <a:rPr lang="en-GB" sz="2300" dirty="0" err="1"/>
              <a:t>prvi</a:t>
            </a:r>
            <a:r>
              <a:rPr lang="en-GB" sz="2300" dirty="0"/>
              <a:t> </a:t>
            </a:r>
            <a:r>
              <a:rPr lang="en-GB" sz="2300" dirty="0" err="1"/>
              <a:t>simptomi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Prolazno</a:t>
            </a:r>
            <a:r>
              <a:rPr lang="en-GB" sz="2300" dirty="0"/>
              <a:t> </a:t>
            </a:r>
            <a:r>
              <a:rPr lang="en-GB" sz="2300" dirty="0" err="1"/>
              <a:t>ili</a:t>
            </a:r>
            <a:r>
              <a:rPr lang="en-GB" sz="2300" dirty="0"/>
              <a:t> </a:t>
            </a:r>
            <a:r>
              <a:rPr lang="en-GB" sz="2300" dirty="0" err="1"/>
              <a:t>ponavljajuće</a:t>
            </a:r>
            <a:r>
              <a:rPr lang="en-GB" sz="2300" dirty="0"/>
              <a:t> </a:t>
            </a:r>
            <a:r>
              <a:rPr lang="en-GB" sz="2300" dirty="0" err="1"/>
              <a:t>stanje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b="1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3390798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8193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71" y="441308"/>
            <a:ext cx="3955869" cy="391515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Najčešće</a:t>
            </a:r>
            <a:r>
              <a:rPr lang="en-GB" dirty="0"/>
              <a:t> </a:t>
            </a:r>
            <a:r>
              <a:rPr lang="en-GB" dirty="0" err="1"/>
              <a:t>dijagnoze</a:t>
            </a:r>
            <a:r>
              <a:rPr lang="en-GB" dirty="0"/>
              <a:t> u </a:t>
            </a:r>
            <a:r>
              <a:rPr lang="en-GB" dirty="0" err="1"/>
              <a:t>svijetu</a:t>
            </a:r>
            <a:r>
              <a:rPr lang="en-GB" dirty="0"/>
              <a:t> (WHO, 2019.)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5DD567B-4B7A-ADE6-A947-F883412AF797}"/>
              </a:ext>
            </a:extLst>
          </p:cNvPr>
          <p:cNvSpPr txBox="1">
            <a:spLocks/>
          </p:cNvSpPr>
          <p:nvPr/>
        </p:nvSpPr>
        <p:spPr>
          <a:xfrm>
            <a:off x="6653805" y="802581"/>
            <a:ext cx="5475060" cy="4115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Depresija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Bipolarni</a:t>
            </a:r>
            <a:r>
              <a:rPr lang="en-GB" sz="2300" dirty="0"/>
              <a:t> </a:t>
            </a:r>
            <a:r>
              <a:rPr lang="en-GB" sz="2300" dirty="0" err="1"/>
              <a:t>poremećaj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Shizofrenija</a:t>
            </a:r>
            <a:r>
              <a:rPr lang="en-GB" sz="2300" dirty="0"/>
              <a:t> i </a:t>
            </a:r>
            <a:r>
              <a:rPr lang="en-GB" sz="2300" dirty="0" err="1"/>
              <a:t>drugi</a:t>
            </a:r>
            <a:r>
              <a:rPr lang="en-GB" sz="2300" dirty="0"/>
              <a:t> </a:t>
            </a:r>
            <a:r>
              <a:rPr lang="en-GB" sz="2300" dirty="0" err="1"/>
              <a:t>psihotični</a:t>
            </a:r>
            <a:r>
              <a:rPr lang="en-GB" sz="2300" dirty="0"/>
              <a:t> </a:t>
            </a:r>
            <a:r>
              <a:rPr lang="en-GB" sz="2300" dirty="0" err="1"/>
              <a:t>poremećaji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Demencija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Razvojni</a:t>
            </a:r>
            <a:r>
              <a:rPr lang="en-GB" sz="2300" dirty="0"/>
              <a:t> </a:t>
            </a:r>
            <a:r>
              <a:rPr lang="en-GB" sz="2300" dirty="0" err="1"/>
              <a:t>poremećaj</a:t>
            </a:r>
            <a:r>
              <a:rPr lang="hr-HR" sz="2300" dirty="0"/>
              <a:t>i</a:t>
            </a: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88525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DBF28C0-CE5E-1941-5D24-12CD4FD299F4}"/>
              </a:ext>
            </a:extLst>
          </p:cNvPr>
          <p:cNvSpPr txBox="1">
            <a:spLocks/>
          </p:cNvSpPr>
          <p:nvPr/>
        </p:nvSpPr>
        <p:spPr>
          <a:xfrm>
            <a:off x="1805077" y="2790521"/>
            <a:ext cx="8581844" cy="1846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GB" sz="2400" b="1" dirty="0"/>
              <a:t>26 % </a:t>
            </a:r>
            <a:r>
              <a:rPr lang="en-GB" sz="2400" b="1" dirty="0" err="1"/>
              <a:t>svih</a:t>
            </a:r>
            <a:r>
              <a:rPr lang="en-GB" sz="2400" b="1" dirty="0"/>
              <a:t> </a:t>
            </a:r>
            <a:r>
              <a:rPr lang="en-GB" sz="2400" b="1" dirty="0" err="1"/>
              <a:t>osoba</a:t>
            </a:r>
            <a:r>
              <a:rPr lang="en-GB" sz="2400" b="1" dirty="0"/>
              <a:t> s </a:t>
            </a:r>
            <a:r>
              <a:rPr lang="en-GB" sz="2400" b="1" dirty="0" err="1"/>
              <a:t>invaliditetom</a:t>
            </a:r>
            <a:r>
              <a:rPr lang="en-GB" sz="2400" b="1" dirty="0"/>
              <a:t> </a:t>
            </a:r>
            <a:r>
              <a:rPr lang="en-GB" sz="2400" b="1" dirty="0" err="1"/>
              <a:t>stekle</a:t>
            </a:r>
            <a:r>
              <a:rPr lang="en-GB" sz="2400" b="1" dirty="0"/>
              <a:t> </a:t>
            </a:r>
            <a:r>
              <a:rPr lang="en-GB" sz="2400" b="1" dirty="0" err="1"/>
              <a:t>su</a:t>
            </a:r>
            <a:r>
              <a:rPr lang="en-GB" sz="2400" b="1" dirty="0"/>
              <a:t> status, </a:t>
            </a:r>
            <a:r>
              <a:rPr lang="en-GB" sz="2400" b="1" dirty="0" err="1"/>
              <a:t>samostalno</a:t>
            </a:r>
            <a:r>
              <a:rPr lang="en-GB" sz="2400" b="1" dirty="0"/>
              <a:t> </a:t>
            </a:r>
            <a:r>
              <a:rPr lang="en-GB" sz="2400" b="1" dirty="0" err="1"/>
              <a:t>ili</a:t>
            </a:r>
            <a:r>
              <a:rPr lang="en-GB" sz="2400" b="1" dirty="0"/>
              <a:t> u </a:t>
            </a:r>
            <a:r>
              <a:rPr lang="en-GB" sz="2400" b="1" dirty="0" err="1"/>
              <a:t>komorbiditetu</a:t>
            </a:r>
            <a:r>
              <a:rPr lang="en-GB" sz="2400" b="1" dirty="0"/>
              <a:t> (</a:t>
            </a:r>
            <a:r>
              <a:rPr lang="en-GB" sz="2400" b="1" dirty="0" err="1"/>
              <a:t>zajedno</a:t>
            </a:r>
            <a:r>
              <a:rPr lang="en-GB" sz="2400" b="1" dirty="0"/>
              <a:t> s </a:t>
            </a:r>
            <a:r>
              <a:rPr lang="en-GB" sz="2400" b="1" dirty="0" err="1"/>
              <a:t>nekim</a:t>
            </a:r>
            <a:r>
              <a:rPr lang="en-GB" sz="2400" b="1" dirty="0"/>
              <a:t> </a:t>
            </a:r>
            <a:r>
              <a:rPr lang="en-GB" sz="2400" b="1" dirty="0" err="1"/>
              <a:t>drugim</a:t>
            </a:r>
            <a:r>
              <a:rPr lang="en-GB" sz="2400" b="1" dirty="0"/>
              <a:t> </a:t>
            </a:r>
            <a:r>
              <a:rPr lang="en-GB" sz="2400" b="1" dirty="0" err="1"/>
              <a:t>poremećajem</a:t>
            </a:r>
            <a:r>
              <a:rPr lang="en-GB" sz="2400" b="1" dirty="0"/>
              <a:t>), </a:t>
            </a:r>
            <a:r>
              <a:rPr lang="en-GB" sz="2400" b="1" dirty="0" err="1"/>
              <a:t>uslijed</a:t>
            </a:r>
            <a:r>
              <a:rPr lang="en-GB" sz="2400" b="1" dirty="0"/>
              <a:t> </a:t>
            </a:r>
            <a:r>
              <a:rPr lang="en-GB" sz="2400" b="1" dirty="0" err="1"/>
              <a:t>nekog</a:t>
            </a:r>
            <a:r>
              <a:rPr lang="en-GB" sz="2400" b="1" dirty="0"/>
              <a:t> </a:t>
            </a:r>
            <a:r>
              <a:rPr lang="en-GB" sz="2400" b="1" dirty="0" err="1"/>
              <a:t>mentalnog</a:t>
            </a:r>
            <a:r>
              <a:rPr lang="en-GB" sz="2400" b="1" dirty="0"/>
              <a:t> </a:t>
            </a:r>
            <a:r>
              <a:rPr lang="en-GB" sz="2400" b="1" dirty="0" err="1"/>
              <a:t>poremećaja</a:t>
            </a:r>
            <a:endParaRPr lang="en-GB" sz="24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EDB01A6-F719-C46B-DC7A-8D5D63B64D91}"/>
              </a:ext>
            </a:extLst>
          </p:cNvPr>
          <p:cNvSpPr txBox="1">
            <a:spLocks/>
          </p:cNvSpPr>
          <p:nvPr/>
        </p:nvSpPr>
        <p:spPr>
          <a:xfrm>
            <a:off x="5621726" y="1945221"/>
            <a:ext cx="948547" cy="71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hr-HR" sz="2400" b="1" dirty="0"/>
              <a:t>OSI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176239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DBF28C0-CE5E-1941-5D24-12CD4FD299F4}"/>
              </a:ext>
            </a:extLst>
          </p:cNvPr>
          <p:cNvSpPr txBox="1">
            <a:spLocks/>
          </p:cNvSpPr>
          <p:nvPr/>
        </p:nvSpPr>
        <p:spPr>
          <a:xfrm>
            <a:off x="1805077" y="2790521"/>
            <a:ext cx="8581844" cy="1846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GB" sz="2400" b="1" dirty="0" err="1"/>
              <a:t>Više</a:t>
            </a:r>
            <a:r>
              <a:rPr lang="en-GB" sz="2400" b="1" dirty="0"/>
              <a:t> </a:t>
            </a:r>
            <a:r>
              <a:rPr lang="en-GB" sz="2400" b="1" dirty="0" err="1"/>
              <a:t>osoba</a:t>
            </a:r>
            <a:r>
              <a:rPr lang="en-GB" sz="2400" b="1" dirty="0"/>
              <a:t> </a:t>
            </a:r>
            <a:r>
              <a:rPr lang="en-GB" sz="2400" b="1" dirty="0" err="1"/>
              <a:t>izvrši</a:t>
            </a:r>
            <a:r>
              <a:rPr lang="en-GB" sz="2400" b="1" dirty="0"/>
              <a:t> </a:t>
            </a:r>
            <a:r>
              <a:rPr lang="en-GB" sz="2400" b="1" dirty="0" err="1"/>
              <a:t>suicid</a:t>
            </a:r>
            <a:r>
              <a:rPr lang="en-GB" sz="2400" b="1" dirty="0"/>
              <a:t> </a:t>
            </a:r>
            <a:r>
              <a:rPr lang="en-GB" sz="2400" b="1" dirty="0" err="1"/>
              <a:t>nego</a:t>
            </a:r>
            <a:r>
              <a:rPr lang="en-GB" sz="2400" b="1" dirty="0"/>
              <a:t> </a:t>
            </a:r>
            <a:r>
              <a:rPr lang="en-GB" sz="2400" b="1" dirty="0" err="1"/>
              <a:t>što</a:t>
            </a:r>
            <a:r>
              <a:rPr lang="en-GB" sz="2400" b="1" dirty="0"/>
              <a:t> </a:t>
            </a:r>
            <a:r>
              <a:rPr lang="en-GB" sz="2400" b="1" dirty="0" err="1"/>
              <a:t>ih</a:t>
            </a:r>
            <a:r>
              <a:rPr lang="en-GB" sz="2400" b="1" dirty="0"/>
              <a:t> </a:t>
            </a:r>
            <a:r>
              <a:rPr lang="en-GB" sz="2400" b="1" dirty="0" err="1"/>
              <a:t>premine</a:t>
            </a:r>
            <a:r>
              <a:rPr lang="en-GB" sz="2400" b="1" dirty="0"/>
              <a:t> od </a:t>
            </a:r>
            <a:r>
              <a:rPr lang="en-GB" sz="2400" b="1" dirty="0" err="1"/>
              <a:t>posljedica</a:t>
            </a:r>
            <a:r>
              <a:rPr lang="en-GB" sz="2400" b="1" dirty="0"/>
              <a:t> </a:t>
            </a:r>
            <a:r>
              <a:rPr lang="en-GB" sz="2400" b="1" dirty="0" err="1"/>
              <a:t>prometne</a:t>
            </a:r>
            <a:r>
              <a:rPr lang="en-GB" sz="2400" b="1" dirty="0"/>
              <a:t> </a:t>
            </a:r>
            <a:r>
              <a:rPr lang="en-GB" sz="2400" b="1" dirty="0" err="1"/>
              <a:t>nesreće</a:t>
            </a:r>
            <a:endParaRPr lang="en-GB" sz="24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GB" sz="2400" b="1" dirty="0" err="1"/>
              <a:t>Jednak</a:t>
            </a:r>
            <a:r>
              <a:rPr lang="en-GB" sz="2400" b="1" dirty="0"/>
              <a:t> </a:t>
            </a:r>
            <a:r>
              <a:rPr lang="en-GB" sz="2400" b="1" dirty="0" err="1"/>
              <a:t>broj</a:t>
            </a:r>
            <a:r>
              <a:rPr lang="en-GB" sz="2400" b="1" dirty="0"/>
              <a:t> </a:t>
            </a:r>
            <a:r>
              <a:rPr lang="en-GB" sz="2400" b="1" dirty="0" err="1"/>
              <a:t>muškaraca</a:t>
            </a:r>
            <a:r>
              <a:rPr lang="en-GB" sz="2400" b="1" dirty="0"/>
              <a:t> i </a:t>
            </a:r>
            <a:r>
              <a:rPr lang="en-GB" sz="2400" b="1" dirty="0" err="1"/>
              <a:t>žena</a:t>
            </a:r>
            <a:r>
              <a:rPr lang="en-GB" sz="2400" b="1" dirty="0"/>
              <a:t> </a:t>
            </a:r>
            <a:r>
              <a:rPr lang="en-GB" sz="2400" b="1" dirty="0" err="1"/>
              <a:t>pokuša</a:t>
            </a:r>
            <a:r>
              <a:rPr lang="en-GB" sz="2400" b="1" dirty="0"/>
              <a:t> </a:t>
            </a:r>
            <a:r>
              <a:rPr lang="en-GB" sz="2400" b="1" dirty="0" err="1"/>
              <a:t>provesti</a:t>
            </a:r>
            <a:r>
              <a:rPr lang="en-GB" sz="2400" b="1" dirty="0"/>
              <a:t> </a:t>
            </a:r>
            <a:r>
              <a:rPr lang="en-GB" sz="2400" b="1" dirty="0" err="1"/>
              <a:t>suicid</a:t>
            </a:r>
            <a:r>
              <a:rPr lang="en-GB" sz="2400" b="1" dirty="0"/>
              <a:t>, </a:t>
            </a:r>
            <a:r>
              <a:rPr lang="en-GB" sz="2400" b="1" dirty="0" err="1"/>
              <a:t>ali</a:t>
            </a:r>
            <a:r>
              <a:rPr lang="en-GB" sz="2400" b="1" dirty="0"/>
              <a:t> </a:t>
            </a:r>
            <a:r>
              <a:rPr lang="en-GB" sz="2400" b="1" dirty="0" err="1"/>
              <a:t>više</a:t>
            </a:r>
            <a:r>
              <a:rPr lang="en-GB" sz="2400" b="1" dirty="0"/>
              <a:t> </a:t>
            </a:r>
            <a:r>
              <a:rPr lang="en-GB" sz="2400" b="1" dirty="0" err="1"/>
              <a:t>muškaraca</a:t>
            </a:r>
            <a:r>
              <a:rPr lang="en-GB" sz="2400" b="1" dirty="0"/>
              <a:t> </a:t>
            </a:r>
            <a:r>
              <a:rPr lang="en-GB" sz="2400" b="1" dirty="0" err="1"/>
              <a:t>uspije</a:t>
            </a:r>
            <a:r>
              <a:rPr lang="en-GB" sz="2400" b="1" dirty="0"/>
              <a:t> u tome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GB" sz="24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EDB01A6-F719-C46B-DC7A-8D5D63B64D91}"/>
              </a:ext>
            </a:extLst>
          </p:cNvPr>
          <p:cNvSpPr txBox="1">
            <a:spLocks/>
          </p:cNvSpPr>
          <p:nvPr/>
        </p:nvSpPr>
        <p:spPr>
          <a:xfrm>
            <a:off x="5347233" y="1971347"/>
            <a:ext cx="1497531" cy="714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hr-HR" sz="2400" b="1" dirty="0"/>
              <a:t>SUICID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037620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895413"/>
            <a:ext cx="4034246" cy="384691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prepoznati</a:t>
            </a:r>
            <a:r>
              <a:rPr lang="en-GB" dirty="0"/>
              <a:t> da bi se </a:t>
            </a:r>
            <a:r>
              <a:rPr lang="en-GB" dirty="0" err="1"/>
              <a:t>moglo</a:t>
            </a:r>
            <a:r>
              <a:rPr lang="en-GB" dirty="0"/>
              <a:t> </a:t>
            </a:r>
            <a:r>
              <a:rPr lang="en-GB" dirty="0" err="1"/>
              <a:t>raditi</a:t>
            </a:r>
            <a:r>
              <a:rPr lang="en-GB" dirty="0"/>
              <a:t> o  </a:t>
            </a:r>
            <a:r>
              <a:rPr lang="en-GB" dirty="0" err="1"/>
              <a:t>mentalnom</a:t>
            </a:r>
            <a:r>
              <a:rPr lang="en-GB" dirty="0"/>
              <a:t> </a:t>
            </a:r>
            <a:r>
              <a:rPr lang="en-GB" dirty="0" err="1"/>
              <a:t>poremećaju</a:t>
            </a:r>
            <a:r>
              <a:rPr lang="en-GB" dirty="0"/>
              <a:t>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DBF28C0-CE5E-1941-5D24-12CD4FD299F4}"/>
              </a:ext>
            </a:extLst>
          </p:cNvPr>
          <p:cNvSpPr txBox="1">
            <a:spLocks/>
          </p:cNvSpPr>
          <p:nvPr/>
        </p:nvSpPr>
        <p:spPr>
          <a:xfrm>
            <a:off x="6695167" y="948661"/>
            <a:ext cx="5263879" cy="4903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Neobičnost</a:t>
            </a:r>
            <a:r>
              <a:rPr lang="en-GB" sz="2300" dirty="0"/>
              <a:t>, </a:t>
            </a:r>
            <a:r>
              <a:rPr lang="en-GB" sz="2300" dirty="0" err="1"/>
              <a:t>neuobičajenost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Krive</a:t>
            </a:r>
            <a:r>
              <a:rPr lang="en-GB" sz="2300" dirty="0"/>
              <a:t> </a:t>
            </a:r>
            <a:r>
              <a:rPr lang="en-GB" sz="2300" dirty="0" err="1"/>
              <a:t>percepcije</a:t>
            </a:r>
            <a:r>
              <a:rPr lang="en-GB" sz="2300" dirty="0"/>
              <a:t> i </a:t>
            </a:r>
            <a:r>
              <a:rPr lang="en-GB" sz="2300" dirty="0" err="1"/>
              <a:t>interpretacije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Patnja</a:t>
            </a:r>
            <a:r>
              <a:rPr lang="en-GB" sz="2300" dirty="0"/>
              <a:t>, </a:t>
            </a:r>
            <a:r>
              <a:rPr lang="en-GB" sz="2300" dirty="0" err="1"/>
              <a:t>muka</a:t>
            </a:r>
            <a:r>
              <a:rPr lang="en-GB" sz="2300" dirty="0"/>
              <a:t>, </a:t>
            </a:r>
            <a:r>
              <a:rPr lang="en-GB" sz="2300" dirty="0" err="1"/>
              <a:t>jad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Samorazarajuće</a:t>
            </a:r>
            <a:r>
              <a:rPr lang="en-GB" sz="2300" dirty="0"/>
              <a:t> </a:t>
            </a:r>
            <a:r>
              <a:rPr lang="en-GB" sz="2300" dirty="0" err="1"/>
              <a:t>ponašanje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Opasno</a:t>
            </a:r>
            <a:r>
              <a:rPr lang="en-GB" sz="2300" dirty="0"/>
              <a:t> </a:t>
            </a:r>
            <a:r>
              <a:rPr lang="en-GB" sz="2300" dirty="0" err="1"/>
              <a:t>ponašanje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Socijalno</a:t>
            </a:r>
            <a:r>
              <a:rPr lang="en-GB" sz="2300" dirty="0"/>
              <a:t> </a:t>
            </a:r>
            <a:r>
              <a:rPr lang="en-GB" sz="2300" dirty="0" err="1"/>
              <a:t>neprihvatljivo</a:t>
            </a:r>
            <a:r>
              <a:rPr lang="en-GB" sz="2300" dirty="0"/>
              <a:t> </a:t>
            </a:r>
            <a:r>
              <a:rPr lang="en-GB" sz="2300" dirty="0" err="1"/>
              <a:t>ponašanje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hr-HR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1684280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496" y="571937"/>
            <a:ext cx="4034246" cy="12931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Prva pomoć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DBF28C0-CE5E-1941-5D24-12CD4FD299F4}"/>
              </a:ext>
            </a:extLst>
          </p:cNvPr>
          <p:cNvSpPr txBox="1">
            <a:spLocks/>
          </p:cNvSpPr>
          <p:nvPr/>
        </p:nvSpPr>
        <p:spPr>
          <a:xfrm>
            <a:off x="6362064" y="956910"/>
            <a:ext cx="5263879" cy="684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Sastoji</a:t>
            </a:r>
            <a:r>
              <a:rPr lang="en-GB" sz="2300" dirty="0"/>
              <a:t> se od pet </a:t>
            </a:r>
            <a:r>
              <a:rPr lang="en-GB" sz="2300" dirty="0" err="1"/>
              <a:t>koraka</a:t>
            </a:r>
            <a:endParaRPr lang="hr-HR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19228C31-41BF-76C6-48E8-99C92240E62C}"/>
              </a:ext>
            </a:extLst>
          </p:cNvPr>
          <p:cNvSpPr txBox="1">
            <a:spLocks/>
          </p:cNvSpPr>
          <p:nvPr/>
        </p:nvSpPr>
        <p:spPr>
          <a:xfrm>
            <a:off x="7036733" y="1632857"/>
            <a:ext cx="4732901" cy="46960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Ocijeni</a:t>
            </a:r>
            <a:r>
              <a:rPr lang="en-GB" sz="2300" dirty="0"/>
              <a:t> </a:t>
            </a:r>
            <a:r>
              <a:rPr lang="en-GB" sz="2300" dirty="0" err="1"/>
              <a:t>rizik</a:t>
            </a:r>
            <a:r>
              <a:rPr lang="en-GB" sz="2300" dirty="0"/>
              <a:t> od </a:t>
            </a:r>
            <a:r>
              <a:rPr lang="en-GB" sz="2300" dirty="0" err="1"/>
              <a:t>samoubojstva</a:t>
            </a:r>
            <a:r>
              <a:rPr lang="en-GB" sz="2300" dirty="0"/>
              <a:t> </a:t>
            </a:r>
            <a:r>
              <a:rPr lang="en-GB" sz="2300" dirty="0" err="1"/>
              <a:t>ili</a:t>
            </a:r>
            <a:r>
              <a:rPr lang="en-GB" sz="2300" dirty="0"/>
              <a:t> </a:t>
            </a:r>
            <a:r>
              <a:rPr lang="en-GB" sz="2300" dirty="0" err="1"/>
              <a:t>ozljeđivanja</a:t>
            </a:r>
            <a:r>
              <a:rPr lang="en-GB" sz="23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Poslušaj</a:t>
            </a:r>
            <a:r>
              <a:rPr lang="en-GB" sz="2300" dirty="0"/>
              <a:t> bez </a:t>
            </a:r>
            <a:r>
              <a:rPr lang="en-GB" sz="2300" dirty="0" err="1"/>
              <a:t>osuđivanja</a:t>
            </a:r>
            <a:r>
              <a:rPr lang="en-GB" sz="23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Utješi</a:t>
            </a:r>
            <a:r>
              <a:rPr lang="en-GB" sz="2300" dirty="0"/>
              <a:t> i </a:t>
            </a:r>
            <a:r>
              <a:rPr lang="en-GB" sz="2300" dirty="0" err="1"/>
              <a:t>informiraj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Ohrabri</a:t>
            </a:r>
            <a:r>
              <a:rPr lang="en-GB" sz="2300" dirty="0"/>
              <a:t> </a:t>
            </a:r>
            <a:r>
              <a:rPr lang="en-GB" sz="2300" dirty="0" err="1"/>
              <a:t>osobu</a:t>
            </a:r>
            <a:r>
              <a:rPr lang="en-GB" sz="2300" dirty="0"/>
              <a:t> da </a:t>
            </a:r>
            <a:r>
              <a:rPr lang="en-GB" sz="2300" dirty="0" err="1"/>
              <a:t>potraži</a:t>
            </a:r>
            <a:r>
              <a:rPr lang="en-GB" sz="2300" dirty="0"/>
              <a:t> </a:t>
            </a:r>
            <a:r>
              <a:rPr lang="en-GB" sz="2300" dirty="0" err="1"/>
              <a:t>odgovarajuću</a:t>
            </a:r>
            <a:r>
              <a:rPr lang="en-GB" sz="2300" dirty="0"/>
              <a:t> </a:t>
            </a:r>
            <a:r>
              <a:rPr lang="en-GB" sz="2300" dirty="0" err="1"/>
              <a:t>stručnu</a:t>
            </a:r>
            <a:r>
              <a:rPr lang="en-GB" sz="2300" dirty="0"/>
              <a:t> </a:t>
            </a:r>
            <a:r>
              <a:rPr lang="en-GB" sz="2300" dirty="0" err="1"/>
              <a:t>pomoć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Ohrabri</a:t>
            </a:r>
            <a:r>
              <a:rPr lang="en-GB" sz="2300" dirty="0"/>
              <a:t> </a:t>
            </a:r>
            <a:r>
              <a:rPr lang="en-GB" sz="2300" dirty="0" err="1"/>
              <a:t>strategije</a:t>
            </a:r>
            <a:r>
              <a:rPr lang="en-GB" sz="2300" dirty="0"/>
              <a:t> </a:t>
            </a:r>
            <a:r>
              <a:rPr lang="en-GB" sz="2300" dirty="0" err="1"/>
              <a:t>samopomoći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hr-HR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  <p:pic>
        <p:nvPicPr>
          <p:cNvPr id="7" name="Picture 6" descr="Dog with a first aid kit.">
            <a:extLst>
              <a:ext uri="{FF2B5EF4-FFF2-40B4-BE49-F238E27FC236}">
                <a16:creationId xmlns:a16="http://schemas.microsoft.com/office/drawing/2014/main" id="{DEE27511-1E04-7D84-8164-62E7EAEA14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5" y="2007108"/>
            <a:ext cx="4121333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63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62509F-445B-DD17-F808-8B6B486C8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837856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Prijedlozi</a:t>
            </a:r>
            <a:r>
              <a:rPr lang="en-GB" dirty="0"/>
              <a:t> za </a:t>
            </a:r>
            <a:r>
              <a:rPr lang="en-GB" dirty="0" err="1"/>
              <a:t>uspješniju</a:t>
            </a:r>
            <a:r>
              <a:rPr lang="en-GB" dirty="0"/>
              <a:t> </a:t>
            </a:r>
            <a:r>
              <a:rPr lang="en-GB" dirty="0" err="1"/>
              <a:t>komunikaciju</a:t>
            </a:r>
            <a:r>
              <a:rPr lang="hr-HR" dirty="0"/>
              <a:t>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09975" y="3817640"/>
            <a:ext cx="2110842" cy="8053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O</a:t>
            </a:r>
            <a:r>
              <a:rPr lang="en-GB" sz="2500" b="1" dirty="0" err="1"/>
              <a:t>brazovni</a:t>
            </a:r>
            <a:r>
              <a:rPr lang="en-GB" sz="2500" b="1" dirty="0"/>
              <a:t> </a:t>
            </a:r>
            <a:r>
              <a:rPr lang="en-GB" sz="2500" b="1" dirty="0" err="1"/>
              <a:t>kontekst</a:t>
            </a: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577558" y="2515791"/>
            <a:ext cx="5232788" cy="1249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hr-HR" sz="2200" b="1" dirty="0"/>
              <a:t> </a:t>
            </a:r>
            <a:r>
              <a:rPr lang="pl-PL" sz="2200" b="1" dirty="0"/>
              <a:t>Ja sam OK, ti si OK.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GB" sz="2200" b="1" dirty="0" err="1"/>
              <a:t>Empatičko</a:t>
            </a:r>
            <a:r>
              <a:rPr lang="en-GB" sz="2200" b="1" dirty="0"/>
              <a:t> </a:t>
            </a:r>
            <a:r>
              <a:rPr lang="en-GB" sz="2200" b="1" dirty="0" err="1"/>
              <a:t>slušanje</a:t>
            </a:r>
            <a:r>
              <a:rPr lang="en-GB" sz="2200" b="1" dirty="0"/>
              <a:t>.</a:t>
            </a: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ED15A84-61F7-643A-13AF-736EFBDD7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3" name="Graphic 12" descr="Graduation cap with solid fill">
            <a:extLst>
              <a:ext uri="{FF2B5EF4-FFF2-40B4-BE49-F238E27FC236}">
                <a16:creationId xmlns:a16="http://schemas.microsoft.com/office/drawing/2014/main" id="{AC6E6DE8-7B4C-4215-8CD7-1A6365AC2D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193" y="3765095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61BFEA-27F6-7E02-54A4-A92FCB111C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16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362" y="1131466"/>
            <a:ext cx="5332068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</a:t>
            </a:r>
            <a:r>
              <a:rPr lang="en-GB" dirty="0" err="1"/>
              <a:t>rilagodbe</a:t>
            </a:r>
            <a:r>
              <a:rPr lang="en-GB" dirty="0"/>
              <a:t> u </a:t>
            </a:r>
            <a:r>
              <a:rPr lang="en-GB" dirty="0" err="1"/>
              <a:t>kontekstu</a:t>
            </a:r>
            <a:r>
              <a:rPr lang="en-GB" dirty="0"/>
              <a:t> </a:t>
            </a:r>
            <a:r>
              <a:rPr lang="en-GB" dirty="0" err="1"/>
              <a:t>neformalnog</a:t>
            </a:r>
            <a:r>
              <a:rPr lang="en-GB" dirty="0"/>
              <a:t> </a:t>
            </a:r>
            <a:r>
              <a:rPr lang="en-GB" dirty="0" err="1"/>
              <a:t>obrazovanja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55232" y="756379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Organizacijske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hr-HR" sz="2400" b="1" dirty="0"/>
              <a:t>:</a:t>
            </a:r>
            <a:endParaRPr lang="en-GB" sz="24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732184" y="3633559"/>
            <a:ext cx="5145157" cy="2434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Organizacijske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Prostorne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Tehničke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4C2CA78-7CCA-D057-6ADD-17F6B4BCF1FD}"/>
              </a:ext>
            </a:extLst>
          </p:cNvPr>
          <p:cNvSpPr txBox="1">
            <a:spLocks/>
          </p:cNvSpPr>
          <p:nvPr/>
        </p:nvSpPr>
        <p:spPr>
          <a:xfrm>
            <a:off x="6785928" y="1981903"/>
            <a:ext cx="5019809" cy="2101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dirty="0" err="1"/>
              <a:t>Prilagodba</a:t>
            </a:r>
            <a:r>
              <a:rPr lang="en-GB" sz="2400" dirty="0"/>
              <a:t> </a:t>
            </a:r>
            <a:r>
              <a:rPr lang="en-GB" sz="2400" dirty="0" err="1"/>
              <a:t>forme</a:t>
            </a:r>
            <a:r>
              <a:rPr lang="en-GB" sz="2400" dirty="0"/>
              <a:t> </a:t>
            </a:r>
            <a:r>
              <a:rPr lang="en-GB" sz="2400" dirty="0" err="1"/>
              <a:t>pisanog</a:t>
            </a:r>
            <a:r>
              <a:rPr lang="en-GB" sz="2400" dirty="0"/>
              <a:t> </a:t>
            </a:r>
            <a:r>
              <a:rPr lang="en-GB" sz="2400" dirty="0" err="1"/>
              <a:t>sadržaja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Dostupnost</a:t>
            </a:r>
            <a:r>
              <a:rPr lang="en-GB" sz="2400" dirty="0"/>
              <a:t> </a:t>
            </a:r>
            <a:r>
              <a:rPr lang="en-GB" sz="2400" dirty="0" err="1"/>
              <a:t>programa</a:t>
            </a:r>
            <a:r>
              <a:rPr lang="en-GB" sz="2400" dirty="0"/>
              <a:t> i </a:t>
            </a:r>
            <a:r>
              <a:rPr lang="en-GB" sz="2400" dirty="0" err="1"/>
              <a:t>radnih</a:t>
            </a:r>
            <a:r>
              <a:rPr lang="en-GB" sz="2400" dirty="0"/>
              <a:t> </a:t>
            </a:r>
            <a:r>
              <a:rPr lang="en-GB" sz="2400" dirty="0" err="1"/>
              <a:t>materijala</a:t>
            </a:r>
            <a:endParaRPr lang="en-GB" sz="24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91AC7E-D91C-2208-8E41-3AFDEBBDD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7B22-082D-6620-4DB3-3CFBCF659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92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706547" y="813494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Prostorne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en-GB" sz="2400" b="1" dirty="0"/>
              <a:t>: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4C2CA78-7CCA-D057-6ADD-17F6B4BCF1FD}"/>
              </a:ext>
            </a:extLst>
          </p:cNvPr>
          <p:cNvSpPr txBox="1">
            <a:spLocks/>
          </p:cNvSpPr>
          <p:nvPr/>
        </p:nvSpPr>
        <p:spPr>
          <a:xfrm>
            <a:off x="766561" y="1576498"/>
            <a:ext cx="4785154" cy="4747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400" dirty="0"/>
              <a:t>U dogovoru sa samim polaznikom</a:t>
            </a:r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91AC7E-D91C-2208-8E41-3AFDEBBDD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7B22-082D-6620-4DB3-3CFBCF6592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2FBE3733-24CF-83DD-C494-C0E84251F0A2}"/>
              </a:ext>
            </a:extLst>
          </p:cNvPr>
          <p:cNvSpPr txBox="1">
            <a:spLocks/>
          </p:cNvSpPr>
          <p:nvPr/>
        </p:nvSpPr>
        <p:spPr>
          <a:xfrm>
            <a:off x="6754325" y="858439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Tehničke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en-GB" sz="2400" b="1" dirty="0"/>
              <a:t>: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B1BFB038-30D9-9390-F530-207CDB5A9608}"/>
              </a:ext>
            </a:extLst>
          </p:cNvPr>
          <p:cNvSpPr txBox="1">
            <a:spLocks/>
          </p:cNvSpPr>
          <p:nvPr/>
        </p:nvSpPr>
        <p:spPr>
          <a:xfrm>
            <a:off x="6733373" y="1555692"/>
            <a:ext cx="4311274" cy="44438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400" dirty="0"/>
              <a:t>Nisu potrebne nikakve posebne prilagodbe</a:t>
            </a:r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508078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3" y="1025523"/>
            <a:ext cx="4288971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Mentalno zdravlje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37413" y="1506034"/>
            <a:ext cx="5227718" cy="65958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300" b="1" dirty="0"/>
              <a:t>Osoba je mentalno zdrava ukoliko: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3" y="2582180"/>
            <a:ext cx="4765766" cy="33882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300" b="1" dirty="0"/>
              <a:t>Stanje dobrobiti u kojem pojedinac ostvaruje svoje potencijale, može se nositi s normalnim životnim stresom, može raditi produktivno i plodno te je sposoban pridonositi zajednici.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A02F50-1EC5-CDDC-C099-352DD64527D1}"/>
              </a:ext>
            </a:extLst>
          </p:cNvPr>
          <p:cNvSpPr txBox="1">
            <a:spLocks/>
          </p:cNvSpPr>
          <p:nvPr/>
        </p:nvSpPr>
        <p:spPr>
          <a:xfrm>
            <a:off x="6933986" y="2527662"/>
            <a:ext cx="5227718" cy="2795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300" dirty="0" err="1"/>
              <a:t>Ostvaruje</a:t>
            </a:r>
            <a:r>
              <a:rPr lang="en-GB" sz="2300" dirty="0"/>
              <a:t> </a:t>
            </a:r>
            <a:r>
              <a:rPr lang="en-GB" sz="2300" dirty="0" err="1"/>
              <a:t>potencijale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Nosi</a:t>
            </a:r>
            <a:r>
              <a:rPr lang="en-GB" sz="2300" dirty="0"/>
              <a:t> se </a:t>
            </a:r>
            <a:r>
              <a:rPr lang="en-GB" sz="2300" dirty="0" err="1"/>
              <a:t>sa</a:t>
            </a:r>
            <a:r>
              <a:rPr lang="en-GB" sz="2300" dirty="0"/>
              <a:t> </a:t>
            </a:r>
            <a:r>
              <a:rPr lang="en-GB" sz="2300" dirty="0" err="1"/>
              <a:t>stresom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Radi</a:t>
            </a:r>
            <a:r>
              <a:rPr lang="en-GB" sz="2300" dirty="0"/>
              <a:t> </a:t>
            </a:r>
            <a:r>
              <a:rPr lang="en-GB" sz="2300" dirty="0" err="1"/>
              <a:t>produktivno</a:t>
            </a:r>
            <a:endParaRPr lang="en-GB" sz="2300" dirty="0"/>
          </a:p>
          <a:p>
            <a:pPr>
              <a:lnSpc>
                <a:spcPct val="150000"/>
              </a:lnSpc>
            </a:pPr>
            <a:r>
              <a:rPr lang="en-GB" sz="2300" dirty="0" err="1"/>
              <a:t>Pridonosi</a:t>
            </a:r>
            <a:r>
              <a:rPr lang="en-GB" sz="2300" dirty="0"/>
              <a:t> </a:t>
            </a:r>
            <a:r>
              <a:rPr lang="en-GB" sz="2300" dirty="0" err="1"/>
              <a:t>zajednici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hr-HR" sz="2300" dirty="0"/>
          </a:p>
          <a:p>
            <a:pPr>
              <a:lnSpc>
                <a:spcPct val="150000"/>
              </a:lnSpc>
            </a:pPr>
            <a:endParaRPr lang="hr-HR" sz="2300" dirty="0"/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1306980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1195168"/>
            <a:ext cx="5145157" cy="335442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</a:t>
            </a:r>
            <a:r>
              <a:rPr lang="en-GB" dirty="0" err="1"/>
              <a:t>etode</a:t>
            </a:r>
            <a:r>
              <a:rPr lang="en-GB" dirty="0"/>
              <a:t> i </a:t>
            </a:r>
            <a:r>
              <a:rPr lang="en-GB" dirty="0" err="1"/>
              <a:t>tehnike</a:t>
            </a:r>
            <a:r>
              <a:rPr lang="en-GB" dirty="0"/>
              <a:t> </a:t>
            </a:r>
            <a:r>
              <a:rPr lang="en-GB" dirty="0" err="1"/>
              <a:t>poučavanja</a:t>
            </a:r>
            <a:r>
              <a:rPr lang="en-GB" dirty="0"/>
              <a:t> u </a:t>
            </a:r>
            <a:r>
              <a:rPr lang="en-GB" dirty="0" err="1"/>
              <a:t>kontekstu</a:t>
            </a:r>
            <a:r>
              <a:rPr lang="en-GB" dirty="0"/>
              <a:t> </a:t>
            </a:r>
            <a:r>
              <a:rPr lang="en-GB" dirty="0" err="1"/>
              <a:t>neformalnog</a:t>
            </a:r>
            <a:r>
              <a:rPr lang="en-GB" dirty="0"/>
              <a:t> </a:t>
            </a:r>
            <a:r>
              <a:rPr lang="en-GB" dirty="0" err="1"/>
              <a:t>obrazovanja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r>
              <a:rPr lang="en-GB" dirty="0"/>
              <a:t> 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706438" y="3539670"/>
            <a:ext cx="4662006" cy="172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300" b="1" dirty="0"/>
              <a:t>Nisu potrebne nikakve posebne prilagodbe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GB" sz="2300" dirty="0"/>
          </a:p>
          <a:p>
            <a:pPr lvl="1">
              <a:lnSpc>
                <a:spcPct val="150000"/>
              </a:lnSpc>
            </a:pPr>
            <a:endParaRPr lang="en-GB" sz="2300" dirty="0"/>
          </a:p>
          <a:p>
            <a:pPr lvl="1">
              <a:lnSpc>
                <a:spcPct val="150000"/>
              </a:lnSpc>
            </a:pP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en-GB" sz="23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6706438" y="990330"/>
            <a:ext cx="5145157" cy="2438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2500" b="1" dirty="0"/>
              <a:t>Metoda objašnjavanja</a:t>
            </a:r>
          </a:p>
          <a:p>
            <a:pPr>
              <a:lnSpc>
                <a:spcPct val="150000"/>
              </a:lnSpc>
            </a:pPr>
            <a:r>
              <a:rPr lang="pt-BR" sz="2500" b="1" dirty="0"/>
              <a:t>Metoda demonstracije</a:t>
            </a:r>
          </a:p>
          <a:p>
            <a:pPr>
              <a:lnSpc>
                <a:spcPct val="150000"/>
              </a:lnSpc>
            </a:pPr>
            <a:r>
              <a:rPr lang="pt-BR" sz="2500" b="1" dirty="0"/>
              <a:t>Metoda vođenja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0251A9-1C12-073A-9405-08C68BF8EF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332A87-B0A6-A750-DBEF-69780C54F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968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0568" y="395346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2449" y="1498536"/>
            <a:ext cx="6819254" cy="53594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200" dirty="0"/>
              <a:t>Rad u </a:t>
            </a:r>
            <a:r>
              <a:rPr lang="en-GB" sz="2200" dirty="0" err="1"/>
              <a:t>manjim</a:t>
            </a:r>
            <a:r>
              <a:rPr lang="en-GB" sz="2200" dirty="0"/>
              <a:t> </a:t>
            </a:r>
            <a:r>
              <a:rPr lang="en-GB" sz="2200" dirty="0" err="1"/>
              <a:t>grupama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Svaka</a:t>
            </a:r>
            <a:r>
              <a:rPr lang="en-GB" sz="2200" dirty="0"/>
              <a:t> grupa </a:t>
            </a:r>
            <a:r>
              <a:rPr lang="en-GB" sz="2200" dirty="0" err="1"/>
              <a:t>treba</a:t>
            </a:r>
            <a:r>
              <a:rPr lang="en-GB" sz="2200" dirty="0"/>
              <a:t> </a:t>
            </a:r>
            <a:r>
              <a:rPr lang="en-GB" sz="2200" dirty="0" err="1"/>
              <a:t>odabrati</a:t>
            </a:r>
            <a:r>
              <a:rPr lang="en-GB" sz="2200" dirty="0"/>
              <a:t> </a:t>
            </a:r>
            <a:r>
              <a:rPr lang="en-GB" sz="2200" dirty="0" err="1"/>
              <a:t>jednu</a:t>
            </a:r>
            <a:r>
              <a:rPr lang="en-GB" sz="2200" dirty="0"/>
              <a:t> </a:t>
            </a:r>
            <a:r>
              <a:rPr lang="en-GB" sz="2200" dirty="0" err="1"/>
              <a:t>kategoriju</a:t>
            </a:r>
            <a:r>
              <a:rPr lang="en-GB" sz="2200" dirty="0"/>
              <a:t> </a:t>
            </a:r>
            <a:r>
              <a:rPr lang="en-GB" sz="2200" dirty="0" err="1"/>
              <a:t>mentalnih</a:t>
            </a:r>
            <a:r>
              <a:rPr lang="en-GB" sz="2200" dirty="0"/>
              <a:t> </a:t>
            </a:r>
            <a:r>
              <a:rPr lang="en-GB" sz="2200" dirty="0" err="1"/>
              <a:t>poremećaja</a:t>
            </a:r>
            <a:r>
              <a:rPr lang="en-GB" sz="2200" dirty="0"/>
              <a:t> i </a:t>
            </a:r>
            <a:r>
              <a:rPr lang="en-GB" sz="2200" dirty="0" err="1"/>
              <a:t>poremećaja</a:t>
            </a:r>
            <a:r>
              <a:rPr lang="en-GB" sz="2200" dirty="0"/>
              <a:t> </a:t>
            </a:r>
            <a:r>
              <a:rPr lang="en-GB" sz="2200" dirty="0" err="1"/>
              <a:t>ponašanja</a:t>
            </a:r>
            <a:r>
              <a:rPr lang="en-GB" sz="2200" dirty="0"/>
              <a:t> (po </a:t>
            </a:r>
            <a:r>
              <a:rPr lang="en-GB" sz="2200" dirty="0" err="1"/>
              <a:t>mogućnosti</a:t>
            </a:r>
            <a:r>
              <a:rPr lang="en-GB" sz="2200" dirty="0"/>
              <a:t> </a:t>
            </a:r>
            <a:r>
              <a:rPr lang="en-GB" sz="2200" dirty="0" err="1"/>
              <a:t>specifičnu</a:t>
            </a:r>
            <a:r>
              <a:rPr lang="en-GB" sz="2200" dirty="0"/>
              <a:t> </a:t>
            </a:r>
            <a:r>
              <a:rPr lang="en-GB" sz="2200" dirty="0" err="1"/>
              <a:t>dijagnozu</a:t>
            </a:r>
            <a:r>
              <a:rPr lang="en-GB" sz="22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2200" dirty="0" err="1"/>
              <a:t>Tečaj</a:t>
            </a:r>
            <a:r>
              <a:rPr lang="en-GB" sz="2200" dirty="0"/>
              <a:t> </a:t>
            </a:r>
            <a:r>
              <a:rPr lang="en-GB" sz="2200" dirty="0" err="1"/>
              <a:t>slikanja</a:t>
            </a:r>
            <a:r>
              <a:rPr lang="en-GB" sz="2200" dirty="0"/>
              <a:t> </a:t>
            </a:r>
            <a:r>
              <a:rPr lang="en-GB" sz="2200" dirty="0" err="1"/>
              <a:t>uljnim</a:t>
            </a:r>
            <a:r>
              <a:rPr lang="en-GB" sz="2200" dirty="0"/>
              <a:t> </a:t>
            </a:r>
            <a:r>
              <a:rPr lang="en-GB" sz="2200" dirty="0" err="1"/>
              <a:t>bojama</a:t>
            </a:r>
            <a:r>
              <a:rPr lang="en-GB" sz="2200" dirty="0"/>
              <a:t> – vi </a:t>
            </a:r>
            <a:r>
              <a:rPr lang="en-GB" sz="2200" dirty="0" err="1"/>
              <a:t>ste</a:t>
            </a:r>
            <a:r>
              <a:rPr lang="en-GB" sz="2200" dirty="0"/>
              <a:t> </a:t>
            </a:r>
            <a:r>
              <a:rPr lang="en-GB" sz="2200" dirty="0" err="1"/>
              <a:t>organizator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Potencijalni</a:t>
            </a:r>
            <a:r>
              <a:rPr lang="en-GB" sz="2200" dirty="0"/>
              <a:t> </a:t>
            </a:r>
            <a:r>
              <a:rPr lang="en-GB" sz="2200" dirty="0" err="1"/>
              <a:t>kandidat</a:t>
            </a:r>
            <a:r>
              <a:rPr lang="en-GB" sz="2200" dirty="0"/>
              <a:t> </a:t>
            </a:r>
            <a:r>
              <a:rPr lang="en-GB" sz="2200" dirty="0" err="1"/>
              <a:t>ima</a:t>
            </a:r>
            <a:r>
              <a:rPr lang="en-GB" sz="2200" dirty="0"/>
              <a:t> </a:t>
            </a:r>
            <a:r>
              <a:rPr lang="en-GB" sz="2200" dirty="0" err="1"/>
              <a:t>dijagnozu</a:t>
            </a:r>
            <a:r>
              <a:rPr lang="en-GB" sz="2200" dirty="0"/>
              <a:t> </a:t>
            </a:r>
            <a:r>
              <a:rPr lang="en-GB" sz="2200" dirty="0" err="1"/>
              <a:t>iz</a:t>
            </a:r>
            <a:r>
              <a:rPr lang="en-GB" sz="2200" dirty="0"/>
              <a:t> </a:t>
            </a:r>
            <a:r>
              <a:rPr lang="en-GB" sz="2200" dirty="0" err="1"/>
              <a:t>kategorije</a:t>
            </a:r>
            <a:r>
              <a:rPr lang="en-GB" sz="2200" dirty="0"/>
              <a:t> </a:t>
            </a:r>
            <a:r>
              <a:rPr lang="en-GB" sz="2200" dirty="0" err="1"/>
              <a:t>koju</a:t>
            </a:r>
            <a:r>
              <a:rPr lang="en-GB" sz="2200" dirty="0"/>
              <a:t> </a:t>
            </a:r>
            <a:r>
              <a:rPr lang="en-GB" sz="2200" dirty="0" err="1"/>
              <a:t>ste</a:t>
            </a:r>
            <a:r>
              <a:rPr lang="en-GB" sz="2200" dirty="0"/>
              <a:t> </a:t>
            </a:r>
            <a:r>
              <a:rPr lang="en-GB" sz="2200" dirty="0" err="1"/>
              <a:t>odabrali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/>
              <a:t>Na </a:t>
            </a:r>
            <a:r>
              <a:rPr lang="en-GB" sz="2200" dirty="0" err="1"/>
              <a:t>koje</a:t>
            </a:r>
            <a:r>
              <a:rPr lang="en-GB" sz="2200" dirty="0"/>
              <a:t> </a:t>
            </a:r>
            <a:r>
              <a:rPr lang="en-GB" sz="2200" dirty="0" err="1"/>
              <a:t>sve</a:t>
            </a:r>
            <a:r>
              <a:rPr lang="en-GB" sz="2200" dirty="0"/>
              <a:t> </a:t>
            </a:r>
            <a:r>
              <a:rPr lang="en-GB" sz="2200" dirty="0" err="1"/>
              <a:t>izazove</a:t>
            </a:r>
            <a:r>
              <a:rPr lang="en-GB" sz="2200" dirty="0"/>
              <a:t> </a:t>
            </a:r>
            <a:r>
              <a:rPr lang="en-GB" sz="2200" dirty="0" err="1"/>
              <a:t>možete</a:t>
            </a:r>
            <a:r>
              <a:rPr lang="en-GB" sz="2200" dirty="0"/>
              <a:t> </a:t>
            </a:r>
            <a:r>
              <a:rPr lang="en-GB" sz="2200" dirty="0" err="1"/>
              <a:t>naići</a:t>
            </a:r>
            <a:r>
              <a:rPr lang="en-GB" sz="2200" dirty="0"/>
              <a:t> u </a:t>
            </a:r>
            <a:r>
              <a:rPr lang="en-GB" sz="2200" dirty="0" err="1"/>
              <a:t>poučavanju</a:t>
            </a:r>
            <a:r>
              <a:rPr lang="en-GB" sz="2200" dirty="0"/>
              <a:t> </a:t>
            </a:r>
            <a:r>
              <a:rPr lang="en-GB" sz="2200" dirty="0" err="1"/>
              <a:t>te</a:t>
            </a:r>
            <a:r>
              <a:rPr lang="en-GB" sz="2200" dirty="0"/>
              <a:t> </a:t>
            </a:r>
            <a:r>
              <a:rPr lang="en-GB" sz="2200" dirty="0" err="1"/>
              <a:t>osobe</a:t>
            </a:r>
            <a:r>
              <a:rPr lang="en-GB" sz="2200" dirty="0"/>
              <a:t>?</a:t>
            </a:r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  <a:p>
            <a:pPr marL="0" indent="0">
              <a:buNone/>
            </a:pPr>
            <a:endParaRPr lang="en-GB" sz="2200" dirty="0">
              <a:latin typeface="+mj-lt"/>
            </a:endParaRPr>
          </a:p>
          <a:p>
            <a:pPr marL="0" indent="0">
              <a:buNone/>
            </a:pPr>
            <a:endParaRPr lang="en-GB" sz="22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CA32F11-A3A9-8FD4-AECE-60915055B7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50F972-3C9E-E1A6-99BC-DF03F61CC6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art designed and shaped from different words, the main word being &quot;Thank You&quot;.">
            <a:extLst>
              <a:ext uri="{FF2B5EF4-FFF2-40B4-BE49-F238E27FC236}">
                <a16:creationId xmlns:a16="http://schemas.microsoft.com/office/drawing/2014/main" id="{F5E159F8-442F-14E8-BBA1-1D53CF5A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91" y="0"/>
            <a:ext cx="12246591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99741A-0B15-F10D-5F01-CA714A1A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653685-9C1C-735C-7914-8C8A1E4AB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7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794" y="2766218"/>
            <a:ext cx="624641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Dodatak: Radioničke vježbe</a:t>
            </a:r>
            <a:endParaRPr lang="en-GB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9F4E494-0636-0D47-FFE5-AB270743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BDEEBC-E305-51F3-D073-F2A0FE662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2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300" dirty="0"/>
              <a:t>Za </a:t>
            </a:r>
            <a:r>
              <a:rPr lang="en-GB" sz="2300" dirty="0" err="1"/>
              <a:t>koje</a:t>
            </a:r>
            <a:r>
              <a:rPr lang="en-GB" sz="2300" dirty="0"/>
              <a:t> </a:t>
            </a:r>
            <a:r>
              <a:rPr lang="en-GB" sz="2300" dirty="0" err="1"/>
              <a:t>mentalne</a:t>
            </a:r>
            <a:r>
              <a:rPr lang="en-GB" sz="2300" dirty="0"/>
              <a:t> </a:t>
            </a:r>
            <a:r>
              <a:rPr lang="en-GB" sz="2300" dirty="0" err="1"/>
              <a:t>poremećaje</a:t>
            </a:r>
            <a:r>
              <a:rPr lang="en-GB" sz="2300" dirty="0"/>
              <a:t> </a:t>
            </a:r>
            <a:r>
              <a:rPr lang="en-GB" sz="2300" dirty="0" err="1"/>
              <a:t>ste</a:t>
            </a:r>
            <a:r>
              <a:rPr lang="en-GB" sz="2300" dirty="0"/>
              <a:t> </a:t>
            </a:r>
            <a:r>
              <a:rPr lang="en-GB" sz="2300" dirty="0" err="1"/>
              <a:t>čuli</a:t>
            </a:r>
            <a:r>
              <a:rPr lang="en-GB" sz="2300" dirty="0"/>
              <a:t>?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Navedite</a:t>
            </a:r>
            <a:r>
              <a:rPr lang="en-GB" sz="2300" dirty="0"/>
              <a:t>!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Znate</a:t>
            </a:r>
            <a:r>
              <a:rPr lang="en-GB" sz="2300" dirty="0"/>
              <a:t> li </a:t>
            </a:r>
            <a:r>
              <a:rPr lang="en-GB" sz="2300" dirty="0" err="1"/>
              <a:t>nekoga</a:t>
            </a:r>
            <a:r>
              <a:rPr lang="en-GB" sz="2300" dirty="0"/>
              <a:t> </a:t>
            </a:r>
            <a:r>
              <a:rPr lang="en-GB" sz="2300" dirty="0" err="1"/>
              <a:t>tko</a:t>
            </a:r>
            <a:r>
              <a:rPr lang="en-GB" sz="2300" dirty="0"/>
              <a:t> </a:t>
            </a:r>
            <a:r>
              <a:rPr lang="en-GB" sz="2300" dirty="0" err="1"/>
              <a:t>ima</a:t>
            </a:r>
            <a:r>
              <a:rPr lang="en-GB" sz="2300" dirty="0"/>
              <a:t> </a:t>
            </a:r>
            <a:r>
              <a:rPr lang="en-GB" sz="2300" dirty="0" err="1"/>
              <a:t>dijagnosticirani</a:t>
            </a:r>
            <a:r>
              <a:rPr lang="en-GB" sz="2300" dirty="0"/>
              <a:t> </a:t>
            </a:r>
            <a:r>
              <a:rPr lang="en-GB" sz="2300" dirty="0" err="1"/>
              <a:t>mentalni</a:t>
            </a:r>
            <a:r>
              <a:rPr lang="en-GB" sz="2300" dirty="0"/>
              <a:t> </a:t>
            </a:r>
            <a:r>
              <a:rPr lang="en-GB" sz="2300" dirty="0" err="1"/>
              <a:t>poremećaj</a:t>
            </a:r>
            <a:r>
              <a:rPr lang="en-GB" sz="2300" dirty="0"/>
              <a:t>?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Opišite</a:t>
            </a:r>
            <a:r>
              <a:rPr lang="en-GB" sz="2300" dirty="0"/>
              <a:t> </a:t>
            </a:r>
            <a:r>
              <a:rPr lang="en-GB" sz="2300" dirty="0" err="1"/>
              <a:t>tu</a:t>
            </a:r>
            <a:r>
              <a:rPr lang="en-GB" sz="2300" dirty="0"/>
              <a:t> </a:t>
            </a:r>
            <a:r>
              <a:rPr lang="en-GB" sz="2300" dirty="0" err="1"/>
              <a:t>osobu</a:t>
            </a:r>
            <a:r>
              <a:rPr lang="en-GB" sz="2300" dirty="0"/>
              <a:t>!</a:t>
            </a:r>
          </a:p>
          <a:p>
            <a:pPr>
              <a:lnSpc>
                <a:spcPct val="150000"/>
              </a:lnSpc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4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514" y="356314"/>
            <a:ext cx="4288971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Stereotipi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37373" y="811439"/>
            <a:ext cx="5758543" cy="60458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200" dirty="0" err="1"/>
              <a:t>Agresivni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Opasni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/>
              <a:t>Za </a:t>
            </a:r>
            <a:r>
              <a:rPr lang="en-GB" sz="2200" dirty="0" err="1"/>
              <a:t>ludnicu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Izvan</a:t>
            </a:r>
            <a:r>
              <a:rPr lang="en-GB" sz="2200" dirty="0"/>
              <a:t> </a:t>
            </a:r>
            <a:r>
              <a:rPr lang="en-GB" sz="2200" dirty="0" err="1"/>
              <a:t>kontrole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/>
              <a:t>Ne </a:t>
            </a:r>
            <a:r>
              <a:rPr lang="en-GB" sz="2200" dirty="0" err="1"/>
              <a:t>trebaju</a:t>
            </a:r>
            <a:r>
              <a:rPr lang="en-GB" sz="2200" dirty="0"/>
              <a:t> </a:t>
            </a:r>
            <a:r>
              <a:rPr lang="en-GB" sz="2200" dirty="0" err="1"/>
              <a:t>raditi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Foliraju</a:t>
            </a:r>
            <a:r>
              <a:rPr lang="en-GB" sz="2200" dirty="0"/>
              <a:t> se/glume/</a:t>
            </a:r>
            <a:r>
              <a:rPr lang="en-GB" sz="2200" dirty="0" err="1"/>
              <a:t>pretjeruju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Nije</a:t>
            </a:r>
            <a:r>
              <a:rPr lang="en-GB" sz="2200" dirty="0"/>
              <a:t> </a:t>
            </a:r>
            <a:r>
              <a:rPr lang="en-GB" sz="2200" dirty="0" err="1"/>
              <a:t>im</a:t>
            </a:r>
            <a:r>
              <a:rPr lang="en-GB" sz="2200" dirty="0"/>
              <a:t> </a:t>
            </a:r>
            <a:r>
              <a:rPr lang="en-GB" sz="2200" dirty="0" err="1"/>
              <a:t>mjesto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radnom</a:t>
            </a:r>
            <a:r>
              <a:rPr lang="en-GB" sz="2200" dirty="0"/>
              <a:t> </a:t>
            </a:r>
            <a:r>
              <a:rPr lang="en-GB" sz="2200" dirty="0" err="1"/>
              <a:t>mjestu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/>
              <a:t>Ne bi </a:t>
            </a:r>
            <a:r>
              <a:rPr lang="en-GB" sz="2200" dirty="0" err="1"/>
              <a:t>smjeli</a:t>
            </a:r>
            <a:r>
              <a:rPr lang="en-GB" sz="2200" dirty="0"/>
              <a:t> </a:t>
            </a:r>
            <a:r>
              <a:rPr lang="en-GB" sz="2200" dirty="0" err="1"/>
              <a:t>izlaziti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glasanje</a:t>
            </a:r>
            <a:endParaRPr lang="en-GB" sz="2200" dirty="0"/>
          </a:p>
          <a:p>
            <a:pPr>
              <a:lnSpc>
                <a:spcPct val="150000"/>
              </a:lnSpc>
            </a:pPr>
            <a:r>
              <a:rPr lang="en-GB" sz="2200" dirty="0" err="1"/>
              <a:t>Kako</a:t>
            </a:r>
            <a:r>
              <a:rPr lang="en-GB" sz="2200" dirty="0"/>
              <a:t> </a:t>
            </a:r>
            <a:r>
              <a:rPr lang="en-GB" sz="2200" dirty="0" err="1"/>
              <a:t>još</a:t>
            </a:r>
            <a:r>
              <a:rPr lang="en-GB" sz="2200" dirty="0"/>
              <a:t>?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sz="22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0" name="Picture 9" descr="Prohibition sign concept: No clichés.">
            <a:extLst>
              <a:ext uri="{FF2B5EF4-FFF2-40B4-BE49-F238E27FC236}">
                <a16:creationId xmlns:a16="http://schemas.microsoft.com/office/drawing/2014/main" id="{40D685F9-8EA4-F783-8182-CB7AB0E507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0" y="3427993"/>
            <a:ext cx="4839791" cy="342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58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775168"/>
            <a:ext cx="4191000" cy="20050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Mentalni poremećaji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61509" y="1025523"/>
            <a:ext cx="4933806" cy="55973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500" dirty="0"/>
              <a:t>O</a:t>
            </a:r>
            <a:r>
              <a:rPr lang="en-GB" sz="2500" dirty="0" err="1"/>
              <a:t>brasci</a:t>
            </a:r>
            <a:r>
              <a:rPr lang="en-GB" sz="2500" dirty="0"/>
              <a:t> </a:t>
            </a:r>
            <a:r>
              <a:rPr lang="en-GB" sz="2500" dirty="0" err="1"/>
              <a:t>ponašanja</a:t>
            </a:r>
            <a:r>
              <a:rPr lang="en-GB" sz="2500" dirty="0"/>
              <a:t> </a:t>
            </a:r>
            <a:r>
              <a:rPr lang="en-GB" sz="2500" dirty="0" err="1"/>
              <a:t>ili</a:t>
            </a:r>
            <a:r>
              <a:rPr lang="en-GB" sz="2500" dirty="0"/>
              <a:t> </a:t>
            </a:r>
            <a:r>
              <a:rPr lang="en-GB" sz="2500" dirty="0" err="1"/>
              <a:t>doživljavanja</a:t>
            </a:r>
            <a:r>
              <a:rPr lang="en-GB" sz="2500" dirty="0"/>
              <a:t> </a:t>
            </a:r>
            <a:r>
              <a:rPr lang="en-GB" sz="2500" dirty="0" err="1"/>
              <a:t>koje</a:t>
            </a:r>
            <a:r>
              <a:rPr lang="en-GB" sz="2500" dirty="0"/>
              <a:t> </a:t>
            </a:r>
            <a:r>
              <a:rPr lang="en-GB" sz="2500" dirty="0" err="1"/>
              <a:t>prati</a:t>
            </a:r>
            <a:r>
              <a:rPr lang="en-GB" sz="2500" dirty="0"/>
              <a:t> </a:t>
            </a:r>
            <a:r>
              <a:rPr lang="en-GB" sz="2500" dirty="0" err="1"/>
              <a:t>zamjetljiva</a:t>
            </a:r>
            <a:r>
              <a:rPr lang="en-GB" sz="2500" dirty="0"/>
              <a:t> </a:t>
            </a:r>
            <a:r>
              <a:rPr lang="en-GB" sz="2500" dirty="0" err="1"/>
              <a:t>patnja</a:t>
            </a:r>
            <a:r>
              <a:rPr lang="en-GB" sz="2500" dirty="0"/>
              <a:t> </a:t>
            </a:r>
            <a:r>
              <a:rPr lang="en-GB" sz="2500" dirty="0" err="1"/>
              <a:t>ili</a:t>
            </a:r>
            <a:r>
              <a:rPr lang="en-GB" sz="2500" dirty="0"/>
              <a:t> </a:t>
            </a:r>
            <a:r>
              <a:rPr lang="en-GB" sz="2500" dirty="0" err="1"/>
              <a:t>onesposobljenost</a:t>
            </a:r>
            <a:r>
              <a:rPr lang="en-GB" sz="2500" dirty="0"/>
              <a:t>.</a:t>
            </a:r>
          </a:p>
          <a:p>
            <a:pPr>
              <a:lnSpc>
                <a:spcPct val="150000"/>
              </a:lnSpc>
            </a:pPr>
            <a:r>
              <a:rPr lang="pl-PL" sz="2500" dirty="0"/>
              <a:t>NISU predvidljive reakcije na neki događaj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53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250295"/>
            <a:ext cx="4191000" cy="37511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Tko uspostavlja dijagnozu i provodi liječenje mentalnih poremećaja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13760" y="1073292"/>
            <a:ext cx="4933806" cy="32395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Psihijatar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Psiholog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Psihoterapeut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Drugi</a:t>
            </a:r>
            <a:r>
              <a:rPr lang="en-GB" sz="2500" dirty="0"/>
              <a:t> </a:t>
            </a:r>
            <a:r>
              <a:rPr lang="en-GB" sz="2500" dirty="0" err="1"/>
              <a:t>stručnjaci</a:t>
            </a: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08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073942"/>
            <a:ext cx="4416334" cy="50508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Klasifikacija – Mentalni poremećaji i poremećaji ponašanja </a:t>
            </a:r>
            <a:br>
              <a:rPr lang="hr-HR" dirty="0"/>
            </a:br>
            <a:r>
              <a:rPr lang="hr-HR" dirty="0"/>
              <a:t>(MKB 10)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13759" y="1077773"/>
            <a:ext cx="5364881" cy="578022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sz="2500" b="1" dirty="0" err="1"/>
              <a:t>Organski</a:t>
            </a:r>
            <a:r>
              <a:rPr lang="en-GB" sz="2500" dirty="0"/>
              <a:t> </a:t>
            </a:r>
            <a:r>
              <a:rPr lang="en-GB" sz="2500" dirty="0" err="1"/>
              <a:t>mentalni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r>
              <a:rPr lang="en-GB" sz="2500" dirty="0"/>
              <a:t> </a:t>
            </a:r>
            <a:r>
              <a:rPr lang="en-GB" sz="2500" dirty="0" err="1"/>
              <a:t>uključujući</a:t>
            </a:r>
            <a:r>
              <a:rPr lang="en-GB" sz="2500" dirty="0"/>
              <a:t> </a:t>
            </a:r>
            <a:r>
              <a:rPr lang="en-GB" sz="2500" dirty="0" err="1"/>
              <a:t>simptomatske</a:t>
            </a:r>
            <a:r>
              <a:rPr lang="en-GB" sz="2500" dirty="0"/>
              <a:t> </a:t>
            </a:r>
            <a:r>
              <a:rPr lang="en-GB" sz="2500" dirty="0" err="1"/>
              <a:t>poremećaje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Mentalni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r>
              <a:rPr lang="en-GB" sz="2500" dirty="0"/>
              <a:t> i </a:t>
            </a:r>
            <a:r>
              <a:rPr lang="en-GB" sz="2500" dirty="0" err="1"/>
              <a:t>poremećaji</a:t>
            </a:r>
            <a:r>
              <a:rPr lang="en-GB" sz="2500" dirty="0"/>
              <a:t> </a:t>
            </a:r>
            <a:r>
              <a:rPr lang="en-GB" sz="2500" dirty="0" err="1"/>
              <a:t>ponašanja</a:t>
            </a:r>
            <a:r>
              <a:rPr lang="en-GB" sz="2500" dirty="0"/>
              <a:t> </a:t>
            </a:r>
            <a:r>
              <a:rPr lang="en-GB" sz="2500" dirty="0" err="1"/>
              <a:t>uzrokovani</a:t>
            </a:r>
            <a:r>
              <a:rPr lang="en-GB" sz="2500" dirty="0"/>
              <a:t> </a:t>
            </a:r>
            <a:r>
              <a:rPr lang="en-GB" sz="2500" dirty="0" err="1"/>
              <a:t>uzimanjem</a:t>
            </a:r>
            <a:r>
              <a:rPr lang="en-GB" sz="2500" dirty="0"/>
              <a:t> </a:t>
            </a:r>
            <a:r>
              <a:rPr lang="en-GB" sz="2500" b="1" dirty="0" err="1"/>
              <a:t>psihoaktivnih</a:t>
            </a:r>
            <a:r>
              <a:rPr lang="en-GB" sz="2500" b="1" dirty="0"/>
              <a:t> </a:t>
            </a:r>
            <a:r>
              <a:rPr lang="en-GB" sz="2500" b="1" dirty="0" err="1"/>
              <a:t>tvari</a:t>
            </a:r>
            <a:r>
              <a:rPr lang="en-GB" sz="2500" b="1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b="1" dirty="0" err="1"/>
              <a:t>Shizofrenija</a:t>
            </a:r>
            <a:r>
              <a:rPr lang="en-GB" sz="2500" dirty="0"/>
              <a:t>, </a:t>
            </a:r>
            <a:r>
              <a:rPr lang="en-GB" sz="2500" dirty="0" err="1"/>
              <a:t>shizotipni</a:t>
            </a:r>
            <a:r>
              <a:rPr lang="en-GB" sz="2500" dirty="0"/>
              <a:t> i </a:t>
            </a:r>
            <a:r>
              <a:rPr lang="en-GB" sz="2500" dirty="0" err="1"/>
              <a:t>sumanuti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Poremećaji </a:t>
            </a:r>
            <a:r>
              <a:rPr lang="en-GB" sz="2500" b="1" dirty="0" err="1"/>
              <a:t>raspoloženja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b="1" dirty="0" err="1"/>
              <a:t>Neurotički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r>
              <a:rPr lang="en-GB" sz="2500" dirty="0"/>
              <a:t>, </a:t>
            </a:r>
            <a:r>
              <a:rPr lang="en-GB" sz="2500" dirty="0" err="1"/>
              <a:t>poremećaji</a:t>
            </a:r>
            <a:r>
              <a:rPr lang="en-GB" sz="2500" dirty="0"/>
              <a:t> </a:t>
            </a:r>
            <a:r>
              <a:rPr lang="en-GB" sz="2500" dirty="0" err="1"/>
              <a:t>vezani</a:t>
            </a:r>
            <a:r>
              <a:rPr lang="en-GB" sz="2500" dirty="0"/>
              <a:t> </a:t>
            </a:r>
            <a:r>
              <a:rPr lang="en-GB" sz="2500" dirty="0" err="1"/>
              <a:t>uz</a:t>
            </a:r>
            <a:r>
              <a:rPr lang="en-GB" sz="2500" dirty="0"/>
              <a:t> </a:t>
            </a:r>
            <a:r>
              <a:rPr lang="en-GB" sz="2500" dirty="0" err="1"/>
              <a:t>stres</a:t>
            </a:r>
            <a:r>
              <a:rPr lang="en-GB" sz="2500" dirty="0"/>
              <a:t> i </a:t>
            </a:r>
            <a:r>
              <a:rPr lang="en-GB" sz="2500" dirty="0" err="1"/>
              <a:t>somatoformni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16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062939"/>
            <a:ext cx="4416334" cy="50508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Klasifikacija</a:t>
            </a:r>
            <a:r>
              <a:rPr lang="en-GB" dirty="0"/>
              <a:t> – </a:t>
            </a:r>
            <a:r>
              <a:rPr lang="en-GB" dirty="0" err="1"/>
              <a:t>Mentalni</a:t>
            </a:r>
            <a:r>
              <a:rPr lang="en-GB" dirty="0"/>
              <a:t> </a:t>
            </a:r>
            <a:r>
              <a:rPr lang="en-GB" dirty="0" err="1"/>
              <a:t>poremećaji</a:t>
            </a:r>
            <a:r>
              <a:rPr lang="en-GB" dirty="0"/>
              <a:t> i </a:t>
            </a:r>
            <a:r>
              <a:rPr lang="en-GB" dirty="0" err="1"/>
              <a:t>poremećaji</a:t>
            </a:r>
            <a:r>
              <a:rPr lang="en-GB" dirty="0"/>
              <a:t> </a:t>
            </a:r>
            <a:r>
              <a:rPr lang="en-GB" dirty="0" err="1"/>
              <a:t>ponašanja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(MKB 10)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13759" y="1077773"/>
            <a:ext cx="5364881" cy="578022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GB" sz="2500" b="1" dirty="0" err="1"/>
              <a:t>Bihevioralni</a:t>
            </a:r>
            <a:r>
              <a:rPr lang="en-GB" sz="2500" dirty="0"/>
              <a:t> </a:t>
            </a:r>
            <a:r>
              <a:rPr lang="en-GB" sz="2500" dirty="0" err="1"/>
              <a:t>sindromi</a:t>
            </a:r>
            <a:r>
              <a:rPr lang="en-GB" sz="2500" dirty="0"/>
              <a:t> </a:t>
            </a:r>
            <a:r>
              <a:rPr lang="en-GB" sz="2500" dirty="0" err="1"/>
              <a:t>vezani</a:t>
            </a:r>
            <a:r>
              <a:rPr lang="en-GB" sz="2500" dirty="0"/>
              <a:t> </a:t>
            </a:r>
            <a:r>
              <a:rPr lang="en-GB" sz="2500" dirty="0" err="1"/>
              <a:t>uz</a:t>
            </a:r>
            <a:r>
              <a:rPr lang="en-GB" sz="2500" dirty="0"/>
              <a:t> </a:t>
            </a:r>
            <a:r>
              <a:rPr lang="en-GB" sz="2500" dirty="0" err="1"/>
              <a:t>fiziološke</a:t>
            </a:r>
            <a:r>
              <a:rPr lang="en-GB" sz="2500" dirty="0"/>
              <a:t> </a:t>
            </a:r>
            <a:r>
              <a:rPr lang="en-GB" sz="2500" dirty="0" err="1"/>
              <a:t>poremećaje</a:t>
            </a:r>
            <a:r>
              <a:rPr lang="en-GB" sz="2500" dirty="0"/>
              <a:t> i </a:t>
            </a:r>
            <a:r>
              <a:rPr lang="en-GB" sz="2500" dirty="0" err="1"/>
              <a:t>fizičke</a:t>
            </a:r>
            <a:r>
              <a:rPr lang="en-GB" sz="2500" dirty="0"/>
              <a:t> </a:t>
            </a:r>
            <a:r>
              <a:rPr lang="en-GB" sz="2500" dirty="0" err="1"/>
              <a:t>čimbenike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Poremećaji </a:t>
            </a:r>
            <a:r>
              <a:rPr lang="en-GB" sz="2500" b="1" dirty="0" err="1"/>
              <a:t>ličnosti</a:t>
            </a:r>
            <a:r>
              <a:rPr lang="en-GB" sz="2500" dirty="0"/>
              <a:t> i </a:t>
            </a:r>
            <a:r>
              <a:rPr lang="en-GB" sz="2500" dirty="0" err="1"/>
              <a:t>ponašanja</a:t>
            </a:r>
            <a:r>
              <a:rPr lang="en-GB" sz="2500" dirty="0"/>
              <a:t> </a:t>
            </a:r>
            <a:r>
              <a:rPr lang="en-GB" sz="2500" dirty="0" err="1"/>
              <a:t>odraslih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Mentalna</a:t>
            </a:r>
            <a:r>
              <a:rPr lang="en-GB" sz="2500" dirty="0"/>
              <a:t> </a:t>
            </a:r>
            <a:r>
              <a:rPr lang="en-GB" sz="2500" b="1" dirty="0" err="1"/>
              <a:t>retardacija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Poremećaji </a:t>
            </a:r>
            <a:r>
              <a:rPr lang="en-GB" sz="2500" dirty="0" err="1"/>
              <a:t>psihološkog</a:t>
            </a:r>
            <a:r>
              <a:rPr lang="en-GB" sz="2500" dirty="0"/>
              <a:t> </a:t>
            </a:r>
            <a:r>
              <a:rPr lang="en-GB" sz="2500" b="1" dirty="0" err="1"/>
              <a:t>razvoja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Poremećaji u </a:t>
            </a:r>
            <a:r>
              <a:rPr lang="en-GB" sz="2500" dirty="0" err="1"/>
              <a:t>ponašanju</a:t>
            </a:r>
            <a:r>
              <a:rPr lang="en-GB" sz="2500" dirty="0"/>
              <a:t> i </a:t>
            </a:r>
            <a:r>
              <a:rPr lang="en-GB" sz="2500" dirty="0" err="1"/>
              <a:t>osjećajima</a:t>
            </a:r>
            <a:r>
              <a:rPr lang="en-GB" sz="2500" dirty="0"/>
              <a:t> koji se </a:t>
            </a:r>
            <a:r>
              <a:rPr lang="en-GB" sz="2500" dirty="0" err="1"/>
              <a:t>pojavljuju</a:t>
            </a:r>
            <a:r>
              <a:rPr lang="en-GB" sz="2500" dirty="0"/>
              <a:t> u </a:t>
            </a:r>
            <a:r>
              <a:rPr lang="en-GB" sz="2500" b="1" dirty="0" err="1"/>
              <a:t>djetinjstvu</a:t>
            </a:r>
            <a:r>
              <a:rPr lang="en-GB" sz="2500" b="1" dirty="0"/>
              <a:t> i u </a:t>
            </a:r>
            <a:r>
              <a:rPr lang="en-GB" sz="2500" b="1" dirty="0" err="1"/>
              <a:t>adolescenciji</a:t>
            </a:r>
            <a:r>
              <a:rPr lang="en-GB" sz="2500" b="1" dirty="0"/>
              <a:t> </a:t>
            </a:r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34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18579</TotalTime>
  <Words>1258</Words>
  <Application>Microsoft Office PowerPoint</Application>
  <PresentationFormat>Widescreen</PresentationFormat>
  <Paragraphs>235</Paragraphs>
  <Slides>33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Mentalni poremećaji i poremećaji ponašanja</vt:lpstr>
      <vt:lpstr>Sudionici</vt:lpstr>
      <vt:lpstr>Mentalno zdravlje</vt:lpstr>
      <vt:lpstr>Sudionici</vt:lpstr>
      <vt:lpstr>Stereotipi</vt:lpstr>
      <vt:lpstr>Mentalni poremećaji</vt:lpstr>
      <vt:lpstr>Tko uspostavlja dijagnozu i provodi liječenje mentalnih poremećaja</vt:lpstr>
      <vt:lpstr>Klasifikacija – Mentalni poremećaji i poremećaji ponašanja  (MKB 10)</vt:lpstr>
      <vt:lpstr>Klasifikacija – Mentalni poremećaji i poremećaji ponašanja  (MKB 10)</vt:lpstr>
      <vt:lpstr>Organski i simptomatski mentalni poremećaji</vt:lpstr>
      <vt:lpstr>Mentalni poremećaji i poremećaji ponašanja uzrokovani upotrebom psihoaktivnih tvari</vt:lpstr>
      <vt:lpstr>Shizofrenija, shizotipni i sumanuti poremećaj</vt:lpstr>
      <vt:lpstr>Poremećaji raspoloženja</vt:lpstr>
      <vt:lpstr>Neurotički poremećaji, poremećaji vezani uz stres i somatoformni poremećaji</vt:lpstr>
      <vt:lpstr>Bihevioralni sindromi vezani uz fiziološke poremećaje i fizičke čimbenike</vt:lpstr>
      <vt:lpstr>Poremećaji ličnosti i poremećaji ponašanja odraslih</vt:lpstr>
      <vt:lpstr>Poremećaji ličnosti i poremećaji ponašanja odraslih</vt:lpstr>
      <vt:lpstr>Mentalna retardacija</vt:lpstr>
      <vt:lpstr>Poremećaji psihološkog razvoja i poremećaji ponašanja + emocionalni poremećaji s nastankom u djetinjstvu i adolescenciji </vt:lpstr>
      <vt:lpstr>Poremećaji psihološkog razvoja i poremećaji ponašanja + emocionalni poremećaji s nastankom u djetinjstvu i adolescenciji </vt:lpstr>
      <vt:lpstr>Osnovne teškoće</vt:lpstr>
      <vt:lpstr>Najčešće dijagnoze u svijetu (WHO, 2019.)</vt:lpstr>
      <vt:lpstr>PowerPoint Presentation</vt:lpstr>
      <vt:lpstr>PowerPoint Presentation</vt:lpstr>
      <vt:lpstr>Kako prepoznati da bi se moglo raditi o  mentalnom poremećaju?</vt:lpstr>
      <vt:lpstr>Prva pomoć</vt:lpstr>
      <vt:lpstr>Prijedlozi za uspješniju komunikaciju:</vt:lpstr>
      <vt:lpstr>Prilagodbe u kontekstu neformalnog obrazovanja odraslih</vt:lpstr>
      <vt:lpstr>PowerPoint Presentation</vt:lpstr>
      <vt:lpstr>Metode i tehnike poučavanja u kontekstu neformalnog obrazovanja odraslih </vt:lpstr>
      <vt:lpstr>Sudionici</vt:lpstr>
      <vt:lpstr>PowerPoint Presentation</vt:lpstr>
      <vt:lpstr>Dodatak: Radioničke vježbe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Žagar</dc:creator>
  <cp:lastModifiedBy>Iva Žagar</cp:lastModifiedBy>
  <cp:revision>53</cp:revision>
  <dcterms:created xsi:type="dcterms:W3CDTF">2023-03-02T10:04:24Z</dcterms:created>
  <dcterms:modified xsi:type="dcterms:W3CDTF">2023-08-06T19:26:38Z</dcterms:modified>
</cp:coreProperties>
</file>