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91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7" autoAdjust="0"/>
  </p:normalViewPr>
  <p:slideViewPr>
    <p:cSldViewPr snapToGrid="0">
      <p:cViewPr varScale="1">
        <p:scale>
          <a:sx n="89" d="100"/>
          <a:sy n="89" d="100"/>
        </p:scale>
        <p:origin x="79" y="4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411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4CF-609B-48FE-BCFF-E942C10B2E65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00029-52FC-4058-A850-023B1F1E1D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6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1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76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417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93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0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94A5-2146-7FF4-7363-30D0D69ED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F898E-6CC1-F3BE-55EA-BC4B35B66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E6E15-6625-6C11-D7A4-FAA2688A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4744-4F5A-E55F-B609-E1EACF69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FB66C-FECB-CA40-55BF-FC9DBCD8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9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CE7F-943C-54E3-7E17-DEE0956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FE45E-02ED-A1CB-1892-7D21B209FB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BBC7-F8A6-0E23-552A-8D097FBC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EB88C-2120-EBC5-EC1E-4B22DF5C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654-147D-4F09-0CEB-0B16066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023BB1-94FE-D5BC-C964-6EB6BF313D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A73A-C9CE-4E89-C0AA-69730D87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BC909-C4E8-3ADB-72E6-EF8BA5DA1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BFC98-70BD-F67B-0B74-7970C250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AB9-759A-C207-C876-F8A9160E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AB93-4CFF-1986-EDC0-AEBA1E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4BE6-9A1C-D382-2683-25DA87B54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88C1-0D6C-DB40-99B4-3A59432D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128E-7C26-3A54-850B-C8BE70AE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8B3B-BB3C-45F5-4CC2-33AD2EA9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5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E758-2267-47F4-1D05-DCC69068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F7BDF-CA20-64BE-1349-D84C78AF7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7C330-4B20-4F16-1C3A-F0F84907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D7EC8-C0A5-F63A-F902-CAF61E2A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BECF4-A492-7710-1002-E298D4AC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2B9BE-8CFD-A5F1-7EDA-D381D402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F1D5B-726D-BF71-017E-4E2449C67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1C897E-B5DA-048A-2452-88C7587F9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8C0A5-6206-F6BB-B300-7A7ADE4E5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940-F0C1-CCFA-6245-AE5BB8C7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5908D-C0D4-A2A0-A036-0B3F272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2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C366-2A2F-DED9-5FA2-A8AAD71F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C7480-7C54-D80E-C220-E6CC28DA0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63BE-8E46-3FD9-EF00-AD29645B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6592-DBFA-AD7E-4950-5A36B7816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08F7E0-3420-899E-D28C-201481A2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E30984-5F90-2DA5-CB45-EA71E4D7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46A3F-09D8-5EC1-0E58-4E693011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5175E-1D3F-A2E7-C71B-321CAF0B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4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8E9A-4767-E297-21FF-6164F48C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DE162-B167-DDBC-4CEA-78BED386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CAF51-3B70-40FD-77E3-BC82266D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A13DF4-0CBB-07EB-8386-1E95EAFE1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9D10-29CA-1EBA-91AE-65503BAF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B2610-13F5-4DDF-734B-E8D8BCCE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48AC4-AF15-D79A-32D5-8FFA8440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B5CDB-5A51-3BA5-F557-4967230EC1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11" y="6625"/>
            <a:ext cx="651413" cy="7110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8612566-EF20-518D-C24A-ADC3E8C9C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61527" y="140692"/>
            <a:ext cx="3385272" cy="4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4236-AEDC-94BB-FF40-377281F65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713F-CFAE-D72F-15EC-FFFCEE682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7525F-BFA7-105E-CE26-ED6E28650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F0C4F-A293-8D0E-A474-3862D095F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CC613-97B2-CEC4-02C2-00EF449B2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950EF-5026-0432-D150-589DA963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79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DD626-9549-108A-897F-92A1718E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23823-D2C4-086E-1C12-7B268472B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A3739-7FC1-47DB-7990-EE4AE3B8A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E51D6-B7C7-E4B2-2FDA-52AC33B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E84E5-ACC8-3818-2581-CA3CBCE1B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9EE1-F01B-7FF5-9C77-3A6F7B45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94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8A67FB-2EC2-9763-A94C-C9B3FDFC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DC3B-1EF8-4EBA-CE35-A07D0B11D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A5B9-68A1-3735-B3B0-FBE45E173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E4A6-E080-C7C2-2925-DB49848E7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443C-62B7-786D-4041-C6949F9F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60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jp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3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3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8662" y="2801451"/>
            <a:ext cx="8174209" cy="841826"/>
          </a:xfrm>
        </p:spPr>
        <p:txBody>
          <a:bodyPr>
            <a:normAutofit/>
          </a:bodyPr>
          <a:lstStyle/>
          <a:p>
            <a:pPr algn="ctr"/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Intelektualne teškoće.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6645" y="2606140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4238"/>
            <a:ext cx="9144000" cy="278952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Ispravan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naziv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za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teškoću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osobu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koja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pati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od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jesu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intelektualne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osobe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intelektualnim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teškoćama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4A0AB2-883E-50C5-1D1C-4B0CDFD19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F963FAE-C10A-42C7-8A43-8AA985A4A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2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Podjela</a:t>
            </a:r>
            <a:endParaRPr lang="en-GB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E77EBF5-7F6D-7595-D73D-BA251CFB9F64}"/>
              </a:ext>
            </a:extLst>
          </p:cNvPr>
          <p:cNvSpPr txBox="1">
            <a:spLocks/>
          </p:cNvSpPr>
          <p:nvPr/>
        </p:nvSpPr>
        <p:spPr>
          <a:xfrm>
            <a:off x="6255322" y="2351316"/>
            <a:ext cx="5735245" cy="28710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/>
              <a:t>Blaga </a:t>
            </a:r>
            <a:r>
              <a:rPr lang="en-GB" sz="2500" dirty="0" err="1"/>
              <a:t>mentalna</a:t>
            </a:r>
            <a:r>
              <a:rPr lang="en-GB" sz="2500" dirty="0"/>
              <a:t> </a:t>
            </a:r>
            <a:r>
              <a:rPr lang="en-GB" sz="2500" dirty="0" err="1"/>
              <a:t>retardacija</a:t>
            </a:r>
            <a:r>
              <a:rPr lang="en-GB" sz="2500" dirty="0"/>
              <a:t> (50 – 69) 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Umjerena</a:t>
            </a:r>
            <a:r>
              <a:rPr lang="en-GB" sz="2500" dirty="0"/>
              <a:t> </a:t>
            </a:r>
            <a:r>
              <a:rPr lang="en-GB" sz="2500" dirty="0" err="1"/>
              <a:t>mentalna</a:t>
            </a:r>
            <a:r>
              <a:rPr lang="en-GB" sz="2500" dirty="0"/>
              <a:t> </a:t>
            </a:r>
            <a:r>
              <a:rPr lang="en-GB" sz="2500" dirty="0" err="1"/>
              <a:t>retardacija</a:t>
            </a:r>
            <a:r>
              <a:rPr lang="en-GB" sz="2500" dirty="0"/>
              <a:t> (35 – 49)</a:t>
            </a:r>
          </a:p>
          <a:p>
            <a:pPr>
              <a:lnSpc>
                <a:spcPct val="150000"/>
              </a:lnSpc>
            </a:pPr>
            <a:r>
              <a:rPr lang="hr-HR" sz="2500" dirty="0"/>
              <a:t>Teška mentalna retardacija (20 – 34)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Duboka</a:t>
            </a:r>
            <a:r>
              <a:rPr lang="en-GB" sz="2500" dirty="0"/>
              <a:t> </a:t>
            </a:r>
            <a:r>
              <a:rPr lang="en-GB" sz="2500" dirty="0" err="1"/>
              <a:t>mentalna</a:t>
            </a:r>
            <a:r>
              <a:rPr lang="en-GB" sz="2500" dirty="0"/>
              <a:t> </a:t>
            </a:r>
            <a:r>
              <a:rPr lang="en-GB" sz="2500" dirty="0" err="1"/>
              <a:t>retardacija</a:t>
            </a:r>
            <a:r>
              <a:rPr lang="en-GB" sz="2500" dirty="0"/>
              <a:t> (‹ 20)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18D6B96A-C24E-9E3C-286D-D75EEF85F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7863" y="2303610"/>
            <a:ext cx="4793673" cy="164493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Brojevi u zagradi označavaju kvocijent inteligencije.</a:t>
            </a:r>
            <a:endParaRPr lang="en-GB" sz="2500" dirty="0"/>
          </a:p>
          <a:p>
            <a:pPr marL="0" indent="0">
              <a:buNone/>
            </a:pPr>
            <a:endParaRPr lang="en-GB" sz="2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B09126-0B02-487B-02BA-EB4C169628EB}"/>
              </a:ext>
            </a:extLst>
          </p:cNvPr>
          <p:cNvSpPr txBox="1"/>
          <p:nvPr/>
        </p:nvSpPr>
        <p:spPr>
          <a:xfrm>
            <a:off x="6331528" y="5430992"/>
            <a:ext cx="58604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Najveći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udio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oboljelih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osoba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ima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blagu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mentalnu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retardaciju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endParaRPr lang="en-US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B28BB33-0938-70F7-34B3-983317CBDB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0" name="Graphic 19" descr="Ilustracija hijerarhijske podjele grupe ljudi.">
            <a:extLst>
              <a:ext uri="{FF2B5EF4-FFF2-40B4-BE49-F238E27FC236}">
                <a16:creationId xmlns:a16="http://schemas.microsoft.com/office/drawing/2014/main" id="{D3C7601E-CA74-DFCB-26EC-D82FDB45E1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66107" y="4627409"/>
            <a:ext cx="2230591" cy="22305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86C4C0-E748-6EAB-92DB-24D38096D3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39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Uzroci</a:t>
            </a:r>
            <a:endParaRPr lang="en-GB" dirty="0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18D6B96A-C24E-9E3C-286D-D75EEF85F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7863" y="1797918"/>
            <a:ext cx="4623955" cy="8896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b="1" dirty="0"/>
              <a:t>Prema </a:t>
            </a:r>
            <a:r>
              <a:rPr lang="en-GB" sz="2500" b="1" dirty="0" err="1"/>
              <a:t>vrsti</a:t>
            </a:r>
            <a:r>
              <a:rPr lang="en-GB" sz="2500" b="1" dirty="0"/>
              <a:t> </a:t>
            </a:r>
            <a:r>
              <a:rPr lang="en-GB" sz="2500" b="1" dirty="0" err="1"/>
              <a:t>uzroka</a:t>
            </a:r>
            <a:r>
              <a:rPr lang="en-GB" sz="2500" b="1" dirty="0"/>
              <a:t>:</a:t>
            </a:r>
          </a:p>
          <a:p>
            <a:pPr marL="0" indent="0">
              <a:buNone/>
            </a:pPr>
            <a:endParaRPr lang="en-GB" sz="25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6321E527-1C16-793A-7382-D78DA02880D0}"/>
              </a:ext>
            </a:extLst>
          </p:cNvPr>
          <p:cNvSpPr txBox="1">
            <a:spLocks/>
          </p:cNvSpPr>
          <p:nvPr/>
        </p:nvSpPr>
        <p:spPr>
          <a:xfrm>
            <a:off x="917862" y="2971796"/>
            <a:ext cx="4793673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10000" dirty="0"/>
              <a:t>Biološki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en-GB" sz="10000" dirty="0"/>
              <a:t>Ps</a:t>
            </a:r>
            <a:r>
              <a:rPr lang="hr-HR" sz="10000" dirty="0" err="1"/>
              <a:t>ihosocijalni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Kombinirani</a:t>
            </a:r>
            <a:endParaRPr lang="en-GB" sz="10000" dirty="0"/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5AB26CB-2F7C-53FB-2284-417C071EEDF8}"/>
              </a:ext>
            </a:extLst>
          </p:cNvPr>
          <p:cNvSpPr txBox="1">
            <a:spLocks/>
          </p:cNvSpPr>
          <p:nvPr/>
        </p:nvSpPr>
        <p:spPr>
          <a:xfrm>
            <a:off x="6308189" y="1832261"/>
            <a:ext cx="4623955" cy="1229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2500" b="1" dirty="0"/>
              <a:t>Prema </a:t>
            </a:r>
            <a:r>
              <a:rPr lang="en-GB" sz="2500" b="1" dirty="0" err="1"/>
              <a:t>vremenu</a:t>
            </a:r>
            <a:r>
              <a:rPr lang="en-GB" sz="2500" b="1" dirty="0"/>
              <a:t> </a:t>
            </a:r>
            <a:r>
              <a:rPr lang="en-GB" sz="2500" b="1" dirty="0" err="1"/>
              <a:t>nastajanja</a:t>
            </a:r>
            <a:r>
              <a:rPr lang="en-GB" sz="2500" b="1" dirty="0"/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0C2047C2-596A-A094-A510-45E6DB24DD23}"/>
              </a:ext>
            </a:extLst>
          </p:cNvPr>
          <p:cNvSpPr txBox="1">
            <a:spLocks/>
          </p:cNvSpPr>
          <p:nvPr/>
        </p:nvSpPr>
        <p:spPr>
          <a:xfrm>
            <a:off x="6308188" y="2971796"/>
            <a:ext cx="4793673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0000" dirty="0"/>
              <a:t>P</a:t>
            </a:r>
            <a:r>
              <a:rPr lang="hr-HR" sz="10000" dirty="0" err="1"/>
              <a:t>renatalni</a:t>
            </a:r>
            <a:r>
              <a:rPr lang="en-GB" sz="10000" dirty="0"/>
              <a:t> – </a:t>
            </a:r>
            <a:r>
              <a:rPr lang="en-GB" sz="10000" dirty="0" err="1"/>
              <a:t>trudnoća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Perinatalni - porod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Postnatalni - djetinjstvo</a:t>
            </a:r>
            <a:endParaRPr lang="en-GB" sz="10000" dirty="0"/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8D7BD64-6A4D-D122-5B95-A622883905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5E0D6A-B80C-7FDD-4F8E-4EBF257486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56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BF7D1AD-7DDA-4BCB-4937-B8C5944947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Uzroci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B09126-0B02-487B-02BA-EB4C169628EB}"/>
              </a:ext>
            </a:extLst>
          </p:cNvPr>
          <p:cNvSpPr txBox="1"/>
          <p:nvPr/>
        </p:nvSpPr>
        <p:spPr>
          <a:xfrm>
            <a:off x="6713193" y="5025479"/>
            <a:ext cx="5521035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Velikom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udjelu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intelektualnih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teškoća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uzrok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je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nepoznat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43DD97-1B08-B583-E6B2-4118C6E26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87FBD3-D9C9-C892-E34D-3A2004878885}"/>
              </a:ext>
            </a:extLst>
          </p:cNvPr>
          <p:cNvSpPr txBox="1"/>
          <p:nvPr/>
        </p:nvSpPr>
        <p:spPr>
          <a:xfrm>
            <a:off x="838200" y="1594360"/>
            <a:ext cx="4894690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Rana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embrionalnom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razdoblju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(30%)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60BFA6-CD4D-90EC-AA74-235F443ABE0B}"/>
              </a:ext>
            </a:extLst>
          </p:cNvPr>
          <p:cNvSpPr txBox="1"/>
          <p:nvPr/>
        </p:nvSpPr>
        <p:spPr>
          <a:xfrm>
            <a:off x="838200" y="3043637"/>
            <a:ext cx="4282440" cy="598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Utjecaji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okoline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(15 - 20%)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72B89E-3E7A-FD22-184B-3FE87181321E}"/>
              </a:ext>
            </a:extLst>
          </p:cNvPr>
          <p:cNvSpPr txBox="1"/>
          <p:nvPr/>
        </p:nvSpPr>
        <p:spPr>
          <a:xfrm>
            <a:off x="838200" y="3915833"/>
            <a:ext cx="3952462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Trudnoća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perinatalni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problemi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(10%)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11B210-2828-6003-B1E6-F8C36DA697A1}"/>
              </a:ext>
            </a:extLst>
          </p:cNvPr>
          <p:cNvSpPr txBox="1"/>
          <p:nvPr/>
        </p:nvSpPr>
        <p:spPr>
          <a:xfrm>
            <a:off x="6681085" y="1594360"/>
            <a:ext cx="3952462" cy="598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Nasljednost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(5 %)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FCFCFD-5E80-E892-450E-1A3ACCDBCC88}"/>
              </a:ext>
            </a:extLst>
          </p:cNvPr>
          <p:cNvSpPr txBox="1"/>
          <p:nvPr/>
        </p:nvSpPr>
        <p:spPr>
          <a:xfrm>
            <a:off x="6681085" y="2457417"/>
            <a:ext cx="4502426" cy="17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Opća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zdravstvena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stanja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stečena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dojenačkoj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dobi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ili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dirty="0" err="1">
                <a:latin typeface="Arial" panose="020B0604020202020204" pitchFamily="34" charset="0"/>
                <a:cs typeface="Arial" panose="020B0604020202020204" pitchFamily="34" charset="0"/>
              </a:rPr>
              <a:t>djetinjstvu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 (5 %)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F34DD-C0D1-8F7E-F4B4-37AE18372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05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rafikoni i statistike u plavoj boji.">
            <a:extLst>
              <a:ext uri="{FF2B5EF4-FFF2-40B4-BE49-F238E27FC236}">
                <a16:creationId xmlns:a16="http://schemas.microsoft.com/office/drawing/2014/main" id="{DF523BF4-B0D2-67D0-8714-C6B51B6498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" r="40705"/>
          <a:stretch/>
        </p:blipFill>
        <p:spPr>
          <a:xfrm>
            <a:off x="6096000" y="-6625"/>
            <a:ext cx="6096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Učestalost</a:t>
            </a:r>
            <a:endParaRPr lang="en-GB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E77EBF5-7F6D-7595-D73D-BA251CFB9F64}"/>
              </a:ext>
            </a:extLst>
          </p:cNvPr>
          <p:cNvSpPr txBox="1">
            <a:spLocks/>
          </p:cNvSpPr>
          <p:nvPr/>
        </p:nvSpPr>
        <p:spPr>
          <a:xfrm>
            <a:off x="838200" y="2055812"/>
            <a:ext cx="4832445" cy="1942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dirty="0"/>
              <a:t>1 – 3 % opće populacije</a:t>
            </a:r>
          </a:p>
          <a:p>
            <a:pPr>
              <a:lnSpc>
                <a:spcPct val="150000"/>
              </a:lnSpc>
            </a:pPr>
            <a:r>
              <a:rPr lang="hr-HR" sz="2500" dirty="0"/>
              <a:t>Češće kod dječaka nego kod djevojčica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7A25404-030F-F4D3-7EC1-FEB3BB9CC3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D61553D-BB1F-C22A-C78F-E7723BCC28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87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Osnovne teškoće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37304" y="813495"/>
            <a:ext cx="5597241" cy="1748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Pamćenje</a:t>
            </a:r>
            <a:r>
              <a:rPr lang="hr-HR" sz="2500" b="1" dirty="0"/>
              <a:t>: </a:t>
            </a:r>
            <a:r>
              <a:rPr lang="en-GB" sz="2500" dirty="0" err="1"/>
              <a:t>značajno</a:t>
            </a:r>
            <a:r>
              <a:rPr lang="en-GB" sz="2500" dirty="0"/>
              <a:t> </a:t>
            </a:r>
            <a:r>
              <a:rPr lang="en-GB" sz="2500" dirty="0" err="1"/>
              <a:t>slabije</a:t>
            </a:r>
            <a:r>
              <a:rPr lang="en-GB" sz="2500" dirty="0"/>
              <a:t> </a:t>
            </a:r>
            <a:r>
              <a:rPr lang="en-GB" sz="2500" dirty="0" err="1"/>
              <a:t>sposobnosti</a:t>
            </a:r>
            <a:r>
              <a:rPr lang="en-GB" sz="2500" dirty="0"/>
              <a:t> </a:t>
            </a:r>
            <a:r>
              <a:rPr lang="en-GB" sz="2500" dirty="0" err="1"/>
              <a:t>upamćivanja</a:t>
            </a:r>
            <a:r>
              <a:rPr lang="en-GB" sz="2500" dirty="0"/>
              <a:t> </a:t>
            </a:r>
            <a:r>
              <a:rPr lang="en-GB" sz="2500" dirty="0" err="1"/>
              <a:t>i</a:t>
            </a:r>
            <a:r>
              <a:rPr lang="en-GB" sz="2500" dirty="0"/>
              <a:t> </a:t>
            </a:r>
            <a:r>
              <a:rPr lang="en-GB" sz="2500" dirty="0" err="1"/>
              <a:t>dosjećanja</a:t>
            </a: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838200" y="1645907"/>
            <a:ext cx="4793673" cy="480218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10000" b="1" dirty="0"/>
              <a:t>Pamćenje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b="1" dirty="0"/>
              <a:t>Pažnja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b="1" dirty="0"/>
              <a:t>Mišljenje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dirty="0"/>
              <a:t>Govor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Motoričke sposobnosti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Socijalne vještine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Emocionalno doživljavanje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Ličnost</a:t>
            </a:r>
            <a:endParaRPr lang="en-GB" sz="10000" dirty="0"/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67A079B-04A1-A3F2-B153-6A1ECBEE92DA}"/>
              </a:ext>
            </a:extLst>
          </p:cNvPr>
          <p:cNvSpPr txBox="1">
            <a:spLocks/>
          </p:cNvSpPr>
          <p:nvPr/>
        </p:nvSpPr>
        <p:spPr>
          <a:xfrm>
            <a:off x="6326072" y="2835849"/>
            <a:ext cx="5597241" cy="199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Pažnja</a:t>
            </a:r>
            <a:r>
              <a:rPr lang="hr-HR" sz="2500" b="1" dirty="0"/>
              <a:t>: </a:t>
            </a:r>
            <a:r>
              <a:rPr lang="en-GB" sz="2500" dirty="0" err="1"/>
              <a:t>teškoće</a:t>
            </a:r>
            <a:r>
              <a:rPr lang="en-GB" sz="2500" dirty="0"/>
              <a:t> </a:t>
            </a:r>
            <a:r>
              <a:rPr lang="en-GB" sz="2500" dirty="0" err="1"/>
              <a:t>usmjeravanja</a:t>
            </a:r>
            <a:r>
              <a:rPr lang="en-GB" sz="2500" dirty="0"/>
              <a:t> </a:t>
            </a:r>
            <a:r>
              <a:rPr lang="en-GB" sz="2500" dirty="0" err="1"/>
              <a:t>pažnje</a:t>
            </a:r>
            <a:r>
              <a:rPr lang="en-GB" sz="2500" dirty="0"/>
              <a:t> </a:t>
            </a:r>
            <a:r>
              <a:rPr lang="en-GB" sz="2500" dirty="0" err="1"/>
              <a:t>na</a:t>
            </a:r>
            <a:r>
              <a:rPr lang="en-GB" sz="2500" dirty="0"/>
              <a:t> </a:t>
            </a:r>
            <a:r>
              <a:rPr lang="en-GB" sz="2500" dirty="0" err="1"/>
              <a:t>aktivnost</a:t>
            </a:r>
            <a:r>
              <a:rPr lang="hr-HR" sz="2500" dirty="0"/>
              <a:t>, teškoće održavanja pažnje na aktivnosti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FE5CAAF-F29A-F47C-971F-ED9756459BA2}"/>
              </a:ext>
            </a:extLst>
          </p:cNvPr>
          <p:cNvSpPr txBox="1">
            <a:spLocks/>
          </p:cNvSpPr>
          <p:nvPr/>
        </p:nvSpPr>
        <p:spPr>
          <a:xfrm>
            <a:off x="6326071" y="4729466"/>
            <a:ext cx="5597241" cy="806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Mišljenje</a:t>
            </a:r>
            <a:r>
              <a:rPr lang="hr-HR" sz="2500" b="1" dirty="0"/>
              <a:t>: </a:t>
            </a:r>
            <a:r>
              <a:rPr lang="en-GB" sz="2500" dirty="0" err="1"/>
              <a:t>konkretno</a:t>
            </a: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05432C0-16A2-F05C-A094-3EB06D1BD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CE98C-C949-9FDF-9877-C06AE21873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20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Osnovne teškoće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37304" y="813494"/>
            <a:ext cx="5597241" cy="1614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Govor: </a:t>
            </a:r>
            <a:r>
              <a:rPr lang="hr-HR" sz="2500" dirty="0"/>
              <a:t>zaostajanje govornog razvoja, siromašan rječnik, lošije razumijevanje jezika</a:t>
            </a: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67A079B-04A1-A3F2-B153-6A1ECBEE92DA}"/>
              </a:ext>
            </a:extLst>
          </p:cNvPr>
          <p:cNvSpPr txBox="1">
            <a:spLocks/>
          </p:cNvSpPr>
          <p:nvPr/>
        </p:nvSpPr>
        <p:spPr>
          <a:xfrm>
            <a:off x="6337303" y="2989663"/>
            <a:ext cx="5597241" cy="1960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Motoričke sposobnosti: </a:t>
            </a:r>
            <a:r>
              <a:rPr lang="hr-HR" sz="2500" dirty="0"/>
              <a:t>zaostajanje u ranom razvoju, nespretnost, neuredan rukopis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F8E7409-E8EA-8A86-B0E8-D33AF11B5636}"/>
              </a:ext>
            </a:extLst>
          </p:cNvPr>
          <p:cNvSpPr txBox="1">
            <a:spLocks/>
          </p:cNvSpPr>
          <p:nvPr/>
        </p:nvSpPr>
        <p:spPr>
          <a:xfrm>
            <a:off x="6337304" y="5219051"/>
            <a:ext cx="5016496" cy="11022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Socijalne vještine: </a:t>
            </a:r>
            <a:r>
              <a:rPr lang="hr-HR" sz="2500" dirty="0"/>
              <a:t>slabije razvijene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6CE6963B-FBCF-0C8E-25CF-069F9B2EB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7073E8-03F4-5EE2-B1C7-266F977A7D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3372F0DE-1B17-3708-043F-45B4B874C48A}"/>
              </a:ext>
            </a:extLst>
          </p:cNvPr>
          <p:cNvSpPr txBox="1">
            <a:spLocks/>
          </p:cNvSpPr>
          <p:nvPr/>
        </p:nvSpPr>
        <p:spPr>
          <a:xfrm>
            <a:off x="838200" y="1645907"/>
            <a:ext cx="4793673" cy="480218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10000" dirty="0"/>
              <a:t>Pamćenje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Pažnja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Mišljenje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b="1" dirty="0"/>
              <a:t>Govor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b="1" dirty="0"/>
              <a:t>Motoričke sposobnosti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b="1" dirty="0"/>
              <a:t>Socijalne vještine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dirty="0"/>
              <a:t>Emocionalno doživljavanje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Ličnost</a:t>
            </a:r>
            <a:endParaRPr lang="en-GB" sz="10000" dirty="0"/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300532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Osnovne teškoće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37304" y="813494"/>
            <a:ext cx="5597241" cy="1343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Emocionalno doživljavanje</a:t>
            </a:r>
            <a:r>
              <a:rPr lang="en-GB" sz="2500" b="1" dirty="0"/>
              <a:t>: </a:t>
            </a:r>
            <a:r>
              <a:rPr lang="hr-HR" sz="2500" dirty="0"/>
              <a:t>pojednostavljeno, konkretno</a:t>
            </a: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CD056B8-0269-6350-0CDB-3DA9BDA4711C}"/>
              </a:ext>
            </a:extLst>
          </p:cNvPr>
          <p:cNvSpPr txBox="1">
            <a:spLocks/>
          </p:cNvSpPr>
          <p:nvPr/>
        </p:nvSpPr>
        <p:spPr>
          <a:xfrm>
            <a:off x="6337304" y="2321728"/>
            <a:ext cx="4897889" cy="1343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Ličnost</a:t>
            </a:r>
            <a:r>
              <a:rPr lang="en-GB" sz="2500" b="1" dirty="0"/>
              <a:t>: </a:t>
            </a:r>
            <a:r>
              <a:rPr lang="hr-HR" sz="2500" dirty="0"/>
              <a:t>jednostavnija struktura ličnosti</a:t>
            </a: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9D58345-C1F8-CF6A-9312-B83D4E0D5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0DC73F-A76F-AD38-0520-7DE347BCC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679739-7A4D-6558-3D9D-008FF40B3F9F}"/>
              </a:ext>
            </a:extLst>
          </p:cNvPr>
          <p:cNvSpPr txBox="1">
            <a:spLocks/>
          </p:cNvSpPr>
          <p:nvPr/>
        </p:nvSpPr>
        <p:spPr>
          <a:xfrm>
            <a:off x="838200" y="1645907"/>
            <a:ext cx="4793673" cy="480218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10000" dirty="0"/>
              <a:t>Pamćenje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Pažnja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Mišljenje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Govor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Motoričke sposobnosti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dirty="0"/>
              <a:t>Socijalne vještine</a:t>
            </a:r>
            <a:endParaRPr lang="en-GB" sz="10000" dirty="0"/>
          </a:p>
          <a:p>
            <a:pPr>
              <a:lnSpc>
                <a:spcPct val="150000"/>
              </a:lnSpc>
            </a:pPr>
            <a:r>
              <a:rPr lang="hr-HR" sz="10000" b="1" dirty="0"/>
              <a:t>Emocionalno doživljavanje</a:t>
            </a:r>
            <a:endParaRPr lang="en-GB" sz="10000" b="1" dirty="0"/>
          </a:p>
          <a:p>
            <a:pPr>
              <a:lnSpc>
                <a:spcPct val="150000"/>
              </a:lnSpc>
            </a:pPr>
            <a:r>
              <a:rPr lang="hr-HR" sz="10000" b="1" dirty="0"/>
              <a:t>Ličnost</a:t>
            </a:r>
            <a:endParaRPr lang="en-GB" sz="10000" b="1" dirty="0"/>
          </a:p>
          <a:p>
            <a:pPr marL="0" indent="0">
              <a:buFont typeface="Arial" panose="020B0604020202020204" pitchFamily="34" charset="0"/>
              <a:buNone/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2606877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850" y="395346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15699" y="1834851"/>
            <a:ext cx="696849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SzPts val="2400"/>
            </a:pPr>
            <a:r>
              <a:rPr lang="en-GB" sz="2500" dirty="0"/>
              <a:t>Rad u </a:t>
            </a:r>
            <a:r>
              <a:rPr lang="en-GB" sz="2500" dirty="0" err="1"/>
              <a:t>manjim</a:t>
            </a:r>
            <a:r>
              <a:rPr lang="en-GB" sz="2500" dirty="0"/>
              <a:t> </a:t>
            </a:r>
            <a:r>
              <a:rPr lang="en-GB" sz="2500" dirty="0" err="1"/>
              <a:t>grupama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Inge (3 god.)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Zaostajanje</a:t>
            </a:r>
            <a:r>
              <a:rPr lang="en-GB" sz="2500" dirty="0"/>
              <a:t> u </a:t>
            </a:r>
            <a:r>
              <a:rPr lang="en-GB" sz="2500" dirty="0" err="1"/>
              <a:t>razvoju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Napišite</a:t>
            </a:r>
            <a:r>
              <a:rPr lang="en-GB" sz="2500" dirty="0"/>
              <a:t> </a:t>
            </a:r>
            <a:r>
              <a:rPr lang="en-GB" sz="2500" dirty="0" err="1"/>
              <a:t>jedinstveni</a:t>
            </a:r>
            <a:r>
              <a:rPr lang="en-GB" sz="2500" dirty="0"/>
              <a:t> </a:t>
            </a:r>
            <a:r>
              <a:rPr lang="en-GB" sz="2500" dirty="0" err="1"/>
              <a:t>scenarij</a:t>
            </a:r>
            <a:r>
              <a:rPr lang="en-GB" sz="2500" dirty="0"/>
              <a:t> u </a:t>
            </a:r>
            <a:r>
              <a:rPr lang="en-GB" sz="2500" dirty="0" err="1"/>
              <a:t>kojem</a:t>
            </a:r>
            <a:r>
              <a:rPr lang="en-GB" sz="2500" dirty="0"/>
              <a:t> </a:t>
            </a:r>
            <a:r>
              <a:rPr lang="en-GB" sz="2500" dirty="0" err="1"/>
              <a:t>ispisujete</a:t>
            </a:r>
            <a:r>
              <a:rPr lang="en-GB" sz="2500" dirty="0"/>
              <a:t> </a:t>
            </a:r>
            <a:r>
              <a:rPr lang="en-GB" sz="2500" dirty="0" err="1"/>
              <a:t>daljnji</a:t>
            </a:r>
            <a:r>
              <a:rPr lang="en-GB" sz="2500" dirty="0"/>
              <a:t> </a:t>
            </a:r>
            <a:r>
              <a:rPr lang="en-GB" sz="2500" dirty="0" err="1"/>
              <a:t>tijek</a:t>
            </a:r>
            <a:r>
              <a:rPr lang="en-GB" sz="2500" dirty="0"/>
              <a:t> </a:t>
            </a:r>
            <a:r>
              <a:rPr lang="en-GB" sz="2500" dirty="0" err="1"/>
              <a:t>života</a:t>
            </a:r>
            <a:r>
              <a:rPr lang="en-GB" sz="2500" dirty="0"/>
              <a:t> </a:t>
            </a:r>
            <a:r>
              <a:rPr lang="en-GB" sz="2500" dirty="0" err="1"/>
              <a:t>djevojčice</a:t>
            </a:r>
            <a:r>
              <a:rPr lang="en-GB" sz="2500" dirty="0"/>
              <a:t> Inge!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Raspravite</a:t>
            </a:r>
            <a:r>
              <a:rPr lang="en-GB" sz="2500" dirty="0"/>
              <a:t> </a:t>
            </a:r>
            <a:r>
              <a:rPr lang="en-GB" sz="2500" dirty="0" err="1"/>
              <a:t>glavne</a:t>
            </a:r>
            <a:r>
              <a:rPr lang="en-GB" sz="2500" dirty="0"/>
              <a:t> </a:t>
            </a:r>
            <a:r>
              <a:rPr lang="en-GB" sz="2500" dirty="0" err="1"/>
              <a:t>dojmove</a:t>
            </a:r>
            <a:r>
              <a:rPr lang="en-GB" sz="2500" dirty="0"/>
              <a:t> </a:t>
            </a:r>
            <a:r>
              <a:rPr lang="en-GB" sz="2500" dirty="0" err="1"/>
              <a:t>zajednički</a:t>
            </a:r>
            <a:r>
              <a:rPr lang="en-GB" sz="2500" dirty="0"/>
              <a:t>.</a:t>
            </a:r>
          </a:p>
          <a:p>
            <a:endParaRPr lang="en-GB" dirty="0">
              <a:latin typeface="+mj-lt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" name="Content Placeholder 9" descr="Koncept sastanka timskog rada. Osam ljudi sjedi za stolom i sudjeluje u radnom zadatku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EDB64C9-5FCC-2FF4-0E04-91F5B07A7D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0E9662-6EC4-94BB-D58C-6C18ADF8A1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3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737"/>
            <a:ext cx="4786937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Dodatne teškoće</a:t>
            </a:r>
            <a:endParaRPr lang="en-GB" dirty="0"/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C9EF5386-AB20-53BD-971E-51EDA10E86B9}"/>
              </a:ext>
            </a:extLst>
          </p:cNvPr>
          <p:cNvSpPr txBox="1">
            <a:spLocks/>
          </p:cNvSpPr>
          <p:nvPr/>
        </p:nvSpPr>
        <p:spPr>
          <a:xfrm>
            <a:off x="831464" y="2055813"/>
            <a:ext cx="5006119" cy="4802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Epilepsija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pl-PL" sz="2500" dirty="0"/>
              <a:t>Cerebralna paraliza/drugi motorički poremećaji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Senzorne</a:t>
            </a:r>
            <a:r>
              <a:rPr lang="en-GB" sz="2500" dirty="0"/>
              <a:t> </a:t>
            </a:r>
            <a:r>
              <a:rPr lang="en-GB" sz="2500" dirty="0" err="1"/>
              <a:t>teškoće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Teškoće</a:t>
            </a:r>
            <a:r>
              <a:rPr lang="en-GB" sz="2500" dirty="0"/>
              <a:t> u </a:t>
            </a:r>
            <a:r>
              <a:rPr lang="en-GB" sz="2500" dirty="0" err="1"/>
              <a:t>ponašanju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Teškoće</a:t>
            </a:r>
            <a:r>
              <a:rPr lang="en-GB" sz="2500" dirty="0"/>
              <a:t> u </a:t>
            </a:r>
            <a:r>
              <a:rPr lang="en-GB" sz="2500" dirty="0" err="1"/>
              <a:t>mentalnom</a:t>
            </a:r>
            <a:r>
              <a:rPr lang="en-GB" sz="2500" dirty="0"/>
              <a:t> </a:t>
            </a:r>
            <a:r>
              <a:rPr lang="en-GB" sz="2500" dirty="0" err="1"/>
              <a:t>zdravlju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CAFB582-AC21-727C-5B7A-F7D0DFD45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5" name="Graphic 14" descr="Vennov dijagram.">
            <a:extLst>
              <a:ext uri="{FF2B5EF4-FFF2-40B4-BE49-F238E27FC236}">
                <a16:creationId xmlns:a16="http://schemas.microsoft.com/office/drawing/2014/main" id="{7D9D6F06-23B8-715E-42C5-B38DD58942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1646" y="4064447"/>
            <a:ext cx="3052860" cy="30528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CD9BC2-45FD-DD3F-DF6E-03F32DEF24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1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850" y="395346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15699" y="1866381"/>
            <a:ext cx="696849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SzPts val="2400"/>
            </a:pPr>
            <a:r>
              <a:rPr lang="hr-HR" dirty="0">
                <a:ea typeface="Verdana" panose="020B0604030504040204" pitchFamily="34" charset="0"/>
              </a:rPr>
              <a:t>Prethodni kontakt</a:t>
            </a:r>
          </a:p>
          <a:p>
            <a:pPr>
              <a:lnSpc>
                <a:spcPct val="150000"/>
              </a:lnSpc>
            </a:pPr>
            <a:r>
              <a:rPr lang="hr-HR" dirty="0">
                <a:ea typeface="Verdana" panose="020B0604030504040204" pitchFamily="34" charset="0"/>
              </a:rPr>
              <a:t>Najzahtjevniji aspekti komunikacije</a:t>
            </a:r>
          </a:p>
          <a:p>
            <a:pPr>
              <a:lnSpc>
                <a:spcPct val="150000"/>
              </a:lnSpc>
            </a:pPr>
            <a:r>
              <a:rPr lang="en-GB" dirty="0" err="1"/>
              <a:t>Emocije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Dojmovi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" name="Content Placeholder 9" descr="Koncept sastanka timskog rada. Osam ljudi sjedi za stolom i sudjeluje u radnom zadatku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62509F-445B-DD17-F808-8B6B486C8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09975" y="3458423"/>
            <a:ext cx="1963885" cy="8053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Izražavanje</a:t>
            </a:r>
            <a:endParaRPr lang="en-GB" sz="2500" b="1" dirty="0"/>
          </a:p>
          <a:p>
            <a:pPr marL="0" indent="0">
              <a:buNone/>
            </a:pP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13805" y="644822"/>
            <a:ext cx="5232788" cy="4662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Jednostavne</a:t>
            </a:r>
            <a:r>
              <a:rPr lang="en-GB" sz="2500" dirty="0"/>
              <a:t>, </a:t>
            </a:r>
            <a:r>
              <a:rPr lang="en-GB" sz="2500" dirty="0" err="1"/>
              <a:t>kratke</a:t>
            </a:r>
            <a:r>
              <a:rPr lang="en-GB" sz="2500" dirty="0"/>
              <a:t> </a:t>
            </a:r>
            <a:r>
              <a:rPr lang="en-GB" sz="2500" dirty="0" err="1"/>
              <a:t>rečenice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Uobičajene</a:t>
            </a:r>
            <a:r>
              <a:rPr lang="en-GB" sz="2500" dirty="0"/>
              <a:t> </a:t>
            </a:r>
            <a:r>
              <a:rPr lang="en-GB" sz="2500" dirty="0" err="1"/>
              <a:t>riječi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Bez </a:t>
            </a:r>
            <a:r>
              <a:rPr lang="en-GB" sz="2500" dirty="0" err="1"/>
              <a:t>stručne</a:t>
            </a:r>
            <a:r>
              <a:rPr lang="en-GB" sz="2500" dirty="0"/>
              <a:t> </a:t>
            </a:r>
            <a:r>
              <a:rPr lang="en-GB" sz="2500" dirty="0" err="1"/>
              <a:t>terminologije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Izbjegavati</a:t>
            </a:r>
            <a:r>
              <a:rPr lang="en-GB" sz="2500" dirty="0"/>
              <a:t> </a:t>
            </a:r>
            <a:r>
              <a:rPr lang="en-GB" sz="2500" dirty="0" err="1"/>
              <a:t>apstraktne</a:t>
            </a:r>
            <a:r>
              <a:rPr lang="en-GB" sz="2500" dirty="0"/>
              <a:t> </a:t>
            </a:r>
            <a:r>
              <a:rPr lang="en-GB" sz="2500" dirty="0" err="1"/>
              <a:t>pojmove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Usmjeriti</a:t>
            </a:r>
            <a:r>
              <a:rPr lang="en-GB" sz="2500" dirty="0"/>
              <a:t> se </a:t>
            </a:r>
            <a:r>
              <a:rPr lang="en-GB" sz="2500" dirty="0" err="1"/>
              <a:t>na</a:t>
            </a:r>
            <a:r>
              <a:rPr lang="en-GB" sz="2500" dirty="0"/>
              <a:t> </a:t>
            </a:r>
            <a:r>
              <a:rPr lang="en-GB" sz="2500" dirty="0" err="1"/>
              <a:t>konkretno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Koristiti pauze u izražavanju</a:t>
            </a: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ED15A84-61F7-643A-13AF-736EFBDD7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3" name="Graphic 12" descr="Graduation cap with solid fill">
            <a:extLst>
              <a:ext uri="{FF2B5EF4-FFF2-40B4-BE49-F238E27FC236}">
                <a16:creationId xmlns:a16="http://schemas.microsoft.com/office/drawing/2014/main" id="{AC6E6DE8-7B4C-4215-8CD7-1A6365AC2D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193" y="3334022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61BFEA-27F6-7E02-54A4-A92FCB111C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1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EF4A62-2C35-3185-FAF7-355BB238A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7837" y="3458423"/>
            <a:ext cx="3294540" cy="8053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Davanje uputa</a:t>
            </a:r>
            <a:endParaRPr lang="en-GB" sz="2500" b="1" dirty="0"/>
          </a:p>
          <a:p>
            <a:pPr marL="0" indent="0">
              <a:buNone/>
            </a:pPr>
            <a:endParaRPr lang="en-GB" sz="25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27056" y="704456"/>
            <a:ext cx="5320995" cy="4662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500" dirty="0"/>
              <a:t>Zadatke razlomiti na manje operacije</a:t>
            </a:r>
          </a:p>
          <a:p>
            <a:pPr>
              <a:lnSpc>
                <a:spcPct val="150000"/>
              </a:lnSpc>
            </a:pPr>
            <a:r>
              <a:rPr lang="pl-PL" sz="2500" dirty="0"/>
              <a:t>Za svaku operaciju dati posebnu uputu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Nakon</a:t>
            </a:r>
            <a:r>
              <a:rPr lang="en-GB" sz="2500" dirty="0"/>
              <a:t> </a:t>
            </a:r>
            <a:r>
              <a:rPr lang="en-GB" sz="2500" dirty="0" err="1"/>
              <a:t>svake</a:t>
            </a:r>
            <a:r>
              <a:rPr lang="en-GB" sz="2500" dirty="0"/>
              <a:t> </a:t>
            </a:r>
            <a:r>
              <a:rPr lang="en-GB" sz="2500" dirty="0" err="1"/>
              <a:t>upute</a:t>
            </a:r>
            <a:r>
              <a:rPr lang="en-GB" sz="2500" dirty="0"/>
              <a:t> </a:t>
            </a:r>
            <a:r>
              <a:rPr lang="en-GB" sz="2500" dirty="0" err="1"/>
              <a:t>provjeriti</a:t>
            </a:r>
            <a:r>
              <a:rPr lang="en-GB" sz="2500" dirty="0"/>
              <a:t> </a:t>
            </a:r>
            <a:r>
              <a:rPr lang="en-GB" sz="2500" dirty="0" err="1"/>
              <a:t>razumijevanje</a:t>
            </a:r>
            <a:r>
              <a:rPr lang="en-GB" sz="2500" dirty="0"/>
              <a:t> </a:t>
            </a:r>
          </a:p>
          <a:p>
            <a:pPr>
              <a:lnSpc>
                <a:spcPct val="150000"/>
              </a:lnSpc>
            </a:pPr>
            <a:r>
              <a:rPr lang="en-GB" sz="2500" dirty="0"/>
              <a:t>Pratiti </a:t>
            </a:r>
            <a:r>
              <a:rPr lang="en-GB" sz="2500" dirty="0" err="1"/>
              <a:t>primjenu</a:t>
            </a:r>
            <a:r>
              <a:rPr lang="en-GB" sz="2500" dirty="0"/>
              <a:t> </a:t>
            </a:r>
            <a:r>
              <a:rPr lang="en-GB" sz="2500" dirty="0" err="1"/>
              <a:t>upute</a:t>
            </a:r>
            <a:endParaRPr lang="en-GB" sz="2500" dirty="0"/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A2CA64-7D1D-3AF3-F9FE-C22DDF0DF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2" name="Graphic 11" descr="Chat bubble with solid fill">
            <a:extLst>
              <a:ext uri="{FF2B5EF4-FFF2-40B4-BE49-F238E27FC236}">
                <a16:creationId xmlns:a16="http://schemas.microsoft.com/office/drawing/2014/main" id="{7FCB7E8E-7E69-B144-CA74-8B3344FDF9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436" y="3429000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D36B5B-BD25-6F44-BE2B-753664A638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6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16413B5-D00B-A040-ADA7-AF4CE05CA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1012" y="3246878"/>
            <a:ext cx="3349132" cy="122958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Provjera razumijevanja</a:t>
            </a:r>
            <a:endParaRPr lang="en-GB" sz="25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27056" y="644822"/>
            <a:ext cx="5320995" cy="583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Tražiti</a:t>
            </a:r>
            <a:r>
              <a:rPr lang="en-GB" sz="2500" dirty="0"/>
              <a:t> </a:t>
            </a:r>
            <a:r>
              <a:rPr lang="en-GB" sz="2500" dirty="0" err="1"/>
              <a:t>osobu</a:t>
            </a:r>
            <a:r>
              <a:rPr lang="en-GB" sz="2500" dirty="0"/>
              <a:t> da </a:t>
            </a:r>
            <a:r>
              <a:rPr lang="en-GB" sz="2500" dirty="0" err="1"/>
              <a:t>ponovi</a:t>
            </a:r>
            <a:r>
              <a:rPr lang="en-GB" sz="2500" dirty="0"/>
              <a:t> </a:t>
            </a:r>
            <a:r>
              <a:rPr lang="en-GB" sz="2500" dirty="0" err="1"/>
              <a:t>danu</a:t>
            </a:r>
            <a:r>
              <a:rPr lang="en-GB" sz="2500" dirty="0"/>
              <a:t> </a:t>
            </a:r>
            <a:r>
              <a:rPr lang="en-GB" sz="2500" dirty="0" err="1"/>
              <a:t>uputu</a:t>
            </a:r>
            <a:r>
              <a:rPr lang="en-GB" sz="2500" dirty="0"/>
              <a:t> – </a:t>
            </a:r>
            <a:r>
              <a:rPr lang="en-GB" sz="2500" dirty="0" err="1"/>
              <a:t>verbalno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Nadopuniti</a:t>
            </a:r>
            <a:r>
              <a:rPr lang="en-GB" sz="2500" dirty="0"/>
              <a:t> </a:t>
            </a:r>
            <a:r>
              <a:rPr lang="en-GB" sz="2500" dirty="0" err="1"/>
              <a:t>izostavljene</a:t>
            </a:r>
            <a:r>
              <a:rPr lang="en-GB" sz="2500" dirty="0"/>
              <a:t> </a:t>
            </a:r>
            <a:r>
              <a:rPr lang="en-GB" sz="2500" dirty="0" err="1"/>
              <a:t>dijelove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Ispraviti</a:t>
            </a:r>
            <a:r>
              <a:rPr lang="en-GB" sz="2500" dirty="0"/>
              <a:t> </a:t>
            </a:r>
            <a:r>
              <a:rPr lang="en-GB" sz="2500" dirty="0" err="1"/>
              <a:t>netočnosti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Ponovno</a:t>
            </a:r>
            <a:r>
              <a:rPr lang="en-GB" sz="2500" dirty="0"/>
              <a:t> </a:t>
            </a:r>
            <a:r>
              <a:rPr lang="en-GB" sz="2500" dirty="0" err="1"/>
              <a:t>provjeriti</a:t>
            </a:r>
            <a:r>
              <a:rPr lang="en-GB" sz="2500" dirty="0"/>
              <a:t> </a:t>
            </a:r>
            <a:r>
              <a:rPr lang="en-GB" sz="2500" dirty="0" err="1"/>
              <a:t>razumijevanje</a:t>
            </a:r>
            <a:r>
              <a:rPr lang="en-GB" sz="2500" dirty="0"/>
              <a:t>, </a:t>
            </a:r>
            <a:r>
              <a:rPr lang="en-GB" sz="2500" dirty="0" err="1"/>
              <a:t>verbalnim</a:t>
            </a:r>
            <a:r>
              <a:rPr lang="en-GB" sz="2500" dirty="0"/>
              <a:t> </a:t>
            </a:r>
            <a:r>
              <a:rPr lang="en-GB" sz="2500" dirty="0" err="1"/>
              <a:t>reproduciranjem</a:t>
            </a:r>
            <a:r>
              <a:rPr lang="en-GB" sz="2500" dirty="0"/>
              <a:t> </a:t>
            </a:r>
            <a:r>
              <a:rPr lang="en-GB" sz="2500" dirty="0" err="1"/>
              <a:t>postupaka</a:t>
            </a:r>
            <a:r>
              <a:rPr lang="en-GB" sz="2500" dirty="0"/>
              <a:t> („</a:t>
            </a:r>
            <a:r>
              <a:rPr lang="en-GB" sz="2500" dirty="0" err="1"/>
              <a:t>Molim</a:t>
            </a:r>
            <a:r>
              <a:rPr lang="en-GB" sz="2500" dirty="0"/>
              <a:t> </a:t>
            </a:r>
            <a:r>
              <a:rPr lang="en-GB" sz="2500" dirty="0" err="1"/>
              <a:t>te</a:t>
            </a:r>
            <a:r>
              <a:rPr lang="en-GB" sz="2500" dirty="0"/>
              <a:t>, </a:t>
            </a:r>
            <a:r>
              <a:rPr lang="en-GB" sz="2500" dirty="0" err="1"/>
              <a:t>ponovi</a:t>
            </a:r>
            <a:r>
              <a:rPr lang="en-GB" sz="2500" dirty="0"/>
              <a:t> mi </a:t>
            </a:r>
            <a:r>
              <a:rPr lang="en-GB" sz="2500" dirty="0" err="1"/>
              <a:t>uputu</a:t>
            </a:r>
            <a:r>
              <a:rPr lang="en-GB" sz="2500" dirty="0"/>
              <a:t> da </a:t>
            </a:r>
            <a:r>
              <a:rPr lang="en-GB" sz="2500" dirty="0" err="1"/>
              <a:t>vidim</a:t>
            </a:r>
            <a:r>
              <a:rPr lang="en-GB" sz="2500" dirty="0"/>
              <a:t> </a:t>
            </a:r>
            <a:r>
              <a:rPr lang="en-GB" sz="2500" dirty="0" err="1"/>
              <a:t>jesi</a:t>
            </a:r>
            <a:r>
              <a:rPr lang="en-GB" sz="2500" dirty="0"/>
              <a:t> li me dobro </a:t>
            </a:r>
            <a:r>
              <a:rPr lang="en-GB" sz="2500" dirty="0" err="1"/>
              <a:t>razumio</a:t>
            </a:r>
            <a:r>
              <a:rPr lang="en-GB" sz="2500" dirty="0"/>
              <a:t>/-</a:t>
            </a:r>
            <a:r>
              <a:rPr lang="en-GB" sz="2500" dirty="0" err="1"/>
              <a:t>jela</a:t>
            </a:r>
            <a:r>
              <a:rPr lang="en-GB" sz="2500" dirty="0"/>
              <a:t>!”)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8E05C9F-5D05-6731-083D-5A5B2013F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3" name="Graphic 12" descr="Checklist with solid fill">
            <a:extLst>
              <a:ext uri="{FF2B5EF4-FFF2-40B4-BE49-F238E27FC236}">
                <a16:creationId xmlns:a16="http://schemas.microsoft.com/office/drawing/2014/main" id="{74BDD45F-6DE7-7036-399F-B87DB6D73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6611" y="3431194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E31994-F229-E2D5-B265-E8506CBD20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710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6592AB-1530-37F8-ED54-795631BB9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27056" y="677952"/>
            <a:ext cx="5320995" cy="583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500" dirty="0" err="1"/>
              <a:t>Izbjegavati</a:t>
            </a:r>
            <a:r>
              <a:rPr lang="it-IT" sz="2500" dirty="0"/>
              <a:t> </a:t>
            </a:r>
            <a:r>
              <a:rPr lang="it-IT" sz="2500" dirty="0" err="1"/>
              <a:t>pitanje</a:t>
            </a:r>
            <a:r>
              <a:rPr lang="it-IT" sz="2500" dirty="0"/>
              <a:t>: „Jesi li me </a:t>
            </a:r>
            <a:r>
              <a:rPr lang="it-IT" sz="2500" dirty="0" err="1"/>
              <a:t>razumio</a:t>
            </a:r>
            <a:r>
              <a:rPr lang="it-IT" sz="2500" dirty="0"/>
              <a:t>/-</a:t>
            </a:r>
            <a:r>
              <a:rPr lang="it-IT" sz="2500" dirty="0" err="1"/>
              <a:t>jela</a:t>
            </a:r>
            <a:r>
              <a:rPr lang="it-IT" sz="2500" dirty="0"/>
              <a:t>?”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Provjeriti</a:t>
            </a:r>
            <a:r>
              <a:rPr lang="en-GB" sz="2500" dirty="0"/>
              <a:t> </a:t>
            </a:r>
            <a:r>
              <a:rPr lang="en-GB" sz="2500" dirty="0" err="1"/>
              <a:t>ima</a:t>
            </a:r>
            <a:r>
              <a:rPr lang="en-GB" sz="2500" dirty="0"/>
              <a:t> li </a:t>
            </a:r>
            <a:r>
              <a:rPr lang="en-GB" sz="2500" dirty="0" err="1"/>
              <a:t>kakvih</a:t>
            </a:r>
            <a:r>
              <a:rPr lang="en-GB" sz="2500" dirty="0"/>
              <a:t> </a:t>
            </a:r>
            <a:r>
              <a:rPr lang="en-GB" sz="2500" dirty="0" err="1"/>
              <a:t>pitanja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Poticati</a:t>
            </a:r>
            <a:r>
              <a:rPr lang="en-GB" sz="2500" dirty="0"/>
              <a:t> </a:t>
            </a:r>
            <a:r>
              <a:rPr lang="en-GB" sz="2500" dirty="0" err="1"/>
              <a:t>na</a:t>
            </a:r>
            <a:r>
              <a:rPr lang="en-GB" sz="2500" dirty="0"/>
              <a:t> </a:t>
            </a:r>
            <a:r>
              <a:rPr lang="en-GB" sz="2500" dirty="0" err="1"/>
              <a:t>zapisivanje</a:t>
            </a:r>
            <a:r>
              <a:rPr lang="en-GB" sz="2500" dirty="0"/>
              <a:t> </a:t>
            </a:r>
            <a:r>
              <a:rPr lang="en-GB" sz="2500" dirty="0" err="1"/>
              <a:t>upute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Pratiti </a:t>
            </a:r>
            <a:r>
              <a:rPr lang="en-GB" sz="2500" dirty="0" err="1"/>
              <a:t>primjenu</a:t>
            </a:r>
            <a:r>
              <a:rPr lang="en-GB" sz="2500" dirty="0"/>
              <a:t> </a:t>
            </a:r>
            <a:r>
              <a:rPr lang="en-GB" sz="2500" dirty="0" err="1"/>
              <a:t>upute</a:t>
            </a:r>
            <a:endParaRPr lang="en-GB" sz="2500" dirty="0"/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B6EBB0B-98D7-996A-1869-700A17AA0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EE4C81E8-F89A-C556-BF5D-BC63B08CE3F4}"/>
              </a:ext>
            </a:extLst>
          </p:cNvPr>
          <p:cNvSpPr txBox="1">
            <a:spLocks/>
          </p:cNvSpPr>
          <p:nvPr/>
        </p:nvSpPr>
        <p:spPr>
          <a:xfrm>
            <a:off x="1721012" y="3246878"/>
            <a:ext cx="3349132" cy="12295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Provjera razumijevanja</a:t>
            </a:r>
            <a:endParaRPr lang="en-GB" sz="2500" b="1" dirty="0"/>
          </a:p>
        </p:txBody>
      </p:sp>
      <p:pic>
        <p:nvPicPr>
          <p:cNvPr id="14" name="Graphic 13" descr="Checklist with solid fill">
            <a:extLst>
              <a:ext uri="{FF2B5EF4-FFF2-40B4-BE49-F238E27FC236}">
                <a16:creationId xmlns:a16="http://schemas.microsoft.com/office/drawing/2014/main" id="{AD044136-2140-F2AB-68B5-AC31A6DD0D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6611" y="3431194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4664A7-0786-2C6A-2EDD-DE778A8BFE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00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00E1D7-43AB-A2B6-EFAD-D1345F61A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98435" y="3458423"/>
            <a:ext cx="3471959" cy="8053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Davanje povratne informacije</a:t>
            </a:r>
            <a:endParaRPr lang="en-GB" sz="25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27056" y="651448"/>
            <a:ext cx="5320995" cy="5835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500" dirty="0"/>
              <a:t>Odmah po učinjenom postupku, bez odgode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Istinita</a:t>
            </a:r>
            <a:r>
              <a:rPr lang="en-GB" sz="2500" dirty="0"/>
              <a:t>, bez </a:t>
            </a:r>
            <a:r>
              <a:rPr lang="en-GB" sz="2500" dirty="0" err="1"/>
              <a:t>iskrivljavanja</a:t>
            </a:r>
            <a:r>
              <a:rPr lang="en-GB" sz="2500" dirty="0"/>
              <a:t> u </a:t>
            </a:r>
            <a:r>
              <a:rPr lang="en-GB" sz="2500" dirty="0" err="1"/>
              <a:t>bilo</a:t>
            </a:r>
            <a:r>
              <a:rPr lang="en-GB" sz="2500" dirty="0"/>
              <a:t> </a:t>
            </a:r>
            <a:r>
              <a:rPr lang="en-GB" sz="2500" dirty="0" err="1"/>
              <a:t>kojem</a:t>
            </a:r>
            <a:r>
              <a:rPr lang="en-GB" sz="2500" dirty="0"/>
              <a:t> </a:t>
            </a:r>
            <a:r>
              <a:rPr lang="en-GB" sz="2500" dirty="0" err="1"/>
              <a:t>smjeru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Konkretna</a:t>
            </a:r>
            <a:r>
              <a:rPr lang="en-GB" sz="2500" dirty="0"/>
              <a:t>, bez </a:t>
            </a:r>
            <a:r>
              <a:rPr lang="en-GB" sz="2500" dirty="0" err="1"/>
              <a:t>apstrakcija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pl-PL" sz="2500" dirty="0"/>
              <a:t>Jasno izreći što je krivo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Jasno</a:t>
            </a:r>
            <a:r>
              <a:rPr lang="en-GB" sz="2500" dirty="0"/>
              <a:t> </a:t>
            </a:r>
            <a:r>
              <a:rPr lang="en-GB" sz="2500" dirty="0" err="1"/>
              <a:t>dati</a:t>
            </a:r>
            <a:r>
              <a:rPr lang="en-GB" sz="2500" dirty="0"/>
              <a:t> (</a:t>
            </a:r>
            <a:r>
              <a:rPr lang="en-GB" sz="2500" dirty="0" err="1"/>
              <a:t>ponoviti</a:t>
            </a:r>
            <a:r>
              <a:rPr lang="en-GB" sz="2500" dirty="0"/>
              <a:t>) </a:t>
            </a:r>
            <a:r>
              <a:rPr lang="en-GB" sz="2500" dirty="0" err="1"/>
              <a:t>uputu</a:t>
            </a:r>
            <a:r>
              <a:rPr lang="en-GB" sz="2500" dirty="0"/>
              <a:t> </a:t>
            </a:r>
            <a:r>
              <a:rPr lang="en-GB" sz="2500" dirty="0" err="1"/>
              <a:t>kako</a:t>
            </a:r>
            <a:r>
              <a:rPr lang="en-GB" sz="2500" dirty="0"/>
              <a:t> </a:t>
            </a:r>
            <a:r>
              <a:rPr lang="en-GB" sz="2500" dirty="0" err="1"/>
              <a:t>poboljšati</a:t>
            </a:r>
            <a:r>
              <a:rPr lang="en-GB" sz="2500" dirty="0"/>
              <a:t> </a:t>
            </a:r>
            <a:r>
              <a:rPr lang="en-GB" sz="2500" dirty="0" err="1"/>
              <a:t>postupak</a:t>
            </a:r>
            <a:endParaRPr lang="en-GB" sz="2500" dirty="0"/>
          </a:p>
          <a:p>
            <a:endParaRPr lang="en-GB" sz="2400" dirty="0">
              <a:latin typeface="+mj-lt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C4C8164-E578-0DCF-A3E9-FC517864D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2" name="Graphic 11" descr="Chevron arrows with solid fill">
            <a:extLst>
              <a:ext uri="{FF2B5EF4-FFF2-40B4-BE49-F238E27FC236}">
                <a16:creationId xmlns:a16="http://schemas.microsoft.com/office/drawing/2014/main" id="{86070258-754E-15A1-D75B-42DE40D503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1759" y="3383426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44C652-5716-29FE-4697-C5934E1654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054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B87AB4E-8606-400A-619E-968B9B2BE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2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9F66762-1C33-C205-3148-5922370C4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94556986-469C-21EE-B3D5-FDE31EE67B87}"/>
              </a:ext>
            </a:extLst>
          </p:cNvPr>
          <p:cNvSpPr txBox="1">
            <a:spLocks/>
          </p:cNvSpPr>
          <p:nvPr/>
        </p:nvSpPr>
        <p:spPr>
          <a:xfrm>
            <a:off x="1898435" y="3458422"/>
            <a:ext cx="3471959" cy="1614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2500" b="1" dirty="0" err="1"/>
              <a:t>Davanje</a:t>
            </a:r>
            <a:r>
              <a:rPr lang="en-GB" sz="2500" b="1" dirty="0"/>
              <a:t> </a:t>
            </a:r>
            <a:r>
              <a:rPr lang="en-GB" sz="2500" b="1" dirty="0" err="1"/>
              <a:t>povratne</a:t>
            </a:r>
            <a:r>
              <a:rPr lang="en-GB" sz="2500" b="1" dirty="0"/>
              <a:t> </a:t>
            </a:r>
            <a:r>
              <a:rPr lang="en-GB" sz="2500" b="1" dirty="0" err="1"/>
              <a:t>informacije</a:t>
            </a:r>
            <a:endParaRPr lang="en-GB" sz="2500" b="1" dirty="0"/>
          </a:p>
        </p:txBody>
      </p:sp>
      <p:pic>
        <p:nvPicPr>
          <p:cNvPr id="14" name="Graphic 13" descr="Chevron arrows with solid fill">
            <a:extLst>
              <a:ext uri="{FF2B5EF4-FFF2-40B4-BE49-F238E27FC236}">
                <a16:creationId xmlns:a16="http://schemas.microsoft.com/office/drawing/2014/main" id="{8A03EA78-60CD-8CED-5423-6116425E69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1759" y="3383426"/>
            <a:ext cx="914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CF4045-B462-57E6-CA2B-CBFBF6E0CD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FA39FE8B-917C-0312-DF3D-9C9938CA8DE0}"/>
              </a:ext>
            </a:extLst>
          </p:cNvPr>
          <p:cNvSpPr txBox="1">
            <a:spLocks/>
          </p:cNvSpPr>
          <p:nvPr/>
        </p:nvSpPr>
        <p:spPr>
          <a:xfrm>
            <a:off x="6592707" y="3696798"/>
            <a:ext cx="5320995" cy="18293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500" dirty="0" err="1"/>
              <a:t>Provjeriti</a:t>
            </a:r>
            <a:r>
              <a:rPr lang="en-GB" sz="2500" dirty="0"/>
              <a:t> </a:t>
            </a:r>
            <a:r>
              <a:rPr lang="en-GB" sz="2500" dirty="0" err="1"/>
              <a:t>razumijevanje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Provjeriti</a:t>
            </a:r>
            <a:r>
              <a:rPr lang="en-GB" sz="2500" dirty="0"/>
              <a:t> </a:t>
            </a:r>
            <a:r>
              <a:rPr lang="en-GB" sz="2500" dirty="0" err="1"/>
              <a:t>ima</a:t>
            </a:r>
            <a:r>
              <a:rPr lang="en-GB" sz="2500" dirty="0"/>
              <a:t> li </a:t>
            </a:r>
            <a:r>
              <a:rPr lang="en-GB" sz="2500" dirty="0" err="1"/>
              <a:t>kakvih</a:t>
            </a:r>
            <a:r>
              <a:rPr lang="en-GB" sz="2500" dirty="0"/>
              <a:t> </a:t>
            </a:r>
            <a:r>
              <a:rPr lang="en-GB" sz="2500" dirty="0" err="1"/>
              <a:t>pitanja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Pratiti </a:t>
            </a:r>
            <a:r>
              <a:rPr lang="en-GB" sz="2500" dirty="0" err="1"/>
              <a:t>primjenu</a:t>
            </a:r>
            <a:r>
              <a:rPr lang="en-GB" sz="2500" dirty="0"/>
              <a:t> </a:t>
            </a:r>
            <a:r>
              <a:rPr lang="en-GB" sz="2500" dirty="0" err="1"/>
              <a:t>upute</a:t>
            </a:r>
            <a:endParaRPr lang="en-GB" sz="2500" dirty="0"/>
          </a:p>
          <a:p>
            <a:pPr marL="0" indent="0">
              <a:buNone/>
            </a:pPr>
            <a:endParaRPr lang="en-GB" sz="2400" dirty="0">
              <a:latin typeface="+mj-lt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3091111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F5777C-2B0E-9C16-56E0-C0CB1BDA2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478639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Prijedlozi za uspješniju komunikaciju: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12082" y="3458423"/>
            <a:ext cx="2346022" cy="8053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b="1" dirty="0"/>
              <a:t>Važno</a:t>
            </a:r>
            <a:endParaRPr lang="en-GB" sz="2500" b="1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27056" y="725918"/>
            <a:ext cx="5320995" cy="18929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/>
              <a:t>Pratiti </a:t>
            </a:r>
            <a:r>
              <a:rPr lang="en-GB" sz="2500" dirty="0" err="1"/>
              <a:t>ponašanje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Motivirati</a:t>
            </a:r>
            <a:r>
              <a:rPr lang="en-GB" sz="2500" dirty="0"/>
              <a:t> </a:t>
            </a:r>
            <a:r>
              <a:rPr lang="en-GB" sz="2500" dirty="0" err="1"/>
              <a:t>i</a:t>
            </a:r>
            <a:r>
              <a:rPr lang="en-GB" sz="2500" dirty="0"/>
              <a:t> </a:t>
            </a:r>
            <a:r>
              <a:rPr lang="en-GB" sz="2500" dirty="0" err="1"/>
              <a:t>usmjeravati</a:t>
            </a:r>
            <a:r>
              <a:rPr lang="en-GB" sz="2500" dirty="0"/>
              <a:t> </a:t>
            </a:r>
            <a:r>
              <a:rPr lang="en-GB" sz="2500" dirty="0" err="1"/>
              <a:t>pažnju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Otkloniti</a:t>
            </a:r>
            <a:r>
              <a:rPr lang="en-GB" sz="2500" dirty="0"/>
              <a:t> </a:t>
            </a:r>
            <a:r>
              <a:rPr lang="en-GB" sz="2500" dirty="0" err="1"/>
              <a:t>ometajuće</a:t>
            </a:r>
            <a:r>
              <a:rPr lang="en-GB" sz="2500" dirty="0"/>
              <a:t> </a:t>
            </a:r>
            <a:r>
              <a:rPr lang="en-GB" sz="2500" dirty="0" err="1"/>
              <a:t>faktore</a:t>
            </a:r>
            <a:endParaRPr lang="en-GB" sz="2500" dirty="0"/>
          </a:p>
          <a:p>
            <a:pPr marL="0" indent="0">
              <a:buNone/>
            </a:pPr>
            <a:endParaRPr lang="en-GB" sz="2400" dirty="0">
              <a:latin typeface="+mj-lt"/>
            </a:endParaRPr>
          </a:p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3729F2-CA46-AACC-E837-F205044168A5}"/>
              </a:ext>
            </a:extLst>
          </p:cNvPr>
          <p:cNvSpPr txBox="1"/>
          <p:nvPr/>
        </p:nvSpPr>
        <p:spPr>
          <a:xfrm>
            <a:off x="6228400" y="5046974"/>
            <a:ext cx="5963600" cy="17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Čest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osjećaj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frustracije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Strpljenje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ponavljanje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prihvaćanje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B1BFCF6-9B3C-7843-8721-C7148C5CB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3" name="Graphic 12" descr="Lightbulb and gear with solid fill">
            <a:extLst>
              <a:ext uri="{FF2B5EF4-FFF2-40B4-BE49-F238E27FC236}">
                <a16:creationId xmlns:a16="http://schemas.microsoft.com/office/drawing/2014/main" id="{8A5FDFF1-835D-77CF-BDD3-B4EDD3A849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5321" y="3334022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8018D8-49F7-1898-9DC0-5E371E9A57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962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262" y="643421"/>
            <a:ext cx="4953000" cy="338789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Prilagodbe u kontekstu neformalnog obrazovanja odraslih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518024" y="4876611"/>
            <a:ext cx="5597241" cy="2552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l-PL" sz="2400" b="1" dirty="0"/>
              <a:t>→ Nisu potrebne nikakve posebne prilagodbe!</a:t>
            </a: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6518024" y="805480"/>
            <a:ext cx="5145157" cy="2434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Organizacijske prilagodbe</a:t>
            </a:r>
          </a:p>
          <a:p>
            <a:pPr>
              <a:lnSpc>
                <a:spcPct val="150000"/>
              </a:lnSpc>
            </a:pPr>
            <a:r>
              <a:rPr lang="hr-HR" sz="2500" b="1" dirty="0"/>
              <a:t>Prostorne prilagodbe</a:t>
            </a:r>
          </a:p>
          <a:p>
            <a:pPr>
              <a:lnSpc>
                <a:spcPct val="150000"/>
              </a:lnSpc>
            </a:pPr>
            <a:r>
              <a:rPr lang="hr-HR" sz="2500" b="1" dirty="0"/>
              <a:t>Tehničke prilagodbe</a:t>
            </a: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91AC7E-D91C-2208-8E41-3AFDEBBDD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7B22-082D-6620-4DB3-3CFBCF659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92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41" y="1017132"/>
            <a:ext cx="4953000" cy="40319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Metode i tehnike poučavanja u kontekstu neformalnog obrazovanja odraslih</a:t>
            </a:r>
            <a:endParaRPr lang="en-GB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6778156" y="1156590"/>
            <a:ext cx="5145157" cy="2608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500" b="1" dirty="0"/>
              <a:t>Metoda objašnjavanja</a:t>
            </a:r>
            <a:endParaRPr lang="en-GB" sz="2500" b="1" dirty="0"/>
          </a:p>
          <a:p>
            <a:pPr>
              <a:lnSpc>
                <a:spcPct val="150000"/>
              </a:lnSpc>
            </a:pPr>
            <a:r>
              <a:rPr lang="hr-HR" sz="2500" b="1" dirty="0"/>
              <a:t>Metoda demonstracije</a:t>
            </a:r>
            <a:endParaRPr lang="en-GB" sz="2500" b="1" dirty="0"/>
          </a:p>
          <a:p>
            <a:pPr>
              <a:lnSpc>
                <a:spcPct val="150000"/>
              </a:lnSpc>
            </a:pPr>
            <a:r>
              <a:rPr lang="hr-HR" sz="2500" b="1" dirty="0"/>
              <a:t>Metoda vođenja</a:t>
            </a:r>
            <a:endParaRPr lang="en-GB" sz="2500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0251A9-1C12-073A-9405-08C68BF8EF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332A87-B0A6-A750-DBEF-69780C54F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496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40319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Metode i tehnike poučavanja u kontekstu neformalnog obrazovanja odraslih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37304" y="720731"/>
            <a:ext cx="5854696" cy="3382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400" b="1" dirty="0"/>
              <a:t>Metoda objašnjavanja:</a:t>
            </a:r>
          </a:p>
          <a:p>
            <a:pPr lvl="1">
              <a:lnSpc>
                <a:spcPct val="150000"/>
              </a:lnSpc>
            </a:pPr>
            <a:r>
              <a:rPr lang="en-GB" sz="2400" dirty="0" err="1"/>
              <a:t>Pojednostaviti</a:t>
            </a:r>
            <a:r>
              <a:rPr lang="en-GB" sz="2400" dirty="0"/>
              <a:t> </a:t>
            </a:r>
            <a:r>
              <a:rPr lang="en-GB" sz="2400" dirty="0" err="1"/>
              <a:t>sadržaj</a:t>
            </a:r>
            <a:r>
              <a:rPr lang="en-GB" sz="2400" dirty="0"/>
              <a:t> (</a:t>
            </a:r>
            <a:r>
              <a:rPr lang="en-GB" sz="2400" dirty="0" err="1"/>
              <a:t>opseg</a:t>
            </a:r>
            <a:r>
              <a:rPr lang="en-GB" sz="2400" dirty="0"/>
              <a:t>, </a:t>
            </a:r>
            <a:r>
              <a:rPr lang="en-GB" sz="2400" dirty="0" err="1"/>
              <a:t>terminologiju</a:t>
            </a:r>
            <a:r>
              <a:rPr lang="en-GB" sz="2400" dirty="0"/>
              <a:t>, </a:t>
            </a:r>
            <a:r>
              <a:rPr lang="en-GB" sz="2400" dirty="0" err="1"/>
              <a:t>složenost</a:t>
            </a:r>
            <a:r>
              <a:rPr lang="en-GB" sz="2400" dirty="0"/>
              <a:t> </a:t>
            </a:r>
            <a:r>
              <a:rPr lang="en-GB" sz="2400" dirty="0" err="1"/>
              <a:t>izražavanja</a:t>
            </a:r>
            <a:r>
              <a:rPr lang="en-GB" sz="2400" dirty="0"/>
              <a:t>)</a:t>
            </a:r>
          </a:p>
          <a:p>
            <a:pPr lvl="1">
              <a:lnSpc>
                <a:spcPct val="150000"/>
              </a:lnSpc>
            </a:pPr>
            <a:r>
              <a:rPr lang="hr-HR" sz="2400" dirty="0"/>
              <a:t>Koristiti više pauza i provjera razumijevanja</a:t>
            </a:r>
          </a:p>
          <a:p>
            <a:pPr>
              <a:lnSpc>
                <a:spcPct val="150000"/>
              </a:lnSpc>
            </a:pPr>
            <a:endParaRPr lang="en-GB" sz="24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0E99D00-2F7C-C30F-BFB0-6DB079D10997}"/>
              </a:ext>
            </a:extLst>
          </p:cNvPr>
          <p:cNvSpPr txBox="1">
            <a:spLocks/>
          </p:cNvSpPr>
          <p:nvPr/>
        </p:nvSpPr>
        <p:spPr>
          <a:xfrm>
            <a:off x="6337304" y="3863031"/>
            <a:ext cx="4746814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400" b="1" dirty="0"/>
              <a:t>Metoda demonstracije</a:t>
            </a:r>
            <a:r>
              <a:rPr lang="en-GB" sz="2400" b="1" dirty="0"/>
              <a:t>:</a:t>
            </a:r>
            <a:endParaRPr lang="en-GB" sz="2400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0251A9-1C12-073A-9405-08C68BF8EF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332A87-B0A6-A750-DBEF-69780C54F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765465C3-7A84-F03D-3D4F-4034F5F69E2B}"/>
              </a:ext>
            </a:extLst>
          </p:cNvPr>
          <p:cNvSpPr txBox="1">
            <a:spLocks/>
          </p:cNvSpPr>
          <p:nvPr/>
        </p:nvSpPr>
        <p:spPr>
          <a:xfrm>
            <a:off x="6783902" y="4536307"/>
            <a:ext cx="4746814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400" dirty="0"/>
              <a:t>Kontakt 1 na 1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64080A5A-3357-B319-58B1-4593E8AF8861}"/>
              </a:ext>
            </a:extLst>
          </p:cNvPr>
          <p:cNvSpPr txBox="1">
            <a:spLocks/>
          </p:cNvSpPr>
          <p:nvPr/>
        </p:nvSpPr>
        <p:spPr>
          <a:xfrm>
            <a:off x="6338024" y="5352563"/>
            <a:ext cx="4746814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400" b="1" dirty="0"/>
              <a:t>Metoda vođenja</a:t>
            </a:r>
            <a:r>
              <a:rPr lang="en-GB" sz="2400" b="1" dirty="0"/>
              <a:t>:</a:t>
            </a:r>
            <a:endParaRPr lang="en-GB" sz="2400" dirty="0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2BCA2A56-69A7-FA73-6408-935E30F2005C}"/>
              </a:ext>
            </a:extLst>
          </p:cNvPr>
          <p:cNvSpPr txBox="1">
            <a:spLocks/>
          </p:cNvSpPr>
          <p:nvPr/>
        </p:nvSpPr>
        <p:spPr>
          <a:xfrm>
            <a:off x="6784622" y="5938375"/>
            <a:ext cx="4746814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hr-HR" sz="2400" dirty="0"/>
              <a:t>Prema dogovoru sa sudionikom</a:t>
            </a:r>
          </a:p>
        </p:txBody>
      </p:sp>
    </p:spTree>
    <p:extLst>
      <p:ext uri="{BB962C8B-B14F-4D97-AF65-F5344CB8AC3E}">
        <p14:creationId xmlns:p14="http://schemas.microsoft.com/office/powerpoint/2010/main" val="675922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Intelektualne teškoće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48188"/>
            <a:ext cx="4793673" cy="402099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Stanje koje nastaje tijekom razdoblja razvoja djeteta, a koje je karakterizirano značajno ispodprosječnim intelektualnim funkcioniranjem i adaptivnim ponašanjem.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0692" y="2303610"/>
            <a:ext cx="5181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b="1" dirty="0" err="1"/>
              <a:t>Intelektualno</a:t>
            </a:r>
            <a:r>
              <a:rPr lang="en-GB" sz="2500" b="1" dirty="0"/>
              <a:t> </a:t>
            </a:r>
            <a:r>
              <a:rPr lang="en-GB" sz="2500" b="1" dirty="0" err="1"/>
              <a:t>funkcioniranje</a:t>
            </a:r>
            <a:endParaRPr lang="en-GB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Adaptivno</a:t>
            </a:r>
            <a:r>
              <a:rPr lang="en-GB" sz="2500" b="1" dirty="0"/>
              <a:t> </a:t>
            </a:r>
            <a:r>
              <a:rPr lang="en-GB" sz="2500" b="1" dirty="0" err="1"/>
              <a:t>funkcioniranje</a:t>
            </a:r>
            <a:endParaRPr lang="en-GB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Početak</a:t>
            </a:r>
            <a:r>
              <a:rPr lang="en-GB" sz="2500" b="1" dirty="0"/>
              <a:t> </a:t>
            </a:r>
            <a:r>
              <a:rPr lang="en-GB" sz="2500" b="1" dirty="0" err="1"/>
              <a:t>tijekom</a:t>
            </a:r>
            <a:r>
              <a:rPr lang="en-GB" sz="2500" b="1" dirty="0"/>
              <a:t> </a:t>
            </a:r>
            <a:r>
              <a:rPr lang="en-GB" sz="2500" b="1" dirty="0" err="1"/>
              <a:t>ranog</a:t>
            </a:r>
            <a:r>
              <a:rPr lang="en-GB" sz="2500" b="1" dirty="0"/>
              <a:t> </a:t>
            </a:r>
            <a:r>
              <a:rPr lang="en-GB" sz="2500" b="1" dirty="0" err="1"/>
              <a:t>rasta</a:t>
            </a:r>
            <a:r>
              <a:rPr lang="en-GB" sz="2500" b="1" dirty="0"/>
              <a:t> </a:t>
            </a:r>
            <a:r>
              <a:rPr lang="en-GB" sz="2500" b="1" dirty="0" err="1"/>
              <a:t>i</a:t>
            </a:r>
            <a:r>
              <a:rPr lang="en-GB" sz="2500" b="1" dirty="0"/>
              <a:t> </a:t>
            </a:r>
            <a:r>
              <a:rPr lang="en-GB" sz="2500" b="1" dirty="0" err="1"/>
              <a:t>razvoja</a:t>
            </a: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80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850" y="395346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15699" y="1834851"/>
            <a:ext cx="6857853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l-PL" sz="2400" dirty="0"/>
              <a:t>Tečaj „Kratki uvod u filozofiju” – vi ste organizator</a:t>
            </a:r>
          </a:p>
          <a:p>
            <a:pPr>
              <a:lnSpc>
                <a:spcPct val="150000"/>
              </a:lnSpc>
            </a:pPr>
            <a:r>
              <a:rPr lang="en-GB" sz="2400" dirty="0" err="1"/>
              <a:t>Prijavila</a:t>
            </a:r>
            <a:r>
              <a:rPr lang="en-GB" sz="2400" dirty="0"/>
              <a:t> se </a:t>
            </a:r>
            <a:r>
              <a:rPr lang="en-GB" sz="2400" dirty="0" err="1"/>
              <a:t>osoba</a:t>
            </a:r>
            <a:r>
              <a:rPr lang="en-GB" sz="2400" dirty="0"/>
              <a:t> s </a:t>
            </a:r>
            <a:r>
              <a:rPr lang="en-GB" sz="2400" dirty="0" err="1"/>
              <a:t>intelektualnim</a:t>
            </a:r>
            <a:r>
              <a:rPr lang="en-GB" sz="2400" dirty="0"/>
              <a:t> </a:t>
            </a:r>
            <a:r>
              <a:rPr lang="en-GB" sz="2400" dirty="0" err="1"/>
              <a:t>teškoćama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Kako</a:t>
            </a:r>
            <a:r>
              <a:rPr lang="en-GB" sz="2400" dirty="0"/>
              <a:t> </a:t>
            </a:r>
            <a:r>
              <a:rPr lang="en-GB" sz="2400" dirty="0" err="1"/>
              <a:t>biste</a:t>
            </a:r>
            <a:r>
              <a:rPr lang="en-GB" sz="2400" dirty="0"/>
              <a:t> </a:t>
            </a:r>
            <a:r>
              <a:rPr lang="en-GB" sz="2400" dirty="0" err="1"/>
              <a:t>prilagodili</a:t>
            </a:r>
            <a:r>
              <a:rPr lang="en-GB" sz="2400" dirty="0"/>
              <a:t> </a:t>
            </a:r>
            <a:r>
              <a:rPr lang="en-GB" sz="2400" dirty="0" err="1"/>
              <a:t>edukacije</a:t>
            </a:r>
            <a:r>
              <a:rPr lang="en-GB" sz="2400" dirty="0"/>
              <a:t> s </a:t>
            </a:r>
            <a:r>
              <a:rPr lang="en-GB" sz="2400" dirty="0" err="1"/>
              <a:t>obzirom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teškoće</a:t>
            </a:r>
            <a:r>
              <a:rPr lang="en-GB" sz="2400" dirty="0"/>
              <a:t> </a:t>
            </a:r>
            <a:r>
              <a:rPr lang="en-GB" sz="2400" dirty="0" err="1"/>
              <a:t>koje</a:t>
            </a:r>
            <a:r>
              <a:rPr lang="en-GB" sz="2400" dirty="0"/>
              <a:t> </a:t>
            </a:r>
            <a:r>
              <a:rPr lang="en-GB" sz="2400" dirty="0" err="1"/>
              <a:t>polaznici</a:t>
            </a:r>
            <a:r>
              <a:rPr lang="en-GB" sz="2400" dirty="0"/>
              <a:t> </a:t>
            </a:r>
            <a:r>
              <a:rPr lang="en-GB" sz="2400" dirty="0" err="1"/>
              <a:t>imaju</a:t>
            </a:r>
            <a:r>
              <a:rPr lang="en-GB" sz="2400" dirty="0"/>
              <a:t>?</a:t>
            </a:r>
          </a:p>
          <a:p>
            <a:pPr marL="0" indent="0">
              <a:buNone/>
            </a:pPr>
            <a:endParaRPr lang="en-GB" dirty="0">
              <a:latin typeface="+mj-lt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" name="Content Placeholder 9" descr="Koncept sastanka timskog rada. Osam ljudi sjedi za stolom i sudjeluje u radnom zadatku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CA32F11-A3A9-8FD4-AECE-60915055B7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50F972-3C9E-E1A6-99BC-DF03F61CC6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rce dizajnirano i oblikovano od različitih riječi, a glavna riječ je &quot;Hvala&quot;.">
            <a:extLst>
              <a:ext uri="{FF2B5EF4-FFF2-40B4-BE49-F238E27FC236}">
                <a16:creationId xmlns:a16="http://schemas.microsoft.com/office/drawing/2014/main" id="{F5E159F8-442F-14E8-BBA1-1D53CF5A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91" y="0"/>
            <a:ext cx="12246591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99741A-0B15-F10D-5F01-CA714A1A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653685-9C1C-735C-7914-8C8A1E4AB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7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794" y="2766218"/>
            <a:ext cx="624641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Dodatak: Radioničke vježbe</a:t>
            </a:r>
            <a:endParaRPr lang="en-GB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9F4E494-0636-0D47-FFE5-AB270743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BDEEBC-E305-51F3-D073-F2A0FE662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16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Intelektualno funkcioniranje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48188"/>
            <a:ext cx="4793673" cy="402099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Sposobnost mišljenja koja omogućuje snalaženje u novim prilikama.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1471" y="2251940"/>
            <a:ext cx="5805055" cy="36570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Mjeri</a:t>
            </a:r>
            <a:r>
              <a:rPr lang="en-GB" sz="2500" dirty="0"/>
              <a:t> se </a:t>
            </a:r>
            <a:r>
              <a:rPr lang="en-GB" sz="2500" dirty="0" err="1"/>
              <a:t>testovima</a:t>
            </a:r>
            <a:r>
              <a:rPr lang="en-GB" sz="2500" dirty="0"/>
              <a:t> </a:t>
            </a:r>
            <a:r>
              <a:rPr lang="en-GB" sz="2500" dirty="0" err="1"/>
              <a:t>inteligencije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Kvocijent</a:t>
            </a:r>
            <a:r>
              <a:rPr lang="en-GB" sz="2500" dirty="0"/>
              <a:t> </a:t>
            </a:r>
            <a:r>
              <a:rPr lang="en-GB" sz="2500" dirty="0" err="1"/>
              <a:t>inteligencije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IQ (70 – 130) → 95 % </a:t>
            </a:r>
            <a:r>
              <a:rPr lang="en-GB" sz="2500" dirty="0" err="1"/>
              <a:t>ljudi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IQ = 100 → </a:t>
            </a:r>
            <a:r>
              <a:rPr lang="en-GB" sz="2500" dirty="0" err="1"/>
              <a:t>prosjek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IQ &lt; 70 → </a:t>
            </a:r>
            <a:r>
              <a:rPr lang="en-GB" sz="2500" dirty="0" err="1"/>
              <a:t>teškoće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06A0B1-03F8-7EA7-870F-6B7BE67D017B}"/>
              </a:ext>
            </a:extLst>
          </p:cNvPr>
          <p:cNvSpPr txBox="1"/>
          <p:nvPr/>
        </p:nvSpPr>
        <p:spPr>
          <a:xfrm>
            <a:off x="6338455" y="6130638"/>
            <a:ext cx="44819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US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Genetski</a:t>
            </a: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uvjetovano</a:t>
            </a:r>
            <a:endParaRPr lang="en-US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62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62055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Adaptivno funkcioniranje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48188"/>
            <a:ext cx="5001491" cy="40209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Koliko učinkovito osoba ispunjava zahtjeve svakodnevnog života i koliko dobro zadovoljava standarde osobne neovisnosti za određenu dobnu skupinu, </a:t>
            </a:r>
            <a:r>
              <a:rPr lang="hr-HR" sz="2500" dirty="0" err="1"/>
              <a:t>sociokulturalno</a:t>
            </a:r>
            <a:r>
              <a:rPr lang="hr-HR" sz="2500" dirty="0"/>
              <a:t> podrijetlo i uvjete u zajednici.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1471" y="2258867"/>
            <a:ext cx="5805055" cy="36570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Vještina</a:t>
            </a:r>
            <a:r>
              <a:rPr lang="en-GB" sz="2500" dirty="0"/>
              <a:t> </a:t>
            </a:r>
            <a:r>
              <a:rPr lang="en-GB" sz="2500" dirty="0" err="1"/>
              <a:t>komuniciranja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Socijalne</a:t>
            </a:r>
            <a:r>
              <a:rPr lang="en-GB" sz="2500" dirty="0"/>
              <a:t> </a:t>
            </a:r>
            <a:r>
              <a:rPr lang="en-GB" sz="2500" dirty="0" err="1"/>
              <a:t>vještine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Školske</a:t>
            </a:r>
            <a:r>
              <a:rPr lang="en-GB" sz="2500" dirty="0"/>
              <a:t>, </a:t>
            </a:r>
            <a:r>
              <a:rPr lang="en-GB" sz="2500" dirty="0" err="1"/>
              <a:t>odnosno</a:t>
            </a:r>
            <a:r>
              <a:rPr lang="en-GB" sz="2500" dirty="0"/>
              <a:t> </a:t>
            </a:r>
            <a:r>
              <a:rPr lang="en-GB" sz="2500" dirty="0" err="1"/>
              <a:t>poslovne</a:t>
            </a:r>
            <a:r>
              <a:rPr lang="en-GB" sz="2500" dirty="0"/>
              <a:t> </a:t>
            </a:r>
            <a:r>
              <a:rPr lang="en-GB" sz="2500" dirty="0" err="1"/>
              <a:t>vještine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Vještine</a:t>
            </a:r>
            <a:r>
              <a:rPr lang="en-GB" sz="2500" dirty="0"/>
              <a:t> </a:t>
            </a:r>
            <a:r>
              <a:rPr lang="en-GB" sz="2500" dirty="0" err="1"/>
              <a:t>osobne</a:t>
            </a:r>
            <a:r>
              <a:rPr lang="en-GB" sz="2500" dirty="0"/>
              <a:t> </a:t>
            </a:r>
            <a:r>
              <a:rPr lang="en-GB" sz="2500" dirty="0" err="1"/>
              <a:t>neovisnosti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(…)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06A0B1-03F8-7EA7-870F-6B7BE67D017B}"/>
              </a:ext>
            </a:extLst>
          </p:cNvPr>
          <p:cNvSpPr txBox="1"/>
          <p:nvPr/>
        </p:nvSpPr>
        <p:spPr>
          <a:xfrm>
            <a:off x="6338455" y="6130638"/>
            <a:ext cx="44819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US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Naučeno</a:t>
            </a: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ponašanje</a:t>
            </a:r>
            <a:endParaRPr lang="en-US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7E4D2AC-3715-3E47-5B76-ACCBB8A0F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3C41C3-D667-0E4B-D2F1-7C75DCE0D3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75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01491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Početak tijekom ranog rasta i razvoja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48188"/>
            <a:ext cx="5001491" cy="40209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Početak stanja, odnosno prve manifestirane teškoće odnose se na period razvoja djeteta, tj. djetinjstvo i adolescenciju. </a:t>
            </a: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1472" y="2258867"/>
            <a:ext cx="5176602" cy="36570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500" dirty="0"/>
              <a:t>Dijagnosticira stručnjak</a:t>
            </a:r>
            <a:endParaRPr lang="en-US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Na temelju opsežnih dijagnostičkih postupaka</a:t>
            </a:r>
            <a:endParaRPr lang="en-US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0C49451-1795-3B81-55BF-7DF5812A4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7232249-C824-A48C-9F29-6D17945436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8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1470"/>
            <a:ext cx="9144000" cy="1417927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Intelektualne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nisu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samo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loš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rezultat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testovima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inteligencije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7B67803-DC37-E6F1-8433-8E213C0BB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A10D27-D685-F7C6-AB86-AA80EFADAD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9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3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850" y="395346"/>
            <a:ext cx="6423660" cy="1325563"/>
          </a:xfrm>
        </p:spPr>
        <p:txBody>
          <a:bodyPr>
            <a:normAutofit/>
          </a:bodyPr>
          <a:lstStyle/>
          <a:p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15699" y="1866381"/>
            <a:ext cx="696849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SzPts val="2400"/>
            </a:pPr>
            <a:r>
              <a:rPr lang="en-GB" dirty="0" err="1"/>
              <a:t>Ispišite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</a:t>
            </a:r>
            <a:r>
              <a:rPr lang="en-GB" dirty="0" err="1"/>
              <a:t>više</a:t>
            </a:r>
            <a:r>
              <a:rPr lang="en-GB" dirty="0"/>
              <a:t> </a:t>
            </a:r>
            <a:r>
              <a:rPr lang="en-GB" dirty="0" err="1"/>
              <a:t>naziva</a:t>
            </a:r>
            <a:r>
              <a:rPr lang="en-GB" dirty="0"/>
              <a:t> za </a:t>
            </a:r>
            <a:r>
              <a:rPr lang="en-GB" dirty="0" err="1"/>
              <a:t>koje</a:t>
            </a:r>
            <a:r>
              <a:rPr lang="en-GB" dirty="0"/>
              <a:t> </a:t>
            </a:r>
            <a:r>
              <a:rPr lang="en-GB" dirty="0" err="1"/>
              <a:t>ste</a:t>
            </a:r>
            <a:r>
              <a:rPr lang="en-GB" dirty="0"/>
              <a:t> </a:t>
            </a:r>
            <a:r>
              <a:rPr lang="en-GB" dirty="0" err="1"/>
              <a:t>čuli</a:t>
            </a:r>
            <a:r>
              <a:rPr lang="en-GB" dirty="0"/>
              <a:t>, a koji </a:t>
            </a:r>
            <a:r>
              <a:rPr lang="en-GB" dirty="0" err="1"/>
              <a:t>označavaju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bi </a:t>
            </a:r>
            <a:r>
              <a:rPr lang="en-GB" dirty="0" err="1"/>
              <a:t>mogli</a:t>
            </a:r>
            <a:r>
              <a:rPr lang="en-GB" dirty="0"/>
              <a:t> </a:t>
            </a:r>
            <a:r>
              <a:rPr lang="en-GB" dirty="0" err="1"/>
              <a:t>biti</a:t>
            </a:r>
            <a:r>
              <a:rPr lang="en-GB" dirty="0"/>
              <a:t> </a:t>
            </a:r>
            <a:r>
              <a:rPr lang="en-GB" dirty="0" err="1"/>
              <a:t>povezani</a:t>
            </a:r>
            <a:r>
              <a:rPr lang="en-GB" dirty="0"/>
              <a:t> s </a:t>
            </a:r>
            <a:r>
              <a:rPr lang="en-GB" dirty="0" err="1"/>
              <a:t>osobama</a:t>
            </a:r>
            <a:r>
              <a:rPr lang="en-GB" dirty="0"/>
              <a:t> s </a:t>
            </a:r>
            <a:r>
              <a:rPr lang="en-GB" dirty="0" err="1"/>
              <a:t>intelektualnim</a:t>
            </a:r>
            <a:r>
              <a:rPr lang="en-GB" dirty="0"/>
              <a:t> </a:t>
            </a:r>
            <a:r>
              <a:rPr lang="en-GB" dirty="0" err="1"/>
              <a:t>teškoćama</a:t>
            </a:r>
            <a:r>
              <a:rPr lang="en-GB" dirty="0"/>
              <a:t>.</a:t>
            </a:r>
            <a:endParaRPr lang="hr-HR" dirty="0"/>
          </a:p>
          <a:p>
            <a:pPr>
              <a:lnSpc>
                <a:spcPct val="150000"/>
              </a:lnSpc>
              <a:buSzPts val="2400"/>
            </a:pPr>
            <a:r>
              <a:rPr lang="en-GB" dirty="0" err="1"/>
              <a:t>Komentirajte</a:t>
            </a:r>
            <a:r>
              <a:rPr lang="en-GB" dirty="0"/>
              <a:t>! </a:t>
            </a:r>
          </a:p>
          <a:p>
            <a:pPr>
              <a:lnSpc>
                <a:spcPct val="150000"/>
              </a:lnSpc>
              <a:buSzPts val="2400"/>
            </a:pPr>
            <a:endParaRPr lang="en-GB" dirty="0"/>
          </a:p>
        </p:txBody>
      </p:sp>
      <p:pic>
        <p:nvPicPr>
          <p:cNvPr id="10" name="Content Placeholder 9" descr="Koncept sastanka timskog rada. Osam ljudi sjedi za stolom i sudjeluje u radnom zadatku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2D1754D-9762-35C3-2662-1F5027749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FC25F9-6D91-5ADC-20BF-B9EAF539E6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4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Nazivlje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0692" y="2345172"/>
            <a:ext cx="5181600" cy="121544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l-PL" sz="2500" b="1" dirty="0"/>
              <a:t>Mentalna retardacija – još i dalje aktualno!</a:t>
            </a: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CD9A24B-AA35-A9AC-F3F6-1A852EE401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838200" y="2303610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/>
              <a:t>Idiot, </a:t>
            </a:r>
            <a:r>
              <a:rPr lang="en-GB" sz="2500" dirty="0" err="1"/>
              <a:t>imbecil</a:t>
            </a:r>
            <a:r>
              <a:rPr lang="en-GB" sz="2500" dirty="0"/>
              <a:t>, </a:t>
            </a:r>
            <a:r>
              <a:rPr lang="en-GB" sz="2500" dirty="0" err="1"/>
              <a:t>debil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Intelektualno</a:t>
            </a:r>
            <a:r>
              <a:rPr lang="en-GB" sz="2500" dirty="0"/>
              <a:t> </a:t>
            </a:r>
            <a:r>
              <a:rPr lang="en-GB" sz="2500" dirty="0" err="1"/>
              <a:t>insuficijentan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Slabouman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Umno </a:t>
            </a:r>
            <a:r>
              <a:rPr lang="en-GB" sz="2500" dirty="0" err="1"/>
              <a:t>zaostao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(…) – </a:t>
            </a:r>
            <a:r>
              <a:rPr lang="en-GB" sz="2500" dirty="0" err="1"/>
              <a:t>zastarjelo</a:t>
            </a:r>
            <a:r>
              <a:rPr lang="en-GB" sz="2500" dirty="0"/>
              <a:t>!</a:t>
            </a: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FB0744D1-F52A-6833-5A69-0C54ACF3D4B6}"/>
              </a:ext>
            </a:extLst>
          </p:cNvPr>
          <p:cNvSpPr txBox="1">
            <a:spLocks/>
          </p:cNvSpPr>
          <p:nvPr/>
        </p:nvSpPr>
        <p:spPr>
          <a:xfrm>
            <a:off x="6220692" y="3730628"/>
            <a:ext cx="5181600" cy="12154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Intelektualne</a:t>
            </a:r>
            <a:r>
              <a:rPr lang="en-GB" sz="2500" b="1" dirty="0"/>
              <a:t> </a:t>
            </a:r>
            <a:r>
              <a:rPr lang="en-GB" sz="2500" b="1" dirty="0" err="1"/>
              <a:t>teškoće</a:t>
            </a:r>
            <a:r>
              <a:rPr lang="en-GB" sz="2500" b="1" dirty="0"/>
              <a:t> – </a:t>
            </a:r>
            <a:r>
              <a:rPr lang="en-GB" sz="2500" b="1" dirty="0" err="1"/>
              <a:t>ispravno</a:t>
            </a:r>
            <a:r>
              <a:rPr lang="en-GB" sz="2500" b="1" dirty="0"/>
              <a:t>!</a:t>
            </a: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EF5DD34-98AA-C662-11D3-F8FEF9128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07084B6-46D4-5C10-7564-78104FAFAF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91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9000</TotalTime>
  <Words>850</Words>
  <Application>Microsoft Office PowerPoint</Application>
  <PresentationFormat>Widescreen</PresentationFormat>
  <Paragraphs>189</Paragraphs>
  <Slides>32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Intelektualne teškoće.</vt:lpstr>
      <vt:lpstr>Sudionici</vt:lpstr>
      <vt:lpstr>Intelektualne teškoće</vt:lpstr>
      <vt:lpstr>Intelektualno funkcioniranje</vt:lpstr>
      <vt:lpstr>Adaptivno funkcioniranje</vt:lpstr>
      <vt:lpstr>Početak tijekom ranog rasta i razvoja</vt:lpstr>
      <vt:lpstr>Intelektualne teškoće nisu samo loš rezultat na testovima inteligencije.</vt:lpstr>
      <vt:lpstr>Sudionici</vt:lpstr>
      <vt:lpstr>Nazivlje</vt:lpstr>
      <vt:lpstr>Ispravan naziv za teškoću i osobu koja pati od iste jesu intelektualne teškoće i osobe s intelektualnim teškoćama.</vt:lpstr>
      <vt:lpstr>Podjela</vt:lpstr>
      <vt:lpstr>Uzroci</vt:lpstr>
      <vt:lpstr>Uzroci</vt:lpstr>
      <vt:lpstr>Učestalost</vt:lpstr>
      <vt:lpstr>Osnovne teškoće</vt:lpstr>
      <vt:lpstr>Osnovne teškoće</vt:lpstr>
      <vt:lpstr>Osnovne teškoće</vt:lpstr>
      <vt:lpstr>Sudionici</vt:lpstr>
      <vt:lpstr>Dodatne teškoće</vt:lpstr>
      <vt:lpstr>Prijedlozi za uspješniju komunikaciju:</vt:lpstr>
      <vt:lpstr>Prijedlozi za uspješniju komunikaciju:</vt:lpstr>
      <vt:lpstr>Prijedlozi za uspješniju komunikaciju:</vt:lpstr>
      <vt:lpstr>Prijedlozi za uspješniju komunikaciju:</vt:lpstr>
      <vt:lpstr>Prijedlozi za uspješniju komunikaciju:</vt:lpstr>
      <vt:lpstr>Prijedlozi za uspješniju komunikaciju:</vt:lpstr>
      <vt:lpstr>Prijedlozi za uspješniju komunikaciju:</vt:lpstr>
      <vt:lpstr>Prilagodbe u kontekstu neformalnog obrazovanja odraslih</vt:lpstr>
      <vt:lpstr>Metode i tehnike poučavanja u kontekstu neformalnog obrazovanja odraslih</vt:lpstr>
      <vt:lpstr>Metode i tehnike poučavanja u kontekstu neformalnog obrazovanja odraslih</vt:lpstr>
      <vt:lpstr>Sudionici</vt:lpstr>
      <vt:lpstr>PowerPoint Presentation</vt:lpstr>
      <vt:lpstr>Dodatak: Radioničke vježbe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Žagar</dc:creator>
  <cp:lastModifiedBy>Iva Žagar</cp:lastModifiedBy>
  <cp:revision>24</cp:revision>
  <dcterms:created xsi:type="dcterms:W3CDTF">2023-03-02T10:04:24Z</dcterms:created>
  <dcterms:modified xsi:type="dcterms:W3CDTF">2023-08-06T19:22:22Z</dcterms:modified>
</cp:coreProperties>
</file>