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91" r:id="rId5"/>
    <p:sldId id="259" r:id="rId6"/>
    <p:sldId id="292" r:id="rId7"/>
    <p:sldId id="310" r:id="rId8"/>
    <p:sldId id="293" r:id="rId9"/>
    <p:sldId id="294" r:id="rId10"/>
    <p:sldId id="295" r:id="rId11"/>
    <p:sldId id="296" r:id="rId12"/>
    <p:sldId id="300" r:id="rId13"/>
    <p:sldId id="260" r:id="rId14"/>
    <p:sldId id="298" r:id="rId15"/>
    <p:sldId id="299" r:id="rId16"/>
    <p:sldId id="301" r:id="rId17"/>
    <p:sldId id="302" r:id="rId18"/>
    <p:sldId id="271" r:id="rId19"/>
    <p:sldId id="304" r:id="rId20"/>
    <p:sldId id="305" r:id="rId21"/>
    <p:sldId id="276" r:id="rId22"/>
    <p:sldId id="306" r:id="rId23"/>
    <p:sldId id="283" r:id="rId24"/>
    <p:sldId id="307" r:id="rId25"/>
    <p:sldId id="284" r:id="rId26"/>
    <p:sldId id="285" r:id="rId27"/>
    <p:sldId id="286" r:id="rId28"/>
    <p:sldId id="311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79876" autoAdjust="0"/>
  </p:normalViewPr>
  <p:slideViewPr>
    <p:cSldViewPr snapToGrid="0">
      <p:cViewPr varScale="1">
        <p:scale>
          <a:sx n="77" d="100"/>
          <a:sy n="77" d="100"/>
        </p:scale>
        <p:origin x="917" y="4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411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5F4CF-609B-48FE-BCFF-E942C10B2E65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00029-52FC-4058-A850-023B1F1E1D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67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41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910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890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627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034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571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571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0" i="0" dirty="0">
                <a:solidFill>
                  <a:srgbClr val="4C4C4C"/>
                </a:solidFill>
                <a:effectLst/>
                <a:latin typeface="hk_groteskregular"/>
              </a:rPr>
              <a:t>Neuropatije – najčešći poremećaji perifernog živčanog sustava, karakterizirane </a:t>
            </a:r>
            <a:r>
              <a:rPr lang="hr-HR" b="0" i="0" dirty="0" err="1">
                <a:solidFill>
                  <a:srgbClr val="4C4C4C"/>
                </a:solidFill>
                <a:effectLst/>
                <a:latin typeface="hk_groteskregular"/>
              </a:rPr>
              <a:t>simptomimna</a:t>
            </a:r>
            <a:r>
              <a:rPr lang="hr-HR" b="0" i="0" dirty="0">
                <a:solidFill>
                  <a:srgbClr val="4C4C4C"/>
                </a:solidFill>
                <a:effectLst/>
                <a:latin typeface="hk_groteskregular"/>
              </a:rPr>
              <a:t> kao što su slabost, trnjenje i promjene boje i teksture kože.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="0" i="0" dirty="0" err="1">
                <a:solidFill>
                  <a:srgbClr val="4C4C4C"/>
                </a:solidFill>
                <a:effectLst/>
                <a:latin typeface="hk_groteskregular"/>
              </a:rPr>
              <a:t>Amiotrofička</a:t>
            </a:r>
            <a:r>
              <a:rPr lang="hr-HR" b="0" i="0" dirty="0">
                <a:solidFill>
                  <a:srgbClr val="4C4C4C"/>
                </a:solidFill>
                <a:effectLst/>
                <a:latin typeface="hk_groteskregular"/>
              </a:rPr>
              <a:t> lateralna skleroza (također poznata kao </a:t>
            </a:r>
            <a:r>
              <a:rPr lang="hr-HR" b="0" i="0" dirty="0" err="1">
                <a:solidFill>
                  <a:srgbClr val="4C4C4C"/>
                </a:solidFill>
                <a:effectLst/>
                <a:latin typeface="hk_groteskregular"/>
              </a:rPr>
              <a:t>called</a:t>
            </a:r>
            <a:r>
              <a:rPr lang="hr-HR" b="0" i="0" dirty="0">
                <a:solidFill>
                  <a:srgbClr val="4C4C4C"/>
                </a:solidFill>
                <a:effectLst/>
                <a:latin typeface="hk_groteskregular"/>
              </a:rPr>
              <a:t> ALS ili Lou </a:t>
            </a:r>
            <a:r>
              <a:rPr lang="hr-HR" b="0" i="0" dirty="0" err="1">
                <a:solidFill>
                  <a:srgbClr val="4C4C4C"/>
                </a:solidFill>
                <a:effectLst/>
                <a:latin typeface="hk_groteskregular"/>
              </a:rPr>
              <a:t>Gehrigova</a:t>
            </a:r>
            <a:r>
              <a:rPr lang="hr-HR" b="0" i="0" dirty="0">
                <a:solidFill>
                  <a:srgbClr val="4C4C4C"/>
                </a:solidFill>
                <a:effectLst/>
                <a:latin typeface="hk_groteskregular"/>
              </a:rPr>
              <a:t> bolest) je progresivna bolest motornih neurona, koja uključuje bezbolni gubitak funkcije mišića i atrofiju, te često i poteškoće kod gutanja i govora.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986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307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00029-52FC-4058-A850-023B1F1E1D1C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417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394A5-2146-7FF4-7363-30D0D69EDD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BF898E-6CC1-F3BE-55EA-BC4B35B66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E6E15-6625-6C11-D7A4-FAA2688A0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D4744-4F5A-E55F-B609-E1EACF698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FB66C-FECB-CA40-55BF-FC9DBCD8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9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1CE7F-943C-54E3-7E17-DEE09566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1FE45E-02ED-A1CB-1892-7D21B209FB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DBBC7-F8A6-0E23-552A-8D097FBCA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EB88C-2120-EBC5-EC1E-4B22DF5C3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B4654-147D-4F09-0CEB-0B1606618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9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023BB1-94FE-D5BC-C964-6EB6BF313D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EDA73A-C9CE-4E89-C0AA-69730D8767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BC909-C4E8-3ADB-72E6-EF8BA5DA1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BFC98-70BD-F67B-0B74-7970C2503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BAAB9-759A-C207-C876-F8A9160E0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05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DAB93-4CFF-1986-EDC0-AEBA1EEBF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F4BE6-9A1C-D382-2683-25DA87B54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A88C1-0D6C-DB40-99B4-3A59432D1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0128E-7C26-3A54-850B-C8BE70AEC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E8B3B-BB3C-45F5-4CC2-33AD2EA9E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054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0E758-2267-47F4-1D05-DCC69068F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1F7BDF-CA20-64BE-1349-D84C78AF7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7C330-4B20-4F16-1C3A-F0F84907A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D7EC8-C0A5-F63A-F902-CAF61E2AC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BECF4-A492-7710-1002-E298D4AC9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5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2B9BE-8CFD-A5F1-7EDA-D381D4025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 i="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F1D5B-726D-BF71-017E-4E2449C67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1C897E-B5DA-048A-2452-88C7587F94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8C0A5-6206-F6BB-B300-7A7ADE4E5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F29940-F0C1-CCFA-6245-AE5BB8C78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D5908D-C0D4-A2A0-A036-0B3F2720E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24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3C366-2A2F-DED9-5FA2-A8AAD71FB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9C7480-7C54-D80E-C220-E6CC28DA0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363BE-8E46-3FD9-EF00-AD29645B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36592-DBFA-AD7E-4950-5A36B7816F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08F7E0-3420-899E-D28C-201481A262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E30984-5F90-2DA5-CB45-EA71E4D77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D46A3F-09D8-5EC1-0E58-4E6930113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C5175E-1D3F-A2E7-C71B-321CAF0B0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842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8E9A-4767-E297-21FF-6164F48CC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DE162-B167-DDBC-4CEA-78BED3860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0CAF51-3B70-40FD-77E3-BC82266DE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A13DF4-0CBB-07EB-8386-1E95EAFE1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57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9E9D10-29CA-1EBA-91AE-65503BAF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DB2610-13F5-4DDF-734B-E8D8BCCE8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48AC4-AF15-D79A-32D5-8FFA8440F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CB5CDB-5A51-3BA5-F557-4967230EC1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811" y="6625"/>
            <a:ext cx="651413" cy="71108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8612566-EF20-518D-C24A-ADC3E8C9C7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61527" y="140692"/>
            <a:ext cx="3385272" cy="4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75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84236-AEDC-94BB-FF40-377281F65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F713F-CFAE-D72F-15EC-FFFCEE682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D7525F-BFA7-105E-CE26-ED6E28650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FF0C4F-A293-8D0E-A474-3862D095F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3CC613-97B2-CEC4-02C2-00EF449B2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E950EF-5026-0432-D150-589DA963A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779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DD626-9549-108A-897F-92A1718EB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F23823-D2C4-086E-1C12-7B268472B3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A3739-7FC1-47DB-7990-EE4AE3B8A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E51D6-B7C7-E4B2-2FDA-52AC33B4E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5E84E5-ACC8-3818-2581-CA3CBCE1B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29EE1-F01B-7FF5-9C77-3A6F7B457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947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8A67FB-2EC2-9763-A94C-C9B3FDFC8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4DC3B-1EF8-4EBA-CE35-A07D0B11D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4A5B9-68A1-3735-B3B0-FBE45E1730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BF7BD-2246-4EB5-8A9E-93014AC5C2A6}" type="datetimeFigureOut">
              <a:rPr lang="en-GB" smtClean="0"/>
              <a:t>06/08/2023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0E4A6-E080-C7C2-2925-DB49848E7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C443C-62B7-786D-4041-C6949F9F23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80834-54D2-45A1-A202-F8C27B1B24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60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78C5FA-9747-D3FA-EF4D-0ED34F4C15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8662" y="2801451"/>
            <a:ext cx="8174209" cy="841826"/>
          </a:xfrm>
        </p:spPr>
        <p:txBody>
          <a:bodyPr>
            <a:normAutofit/>
          </a:bodyPr>
          <a:lstStyle/>
          <a:p>
            <a:pPr algn="ctr"/>
            <a:r>
              <a:rPr lang="hr-HR" sz="5000" b="1" dirty="0">
                <a:latin typeface="Arial" panose="020B0604020202020204" pitchFamily="34" charset="0"/>
                <a:cs typeface="Arial" panose="020B0604020202020204" pitchFamily="34" charset="0"/>
              </a:rPr>
              <a:t>Motorički poremećaji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 descr="IEDA logotype.">
            <a:extLst>
              <a:ext uri="{FF2B5EF4-FFF2-40B4-BE49-F238E27FC236}">
                <a16:creationId xmlns:a16="http://schemas.microsoft.com/office/drawing/2014/main" id="{46979BE5-E78F-6986-A3E1-C4990F6D8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0" name="Graphic 9" descr="Pencil with solid fill">
            <a:extLst>
              <a:ext uri="{FF2B5EF4-FFF2-40B4-BE49-F238E27FC236}">
                <a16:creationId xmlns:a16="http://schemas.microsoft.com/office/drawing/2014/main" id="{151DC0B2-2C07-A3DD-32E2-C971150CCC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6645" y="2606140"/>
            <a:ext cx="914400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5B73DD-D77E-82C9-1590-59474DABDB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92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1232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Oštećenja središnjeg živčanog sustava 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07BE7B1-6B95-9F5E-A7D1-FCA59C9139F2}"/>
              </a:ext>
            </a:extLst>
          </p:cNvPr>
          <p:cNvSpPr txBox="1">
            <a:spLocks/>
          </p:cNvSpPr>
          <p:nvPr/>
        </p:nvSpPr>
        <p:spPr>
          <a:xfrm>
            <a:off x="907774" y="3131803"/>
            <a:ext cx="4813852" cy="34072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500" b="1" dirty="0" err="1"/>
              <a:t>Oštećenje</a:t>
            </a:r>
            <a:r>
              <a:rPr lang="hr-HR" sz="2500" b="1" dirty="0"/>
              <a:t>: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Posljedica</a:t>
            </a:r>
            <a:r>
              <a:rPr lang="en-GB" sz="2500" dirty="0"/>
              <a:t> </a:t>
            </a:r>
            <a:r>
              <a:rPr lang="en-GB" sz="2500" dirty="0" err="1"/>
              <a:t>bolesti</a:t>
            </a:r>
            <a:r>
              <a:rPr lang="en-GB" sz="2500" dirty="0"/>
              <a:t> </a:t>
            </a:r>
            <a:r>
              <a:rPr lang="en-GB" sz="2500" dirty="0" err="1"/>
              <a:t>ili</a:t>
            </a:r>
            <a:r>
              <a:rPr lang="en-GB" sz="2500" dirty="0"/>
              <a:t> </a:t>
            </a:r>
            <a:r>
              <a:rPr lang="en-GB" sz="2500" dirty="0" err="1"/>
              <a:t>povrede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Ovisi</a:t>
            </a:r>
            <a:r>
              <a:rPr lang="en-GB" sz="2500" dirty="0"/>
              <a:t> o </a:t>
            </a:r>
            <a:r>
              <a:rPr lang="en-GB" sz="2500" dirty="0" err="1"/>
              <a:t>vremenu</a:t>
            </a:r>
            <a:r>
              <a:rPr lang="en-GB" sz="2500" dirty="0"/>
              <a:t> </a:t>
            </a:r>
            <a:r>
              <a:rPr lang="en-GB" sz="2500" dirty="0" err="1"/>
              <a:t>nastanka</a:t>
            </a:r>
            <a:r>
              <a:rPr lang="en-GB" sz="2500" dirty="0"/>
              <a:t>, </a:t>
            </a:r>
            <a:r>
              <a:rPr lang="en-GB" sz="2500" dirty="0" err="1"/>
              <a:t>mjestu</a:t>
            </a:r>
            <a:r>
              <a:rPr lang="en-GB" sz="2500" dirty="0"/>
              <a:t> </a:t>
            </a:r>
            <a:r>
              <a:rPr lang="en-GB" sz="2500" dirty="0" err="1"/>
              <a:t>nastanka</a:t>
            </a:r>
            <a:r>
              <a:rPr lang="en-GB" sz="2500" dirty="0"/>
              <a:t> i </a:t>
            </a:r>
            <a:r>
              <a:rPr lang="en-GB" sz="2500" dirty="0" err="1"/>
              <a:t>opsegu</a:t>
            </a:r>
            <a:endParaRPr lang="en-GB" sz="2500" dirty="0"/>
          </a:p>
        </p:txBody>
      </p:sp>
      <p:sp>
        <p:nvSpPr>
          <p:cNvPr id="17" name="Content Placeholder 7">
            <a:extLst>
              <a:ext uri="{FF2B5EF4-FFF2-40B4-BE49-F238E27FC236}">
                <a16:creationId xmlns:a16="http://schemas.microsoft.com/office/drawing/2014/main" id="{34D51021-6092-B8A0-4CBB-6AEE30FF726D}"/>
              </a:ext>
            </a:extLst>
          </p:cNvPr>
          <p:cNvSpPr txBox="1">
            <a:spLocks/>
          </p:cNvSpPr>
          <p:nvPr/>
        </p:nvSpPr>
        <p:spPr>
          <a:xfrm>
            <a:off x="6934200" y="841830"/>
            <a:ext cx="5115367" cy="12809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hr-HR" sz="2500" b="1" dirty="0"/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19176A10-E42E-3A65-BEA1-91650BB55F08}"/>
              </a:ext>
            </a:extLst>
          </p:cNvPr>
          <p:cNvSpPr txBox="1">
            <a:spLocks/>
          </p:cNvSpPr>
          <p:nvPr/>
        </p:nvSpPr>
        <p:spPr>
          <a:xfrm>
            <a:off x="6909719" y="1095558"/>
            <a:ext cx="4813852" cy="4606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400" dirty="0" err="1"/>
              <a:t>Encefalitis</a:t>
            </a:r>
            <a:endParaRPr lang="hr-HR" sz="2400" dirty="0"/>
          </a:p>
          <a:p>
            <a:pPr>
              <a:lnSpc>
                <a:spcPct val="150000"/>
              </a:lnSpc>
            </a:pPr>
            <a:r>
              <a:rPr lang="hr-HR" sz="2400" dirty="0"/>
              <a:t>K</a:t>
            </a:r>
            <a:r>
              <a:rPr lang="en-GB" sz="2400" dirty="0" err="1"/>
              <a:t>raniocerebralne</a:t>
            </a:r>
            <a:r>
              <a:rPr lang="en-GB" sz="2400" dirty="0"/>
              <a:t> </a:t>
            </a:r>
            <a:r>
              <a:rPr lang="en-GB" sz="2400" dirty="0" err="1"/>
              <a:t>ozljede</a:t>
            </a:r>
            <a:endParaRPr lang="hr-HR" sz="2400" dirty="0"/>
          </a:p>
          <a:p>
            <a:pPr>
              <a:lnSpc>
                <a:spcPct val="150000"/>
              </a:lnSpc>
            </a:pPr>
            <a:r>
              <a:rPr lang="hr-HR" sz="2400" dirty="0"/>
              <a:t>D</a:t>
            </a:r>
            <a:r>
              <a:rPr lang="en-GB" sz="2400" dirty="0" err="1"/>
              <a:t>ječja</a:t>
            </a:r>
            <a:r>
              <a:rPr lang="en-GB" sz="2400" dirty="0"/>
              <a:t> </a:t>
            </a:r>
            <a:r>
              <a:rPr lang="en-GB" sz="2400" dirty="0" err="1"/>
              <a:t>paraliza</a:t>
            </a:r>
            <a:endParaRPr lang="hr-HR" sz="2400" dirty="0"/>
          </a:p>
          <a:p>
            <a:pPr>
              <a:lnSpc>
                <a:spcPct val="150000"/>
              </a:lnSpc>
            </a:pPr>
            <a:r>
              <a:rPr lang="hr-HR" sz="2400" dirty="0"/>
              <a:t>M</a:t>
            </a:r>
            <a:r>
              <a:rPr lang="en-GB" sz="2400" dirty="0" err="1"/>
              <a:t>ultipla</a:t>
            </a:r>
            <a:r>
              <a:rPr lang="en-GB" sz="2400" dirty="0"/>
              <a:t> </a:t>
            </a:r>
            <a:r>
              <a:rPr lang="en-GB" sz="2400" dirty="0" err="1"/>
              <a:t>skleroza</a:t>
            </a:r>
            <a:endParaRPr lang="hr-HR" sz="2400" dirty="0"/>
          </a:p>
          <a:p>
            <a:pPr>
              <a:lnSpc>
                <a:spcPct val="150000"/>
              </a:lnSpc>
            </a:pPr>
            <a:r>
              <a:rPr lang="hr-HR" sz="2400" dirty="0"/>
              <a:t>T</a:t>
            </a:r>
            <a:r>
              <a:rPr lang="en-GB" sz="2400" dirty="0" err="1"/>
              <a:t>umori</a:t>
            </a:r>
            <a:r>
              <a:rPr lang="en-GB" sz="2400" dirty="0"/>
              <a:t> </a:t>
            </a:r>
            <a:r>
              <a:rPr lang="en-GB" sz="2400" dirty="0" err="1"/>
              <a:t>mozga</a:t>
            </a:r>
            <a:endParaRPr lang="hr-HR" sz="2400" dirty="0"/>
          </a:p>
          <a:p>
            <a:pPr>
              <a:lnSpc>
                <a:spcPct val="150000"/>
              </a:lnSpc>
            </a:pPr>
            <a:r>
              <a:rPr lang="hr-HR" sz="2400" dirty="0"/>
              <a:t>C</a:t>
            </a:r>
            <a:r>
              <a:rPr lang="en-GB" sz="2400" dirty="0" err="1"/>
              <a:t>erebralna</a:t>
            </a:r>
            <a:r>
              <a:rPr lang="en-GB" sz="2400" dirty="0"/>
              <a:t> </a:t>
            </a:r>
            <a:r>
              <a:rPr lang="en-GB" sz="2400" dirty="0" err="1"/>
              <a:t>paraliza</a:t>
            </a:r>
            <a:endParaRPr lang="hr-HR" sz="2400" dirty="0"/>
          </a:p>
          <a:p>
            <a:pPr>
              <a:lnSpc>
                <a:spcPct val="150000"/>
              </a:lnSpc>
            </a:pPr>
            <a:r>
              <a:rPr lang="hr-HR" sz="2400" dirty="0"/>
              <a:t>M</a:t>
            </a:r>
            <a:r>
              <a:rPr lang="en-GB" sz="2400" dirty="0" err="1"/>
              <a:t>oždani</a:t>
            </a:r>
            <a:r>
              <a:rPr lang="en-GB" sz="2400" dirty="0"/>
              <a:t> </a:t>
            </a:r>
            <a:r>
              <a:rPr lang="en-GB" sz="2400" dirty="0" err="1"/>
              <a:t>udar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10221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1237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Oštećenja središnjeg živčanog sustava 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B3A8B5D7-96D4-FE26-9FB1-425457436A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2356459"/>
            <a:ext cx="4641574" cy="309018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500" b="1" dirty="0" err="1"/>
              <a:t>Cerebralna</a:t>
            </a:r>
            <a:r>
              <a:rPr lang="en-GB" sz="2500" b="1" dirty="0"/>
              <a:t> </a:t>
            </a:r>
            <a:r>
              <a:rPr lang="en-GB" sz="2500" b="1" dirty="0" err="1"/>
              <a:t>paraliza</a:t>
            </a:r>
            <a:r>
              <a:rPr lang="en-GB" sz="2500" b="1" dirty="0"/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sz="2500" dirty="0" err="1"/>
              <a:t>sveobuhvatan</a:t>
            </a:r>
            <a:r>
              <a:rPr lang="en-GB" sz="2500" dirty="0"/>
              <a:t> </a:t>
            </a:r>
            <a:r>
              <a:rPr lang="en-GB" sz="2500" dirty="0" err="1"/>
              <a:t>naziv</a:t>
            </a:r>
            <a:r>
              <a:rPr lang="en-GB" sz="2500" dirty="0"/>
              <a:t> za </a:t>
            </a:r>
            <a:r>
              <a:rPr lang="en-GB" sz="2500" dirty="0" err="1"/>
              <a:t>različite</a:t>
            </a:r>
            <a:r>
              <a:rPr lang="en-GB" sz="2500" dirty="0"/>
              <a:t> </a:t>
            </a:r>
            <a:r>
              <a:rPr lang="en-GB" sz="2500" dirty="0" err="1"/>
              <a:t>poremećaje</a:t>
            </a:r>
            <a:r>
              <a:rPr lang="en-GB" sz="2500" dirty="0"/>
              <a:t> koji </a:t>
            </a:r>
            <a:r>
              <a:rPr lang="en-GB" sz="2500" dirty="0" err="1"/>
              <a:t>utječu</a:t>
            </a:r>
            <a:r>
              <a:rPr lang="en-GB" sz="2500" dirty="0"/>
              <a:t> </a:t>
            </a:r>
            <a:r>
              <a:rPr lang="en-GB" sz="2500" dirty="0" err="1"/>
              <a:t>na</a:t>
            </a:r>
            <a:r>
              <a:rPr lang="en-GB" sz="2500" dirty="0"/>
              <a:t> </a:t>
            </a:r>
            <a:r>
              <a:rPr lang="en-GB" sz="2500" dirty="0" err="1"/>
              <a:t>čovjekovu</a:t>
            </a:r>
            <a:r>
              <a:rPr lang="en-GB" sz="2500" dirty="0"/>
              <a:t> </a:t>
            </a:r>
            <a:r>
              <a:rPr lang="en-GB" sz="2500" dirty="0" err="1"/>
              <a:t>sposobnost</a:t>
            </a:r>
            <a:r>
              <a:rPr lang="en-GB" sz="2500" dirty="0"/>
              <a:t> </a:t>
            </a:r>
            <a:r>
              <a:rPr lang="en-GB" sz="2500" dirty="0" err="1"/>
              <a:t>kretanja</a:t>
            </a:r>
            <a:r>
              <a:rPr lang="en-GB" sz="2500" dirty="0"/>
              <a:t> </a:t>
            </a:r>
            <a:r>
              <a:rPr lang="en-GB" sz="2500" dirty="0" err="1"/>
              <a:t>te</a:t>
            </a:r>
            <a:r>
              <a:rPr lang="en-GB" sz="2500" dirty="0"/>
              <a:t> </a:t>
            </a:r>
            <a:r>
              <a:rPr lang="en-GB" sz="2500" dirty="0" err="1"/>
              <a:t>držanja</a:t>
            </a:r>
            <a:r>
              <a:rPr lang="en-GB" sz="2500" dirty="0"/>
              <a:t> </a:t>
            </a:r>
            <a:r>
              <a:rPr lang="en-GB" sz="2500" dirty="0" err="1"/>
              <a:t>tijela</a:t>
            </a:r>
            <a:r>
              <a:rPr lang="en-GB" sz="2500" dirty="0"/>
              <a:t> i </a:t>
            </a:r>
            <a:r>
              <a:rPr lang="en-GB" sz="2500" dirty="0" err="1"/>
              <a:t>ravnotežu</a:t>
            </a:r>
            <a:r>
              <a:rPr lang="en-GB" sz="2500" dirty="0"/>
              <a:t>.</a:t>
            </a:r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D021BE72-E0B0-A6BA-9AA8-FC63F8AB8F71}"/>
              </a:ext>
            </a:extLst>
          </p:cNvPr>
          <p:cNvSpPr txBox="1">
            <a:spLocks/>
          </p:cNvSpPr>
          <p:nvPr/>
        </p:nvSpPr>
        <p:spPr>
          <a:xfrm>
            <a:off x="6671662" y="1308322"/>
            <a:ext cx="5012338" cy="832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GB" sz="2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F4CADB-53A2-4B19-8B00-00E1C33C3DCD}"/>
              </a:ext>
            </a:extLst>
          </p:cNvPr>
          <p:cNvSpPr txBox="1"/>
          <p:nvPr/>
        </p:nvSpPr>
        <p:spPr>
          <a:xfrm>
            <a:off x="6670967" y="3200058"/>
            <a:ext cx="4815114" cy="117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Nije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bolest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”,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nego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stanje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>
              <a:lnSpc>
                <a:spcPct val="150000"/>
              </a:lnSpc>
            </a:pP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985C5C-BDAF-6DA4-2E49-00FE24235BB6}"/>
              </a:ext>
            </a:extLst>
          </p:cNvPr>
          <p:cNvSpPr txBox="1"/>
          <p:nvPr/>
        </p:nvSpPr>
        <p:spPr>
          <a:xfrm>
            <a:off x="6712531" y="3955199"/>
            <a:ext cx="4773550" cy="1752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it-IT" sz="2500" b="1" dirty="0">
                <a:latin typeface="Arial" panose="020B0604020202020204" pitchFamily="34" charset="0"/>
                <a:cs typeface="Arial" panose="020B0604020202020204" pitchFamily="34" charset="0"/>
              </a:rPr>
              <a:t>Ne može progredirati (pogoršati se)</a:t>
            </a:r>
          </a:p>
          <a:p>
            <a:pPr>
              <a:lnSpc>
                <a:spcPct val="150000"/>
              </a:lnSpc>
            </a:pP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74CBB5-343D-ABAB-B4BC-EB0EB4EF2F2A}"/>
              </a:ext>
            </a:extLst>
          </p:cNvPr>
          <p:cNvSpPr txBox="1"/>
          <p:nvPr/>
        </p:nvSpPr>
        <p:spPr>
          <a:xfrm>
            <a:off x="6670965" y="2386279"/>
            <a:ext cx="5521035" cy="117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Razvojna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teškoća</a:t>
            </a: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70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2153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Oštećenja središnjeg živčanog sustava 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D6D96490-98A4-9A1C-D3DE-69006E75A443}"/>
              </a:ext>
            </a:extLst>
          </p:cNvPr>
          <p:cNvSpPr txBox="1">
            <a:spLocks/>
          </p:cNvSpPr>
          <p:nvPr/>
        </p:nvSpPr>
        <p:spPr>
          <a:xfrm>
            <a:off x="838200" y="2698826"/>
            <a:ext cx="5151783" cy="2818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b="1" dirty="0" err="1"/>
              <a:t>Spazam</a:t>
            </a:r>
            <a:endParaRPr lang="hr-HR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Koreoatetoza</a:t>
            </a:r>
            <a:endParaRPr lang="hr-HR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Ataksija</a:t>
            </a:r>
            <a:endParaRPr lang="en-GB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Miješana</a:t>
            </a: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b="1" dirty="0"/>
          </a:p>
        </p:txBody>
      </p:sp>
      <p:pic>
        <p:nvPicPr>
          <p:cNvPr id="8" name="Picture 7" descr="The brain with glasses hugs the heart.">
            <a:extLst>
              <a:ext uri="{FF2B5EF4-FFF2-40B4-BE49-F238E27FC236}">
                <a16:creationId xmlns:a16="http://schemas.microsoft.com/office/drawing/2014/main" id="{7C472017-0144-3191-70A8-BDE8240C1A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437" y="2617304"/>
            <a:ext cx="4815692" cy="419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21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8548"/>
            <a:ext cx="4985084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</a:t>
            </a:r>
            <a:r>
              <a:rPr lang="en-GB" dirty="0" err="1"/>
              <a:t>štećenja</a:t>
            </a:r>
            <a:r>
              <a:rPr lang="en-GB" dirty="0"/>
              <a:t> </a:t>
            </a:r>
            <a:r>
              <a:rPr lang="en-GB" dirty="0" err="1"/>
              <a:t>perifernog</a:t>
            </a:r>
            <a:r>
              <a:rPr lang="en-GB" dirty="0"/>
              <a:t> </a:t>
            </a:r>
            <a:r>
              <a:rPr lang="en-GB" dirty="0" err="1"/>
              <a:t>živčanog</a:t>
            </a:r>
            <a:r>
              <a:rPr lang="en-GB" dirty="0"/>
              <a:t> </a:t>
            </a:r>
            <a:r>
              <a:rPr lang="en-GB" dirty="0" err="1"/>
              <a:t>sustava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FF195AD-AEBD-627C-949D-FDE48071C9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705388"/>
            <a:ext cx="4720771" cy="305678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500" b="1" dirty="0" err="1"/>
              <a:t>Periferni</a:t>
            </a:r>
            <a:r>
              <a:rPr lang="en-GB" sz="2500" b="1" dirty="0"/>
              <a:t> </a:t>
            </a:r>
            <a:r>
              <a:rPr lang="en-GB" sz="2500" b="1" dirty="0" err="1"/>
              <a:t>živčani</a:t>
            </a:r>
            <a:r>
              <a:rPr lang="en-GB" sz="2500" b="1" dirty="0"/>
              <a:t> </a:t>
            </a:r>
            <a:r>
              <a:rPr lang="en-GB" sz="2500" b="1" dirty="0" err="1"/>
              <a:t>sustav</a:t>
            </a:r>
            <a:endParaRPr lang="hr-HR" sz="2500" b="1" dirty="0"/>
          </a:p>
          <a:p>
            <a:pPr marL="0" indent="0">
              <a:lnSpc>
                <a:spcPct val="150000"/>
              </a:lnSpc>
              <a:buNone/>
            </a:pPr>
            <a:r>
              <a:rPr lang="hr-HR" sz="2500" dirty="0"/>
              <a:t>ž</a:t>
            </a:r>
            <a:r>
              <a:rPr lang="en-GB" sz="2500" dirty="0" err="1"/>
              <a:t>ivci</a:t>
            </a:r>
            <a:r>
              <a:rPr lang="en-GB" sz="2500" dirty="0"/>
              <a:t> i </a:t>
            </a:r>
            <a:r>
              <a:rPr lang="en-GB" sz="2500" dirty="0" err="1"/>
              <a:t>gangliji</a:t>
            </a:r>
            <a:r>
              <a:rPr lang="en-GB" sz="2500" dirty="0"/>
              <a:t> koji </a:t>
            </a:r>
            <a:r>
              <a:rPr lang="en-GB" sz="2500" dirty="0" err="1"/>
              <a:t>spajaju</a:t>
            </a:r>
            <a:r>
              <a:rPr lang="en-GB" sz="2500" dirty="0"/>
              <a:t> </a:t>
            </a:r>
            <a:r>
              <a:rPr lang="en-GB" sz="2500" dirty="0" err="1"/>
              <a:t>središnji</a:t>
            </a:r>
            <a:r>
              <a:rPr lang="en-GB" sz="2500" dirty="0"/>
              <a:t> </a:t>
            </a:r>
            <a:r>
              <a:rPr lang="en-GB" sz="2500" dirty="0" err="1"/>
              <a:t>živčani</a:t>
            </a:r>
            <a:r>
              <a:rPr lang="en-GB" sz="2500" dirty="0"/>
              <a:t> </a:t>
            </a:r>
            <a:r>
              <a:rPr lang="en-GB" sz="2500" dirty="0" err="1"/>
              <a:t>sustav</a:t>
            </a:r>
            <a:r>
              <a:rPr lang="en-GB" sz="2500" dirty="0"/>
              <a:t> i </a:t>
            </a:r>
            <a:r>
              <a:rPr lang="en-GB" sz="2500" dirty="0" err="1"/>
              <a:t>ostatak</a:t>
            </a:r>
            <a:r>
              <a:rPr lang="en-GB" sz="2500" dirty="0"/>
              <a:t> </a:t>
            </a:r>
            <a:r>
              <a:rPr lang="en-GB" sz="2500" dirty="0" err="1"/>
              <a:t>tijela</a:t>
            </a:r>
            <a:r>
              <a:rPr lang="hr-HR" sz="2500" dirty="0"/>
              <a:t>.</a:t>
            </a:r>
            <a:endParaRPr lang="en-GB" sz="25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66443" y="2705388"/>
            <a:ext cx="5805055" cy="36570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sz="2500" b="1" dirty="0"/>
              <a:t>Živac: </a:t>
            </a:r>
            <a:r>
              <a:rPr lang="en-GB" sz="2500" dirty="0" err="1"/>
              <a:t>izdanak</a:t>
            </a:r>
            <a:r>
              <a:rPr lang="en-GB" sz="2500" dirty="0"/>
              <a:t> </a:t>
            </a:r>
            <a:r>
              <a:rPr lang="en-GB" sz="2500" dirty="0" err="1"/>
              <a:t>živčane</a:t>
            </a:r>
            <a:r>
              <a:rPr lang="en-GB" sz="2500" dirty="0"/>
              <a:t> </a:t>
            </a:r>
            <a:r>
              <a:rPr lang="en-GB" sz="2500" dirty="0" err="1"/>
              <a:t>stanice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Ganglij</a:t>
            </a:r>
            <a:r>
              <a:rPr lang="en-GB" sz="2500" b="1" dirty="0"/>
              <a:t>: </a:t>
            </a:r>
            <a:r>
              <a:rPr lang="en-GB" sz="2500" dirty="0" err="1"/>
              <a:t>nakupine</a:t>
            </a:r>
            <a:r>
              <a:rPr lang="en-GB" sz="2500" dirty="0"/>
              <a:t> </a:t>
            </a:r>
            <a:r>
              <a:rPr lang="en-GB" sz="2500" dirty="0" err="1"/>
              <a:t>živčanih</a:t>
            </a:r>
            <a:r>
              <a:rPr lang="en-GB" sz="2500" dirty="0"/>
              <a:t> </a:t>
            </a:r>
            <a:r>
              <a:rPr lang="en-GB" sz="2500" dirty="0" err="1"/>
              <a:t>stanica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7E4D2AC-3715-3E47-5B76-ACCBB8A0F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23C41C3-D667-0E4B-D2F1-7C75DCE0D3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375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1467"/>
            <a:ext cx="4872012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Oštećenja</a:t>
            </a:r>
            <a:r>
              <a:rPr lang="en-GB" dirty="0"/>
              <a:t> </a:t>
            </a:r>
            <a:r>
              <a:rPr lang="en-GB" dirty="0" err="1"/>
              <a:t>perifernog</a:t>
            </a:r>
            <a:r>
              <a:rPr lang="en-GB" dirty="0"/>
              <a:t> </a:t>
            </a:r>
            <a:r>
              <a:rPr lang="en-GB" dirty="0" err="1"/>
              <a:t>živčanog</a:t>
            </a:r>
            <a:r>
              <a:rPr lang="en-GB" dirty="0"/>
              <a:t> </a:t>
            </a:r>
            <a:r>
              <a:rPr lang="en-GB" dirty="0" err="1"/>
              <a:t>sustava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7E4D2AC-3715-3E47-5B76-ACCBB8A0F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23C41C3-D667-0E4B-D2F1-7C75DCE0D3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pic>
        <p:nvPicPr>
          <p:cNvPr id="11" name="Content Placeholder 10" descr="Representation of the peripheral nervous system (right).&#10;">
            <a:extLst>
              <a:ext uri="{FF2B5EF4-FFF2-40B4-BE49-F238E27FC236}">
                <a16:creationId xmlns:a16="http://schemas.microsoft.com/office/drawing/2014/main" id="{ECFF399B-3920-2A89-9171-24C4FE6BF2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832" y="742045"/>
            <a:ext cx="4368093" cy="5279932"/>
          </a:xfrm>
        </p:spPr>
      </p:pic>
      <p:pic>
        <p:nvPicPr>
          <p:cNvPr id="13" name="Picture 12" descr="Representation of a nerve cell.">
            <a:extLst>
              <a:ext uri="{FF2B5EF4-FFF2-40B4-BE49-F238E27FC236}">
                <a16:creationId xmlns:a16="http://schemas.microsoft.com/office/drawing/2014/main" id="{1DB6AB20-7856-FD24-962A-A350BAC6E8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212" y="1954125"/>
            <a:ext cx="2949750" cy="29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0938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Oštećenja</a:t>
            </a:r>
            <a:r>
              <a:rPr lang="en-GB" dirty="0"/>
              <a:t> </a:t>
            </a:r>
            <a:r>
              <a:rPr lang="en-GB" dirty="0" err="1"/>
              <a:t>perifernog</a:t>
            </a:r>
            <a:r>
              <a:rPr lang="en-GB" dirty="0"/>
              <a:t> </a:t>
            </a:r>
            <a:r>
              <a:rPr lang="en-GB" dirty="0" err="1"/>
              <a:t>živčanog</a:t>
            </a:r>
            <a:r>
              <a:rPr lang="en-GB" dirty="0"/>
              <a:t> </a:t>
            </a:r>
            <a:r>
              <a:rPr lang="en-GB" dirty="0" err="1"/>
              <a:t>sustava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07BE7B1-6B95-9F5E-A7D1-FCA59C9139F2}"/>
              </a:ext>
            </a:extLst>
          </p:cNvPr>
          <p:cNvSpPr txBox="1">
            <a:spLocks/>
          </p:cNvSpPr>
          <p:nvPr/>
        </p:nvSpPr>
        <p:spPr>
          <a:xfrm>
            <a:off x="838200" y="2311355"/>
            <a:ext cx="4813852" cy="32534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500" b="1" dirty="0" err="1"/>
              <a:t>Oštećenje</a:t>
            </a:r>
            <a:r>
              <a:rPr lang="hr-HR" sz="2500" b="1" dirty="0"/>
              <a:t>: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Posljedica</a:t>
            </a:r>
            <a:r>
              <a:rPr lang="en-GB" sz="2500" dirty="0"/>
              <a:t> </a:t>
            </a:r>
            <a:r>
              <a:rPr lang="en-GB" sz="2500" dirty="0" err="1"/>
              <a:t>bolesti</a:t>
            </a:r>
            <a:r>
              <a:rPr lang="en-GB" sz="2500" dirty="0"/>
              <a:t> </a:t>
            </a:r>
            <a:r>
              <a:rPr lang="en-GB" sz="2500" dirty="0" err="1"/>
              <a:t>ili</a:t>
            </a:r>
            <a:r>
              <a:rPr lang="en-GB" sz="2500" dirty="0"/>
              <a:t> </a:t>
            </a:r>
            <a:r>
              <a:rPr lang="en-GB" sz="2500" dirty="0" err="1"/>
              <a:t>povrede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Ovisi</a:t>
            </a:r>
            <a:r>
              <a:rPr lang="en-GB" sz="2500" dirty="0"/>
              <a:t> o </a:t>
            </a:r>
            <a:r>
              <a:rPr lang="en-GB" sz="2500" dirty="0" err="1"/>
              <a:t>vremenu</a:t>
            </a:r>
            <a:r>
              <a:rPr lang="en-GB" sz="2500" dirty="0"/>
              <a:t> </a:t>
            </a:r>
            <a:r>
              <a:rPr lang="en-GB" sz="2500" dirty="0" err="1"/>
              <a:t>nastanka</a:t>
            </a:r>
            <a:r>
              <a:rPr lang="en-GB" sz="2500" dirty="0"/>
              <a:t>, </a:t>
            </a:r>
            <a:r>
              <a:rPr lang="en-GB" sz="2500" dirty="0" err="1"/>
              <a:t>mjestu</a:t>
            </a:r>
            <a:r>
              <a:rPr lang="en-GB" sz="2500" dirty="0"/>
              <a:t> </a:t>
            </a:r>
            <a:r>
              <a:rPr lang="en-GB" sz="2500" dirty="0" err="1"/>
              <a:t>nastanka</a:t>
            </a:r>
            <a:r>
              <a:rPr lang="en-GB" sz="2500" dirty="0"/>
              <a:t> i </a:t>
            </a:r>
            <a:r>
              <a:rPr lang="en-GB" sz="2500" dirty="0" err="1"/>
              <a:t>opsegu</a:t>
            </a:r>
            <a:endParaRPr lang="en-GB" sz="2500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GB" sz="25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71AC97D-5F08-2FC0-4715-7D23ECBB20F0}"/>
              </a:ext>
            </a:extLst>
          </p:cNvPr>
          <p:cNvSpPr txBox="1">
            <a:spLocks/>
          </p:cNvSpPr>
          <p:nvPr/>
        </p:nvSpPr>
        <p:spPr>
          <a:xfrm>
            <a:off x="6540138" y="3038438"/>
            <a:ext cx="5301342" cy="2738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 err="1"/>
              <a:t>Hernijacija</a:t>
            </a:r>
            <a:r>
              <a:rPr lang="en-GB" sz="2500" dirty="0"/>
              <a:t> </a:t>
            </a:r>
            <a:r>
              <a:rPr lang="en-GB" sz="2500" dirty="0" err="1"/>
              <a:t>diska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hr-HR" sz="2500" dirty="0"/>
              <a:t>A</a:t>
            </a:r>
            <a:r>
              <a:rPr lang="en-GB" sz="2500" dirty="0" err="1"/>
              <a:t>miotrofička</a:t>
            </a:r>
            <a:r>
              <a:rPr lang="en-GB" sz="2500" dirty="0"/>
              <a:t> </a:t>
            </a:r>
            <a:r>
              <a:rPr lang="en-GB" sz="2500" dirty="0" err="1"/>
              <a:t>lateralna</a:t>
            </a:r>
            <a:r>
              <a:rPr lang="en-GB" sz="2500" dirty="0"/>
              <a:t> </a:t>
            </a:r>
            <a:r>
              <a:rPr lang="en-GB" sz="2500" dirty="0" err="1"/>
              <a:t>skleroza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Guillain - </a:t>
            </a:r>
            <a:r>
              <a:rPr lang="en-GB" sz="2500" dirty="0" err="1"/>
              <a:t>Barreov</a:t>
            </a:r>
            <a:r>
              <a:rPr lang="en-GB" sz="2500" dirty="0"/>
              <a:t> </a:t>
            </a:r>
            <a:r>
              <a:rPr lang="en-GB" sz="2500" dirty="0" err="1"/>
              <a:t>sindrom</a:t>
            </a: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1319927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68548"/>
            <a:ext cx="4001589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K</a:t>
            </a:r>
            <a:r>
              <a:rPr lang="en-GB" dirty="0" err="1"/>
              <a:t>ronične</a:t>
            </a:r>
            <a:r>
              <a:rPr lang="en-GB" dirty="0"/>
              <a:t> </a:t>
            </a:r>
            <a:r>
              <a:rPr lang="en-GB" dirty="0" err="1"/>
              <a:t>bolesti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07BE7B1-6B95-9F5E-A7D1-FCA59C9139F2}"/>
              </a:ext>
            </a:extLst>
          </p:cNvPr>
          <p:cNvSpPr txBox="1">
            <a:spLocks/>
          </p:cNvSpPr>
          <p:nvPr/>
        </p:nvSpPr>
        <p:spPr>
          <a:xfrm>
            <a:off x="838200" y="2311355"/>
            <a:ext cx="4609011" cy="20059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hr-HR" sz="2500" dirty="0"/>
              <a:t>T</a:t>
            </a:r>
            <a:r>
              <a:rPr lang="en-GB" sz="2500" dirty="0" err="1"/>
              <a:t>rajnije</a:t>
            </a:r>
            <a:r>
              <a:rPr lang="en-GB" sz="2500" dirty="0"/>
              <a:t> </a:t>
            </a:r>
            <a:r>
              <a:rPr lang="en-GB" sz="2500" dirty="0" err="1"/>
              <a:t>bolesti</a:t>
            </a:r>
            <a:r>
              <a:rPr lang="en-GB" sz="2500" dirty="0"/>
              <a:t> </a:t>
            </a:r>
            <a:r>
              <a:rPr lang="en-GB" sz="2500" dirty="0" err="1"/>
              <a:t>koje</a:t>
            </a:r>
            <a:r>
              <a:rPr lang="en-GB" sz="2500" dirty="0"/>
              <a:t> </a:t>
            </a:r>
            <a:r>
              <a:rPr lang="en-GB" sz="2500" dirty="0" err="1"/>
              <a:t>zahtijevaju</a:t>
            </a:r>
            <a:r>
              <a:rPr lang="en-GB" sz="2500" dirty="0"/>
              <a:t> </a:t>
            </a:r>
            <a:r>
              <a:rPr lang="en-GB" sz="2500" dirty="0" err="1"/>
              <a:t>dugotrajno</a:t>
            </a:r>
            <a:r>
              <a:rPr lang="en-GB" sz="2500" dirty="0"/>
              <a:t> </a:t>
            </a:r>
            <a:r>
              <a:rPr lang="en-GB" sz="2500" dirty="0" err="1"/>
              <a:t>liječenje</a:t>
            </a:r>
            <a:r>
              <a:rPr lang="en-GB" sz="2500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71AC97D-5F08-2FC0-4715-7D23ECBB20F0}"/>
              </a:ext>
            </a:extLst>
          </p:cNvPr>
          <p:cNvSpPr txBox="1">
            <a:spLocks/>
          </p:cNvSpPr>
          <p:nvPr/>
        </p:nvSpPr>
        <p:spPr>
          <a:xfrm>
            <a:off x="1172817" y="4261728"/>
            <a:ext cx="4385429" cy="768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sz="2500" dirty="0"/>
              <a:t>Kolateralni utjecaj na motorički sustav</a:t>
            </a:r>
          </a:p>
        </p:txBody>
      </p:sp>
      <p:pic>
        <p:nvPicPr>
          <p:cNvPr id="4" name="Picture 3" descr="The image depicts an illustration of a person suffering from Parkinson disease.">
            <a:extLst>
              <a:ext uri="{FF2B5EF4-FFF2-40B4-BE49-F238E27FC236}">
                <a16:creationId xmlns:a16="http://schemas.microsoft.com/office/drawing/2014/main" id="{B82906BF-8F01-9119-5576-33E10E44D9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640227"/>
            <a:ext cx="4350026" cy="578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73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451" y="571937"/>
            <a:ext cx="4086497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K</a:t>
            </a:r>
            <a:r>
              <a:rPr lang="en-GB" dirty="0" err="1"/>
              <a:t>ronične</a:t>
            </a:r>
            <a:r>
              <a:rPr lang="en-GB" dirty="0"/>
              <a:t> </a:t>
            </a:r>
            <a:r>
              <a:rPr lang="en-GB" dirty="0" err="1"/>
              <a:t>bolesti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07BE7B1-6B95-9F5E-A7D1-FCA59C9139F2}"/>
              </a:ext>
            </a:extLst>
          </p:cNvPr>
          <p:cNvSpPr txBox="1">
            <a:spLocks/>
          </p:cNvSpPr>
          <p:nvPr/>
        </p:nvSpPr>
        <p:spPr>
          <a:xfrm>
            <a:off x="890452" y="2200321"/>
            <a:ext cx="5131904" cy="19536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l-PL" sz="2500" dirty="0"/>
              <a:t>Ovisi o vremenu nastanka, mjestu nastanka i opsegu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71AC97D-5F08-2FC0-4715-7D23ECBB20F0}"/>
              </a:ext>
            </a:extLst>
          </p:cNvPr>
          <p:cNvSpPr txBox="1">
            <a:spLocks/>
          </p:cNvSpPr>
          <p:nvPr/>
        </p:nvSpPr>
        <p:spPr>
          <a:xfrm>
            <a:off x="838200" y="4490218"/>
            <a:ext cx="4701209" cy="768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1325DAE-59C5-3BA4-E2A1-8A07F7D6EE8D}"/>
              </a:ext>
            </a:extLst>
          </p:cNvPr>
          <p:cNvSpPr txBox="1">
            <a:spLocks/>
          </p:cNvSpPr>
          <p:nvPr/>
        </p:nvSpPr>
        <p:spPr>
          <a:xfrm>
            <a:off x="6791409" y="2200321"/>
            <a:ext cx="5131904" cy="422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 err="1"/>
              <a:t>Parkinsonova</a:t>
            </a:r>
            <a:r>
              <a:rPr lang="en-GB" sz="2500" dirty="0"/>
              <a:t> </a:t>
            </a:r>
            <a:r>
              <a:rPr lang="en-GB" sz="2500" dirty="0" err="1"/>
              <a:t>bolest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hr-HR" sz="2500" dirty="0"/>
              <a:t>S</a:t>
            </a:r>
            <a:r>
              <a:rPr lang="en-GB" sz="2500" dirty="0" err="1"/>
              <a:t>hizofrenija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Touretteov</a:t>
            </a:r>
            <a:r>
              <a:rPr lang="en-GB" sz="2500" dirty="0"/>
              <a:t> </a:t>
            </a:r>
            <a:r>
              <a:rPr lang="en-GB" sz="2500" dirty="0" err="1"/>
              <a:t>sindrom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hr-HR" sz="2500" dirty="0"/>
              <a:t>D</a:t>
            </a:r>
            <a:r>
              <a:rPr lang="en-GB" sz="2500" dirty="0" err="1"/>
              <a:t>ijabetes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hr-HR" sz="2500" dirty="0"/>
              <a:t>B</a:t>
            </a:r>
            <a:r>
              <a:rPr lang="en-GB" sz="2500" dirty="0" err="1"/>
              <a:t>olesti</a:t>
            </a:r>
            <a:r>
              <a:rPr lang="en-GB" sz="2500" dirty="0"/>
              <a:t> </a:t>
            </a:r>
            <a:r>
              <a:rPr lang="en-GB" sz="2500" dirty="0" err="1"/>
              <a:t>srca</a:t>
            </a:r>
            <a:r>
              <a:rPr lang="en-GB" sz="2500" dirty="0"/>
              <a:t> i </a:t>
            </a:r>
            <a:r>
              <a:rPr lang="en-GB" sz="2500" dirty="0" err="1"/>
              <a:t>krvnih</a:t>
            </a:r>
            <a:r>
              <a:rPr lang="en-GB" sz="2500" dirty="0"/>
              <a:t> </a:t>
            </a:r>
            <a:r>
              <a:rPr lang="en-GB" sz="2500" dirty="0" err="1"/>
              <a:t>žila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hr-HR" sz="2500" dirty="0"/>
              <a:t>B</a:t>
            </a:r>
            <a:r>
              <a:rPr lang="en-GB" sz="2500" dirty="0" err="1"/>
              <a:t>olesti</a:t>
            </a:r>
            <a:r>
              <a:rPr lang="en-GB" sz="2500" dirty="0"/>
              <a:t> </a:t>
            </a:r>
            <a:r>
              <a:rPr lang="en-GB" sz="2500" dirty="0" err="1"/>
              <a:t>respiratornog</a:t>
            </a:r>
            <a:r>
              <a:rPr lang="en-GB" sz="2500" dirty="0"/>
              <a:t> </a:t>
            </a:r>
            <a:r>
              <a:rPr lang="en-GB" sz="2500" dirty="0" err="1"/>
              <a:t>sustava</a:t>
            </a: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3390297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Osnovne</a:t>
            </a:r>
            <a:r>
              <a:rPr lang="en-GB" dirty="0"/>
              <a:t> </a:t>
            </a:r>
            <a:r>
              <a:rPr lang="en-GB" dirty="0" err="1"/>
              <a:t>teškoće</a:t>
            </a:r>
            <a:endParaRPr lang="en-GB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05432C0-16A2-F05C-A094-3EB06D1BD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FCE98C-C949-9FDF-9877-C06AE21873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A752EEC5-1E0B-23EE-79FA-F0F443D5C1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55813"/>
            <a:ext cx="4733109" cy="402099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500" dirty="0" err="1"/>
              <a:t>Najteže</a:t>
            </a:r>
            <a:r>
              <a:rPr lang="en-GB" sz="2500" dirty="0"/>
              <a:t> </a:t>
            </a:r>
            <a:r>
              <a:rPr lang="en-GB" sz="2500" dirty="0" err="1"/>
              <a:t>posljedice</a:t>
            </a:r>
            <a:r>
              <a:rPr lang="en-GB" sz="2500" dirty="0"/>
              <a:t> </a:t>
            </a:r>
            <a:r>
              <a:rPr lang="en-GB" sz="2500" dirty="0" err="1"/>
              <a:t>motoričkih</a:t>
            </a:r>
            <a:r>
              <a:rPr lang="en-GB" sz="2500" dirty="0"/>
              <a:t> </a:t>
            </a:r>
            <a:r>
              <a:rPr lang="en-GB" sz="2500" dirty="0" err="1"/>
              <a:t>teškoća</a:t>
            </a:r>
            <a:r>
              <a:rPr lang="en-GB" sz="2500" dirty="0"/>
              <a:t> </a:t>
            </a:r>
            <a:r>
              <a:rPr lang="en-GB" sz="2500" dirty="0" err="1"/>
              <a:t>manifestiraju</a:t>
            </a:r>
            <a:r>
              <a:rPr lang="en-GB" sz="2500" dirty="0"/>
              <a:t> se u </a:t>
            </a:r>
            <a:r>
              <a:rPr lang="en-GB" sz="2500" dirty="0" err="1"/>
              <a:t>području</a:t>
            </a:r>
            <a:r>
              <a:rPr lang="en-GB" sz="2500" dirty="0"/>
              <a:t> </a:t>
            </a:r>
            <a:r>
              <a:rPr lang="en-GB" sz="2500" dirty="0" err="1"/>
              <a:t>kretanja</a:t>
            </a:r>
            <a:r>
              <a:rPr lang="en-GB" sz="2500" dirty="0"/>
              <a:t> u </a:t>
            </a:r>
            <a:r>
              <a:rPr lang="en-GB" sz="2500" dirty="0" err="1"/>
              <a:t>prostoru</a:t>
            </a:r>
            <a:r>
              <a:rPr lang="en-GB" sz="25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866086-ED22-9CBA-8C0E-9D1464FE456B}"/>
              </a:ext>
            </a:extLst>
          </p:cNvPr>
          <p:cNvSpPr txBox="1"/>
          <p:nvPr/>
        </p:nvSpPr>
        <p:spPr>
          <a:xfrm>
            <a:off x="6402278" y="2055813"/>
            <a:ext cx="5521035" cy="598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Ovisno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vrsti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težini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oštećenja</a:t>
            </a: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C6CF7F-F2D1-F18A-F360-DDDD45930E73}"/>
              </a:ext>
            </a:extLst>
          </p:cNvPr>
          <p:cNvSpPr txBox="1"/>
          <p:nvPr/>
        </p:nvSpPr>
        <p:spPr>
          <a:xfrm>
            <a:off x="6402279" y="3013492"/>
            <a:ext cx="5236728" cy="117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pl-PL" sz="2500" b="1" dirty="0">
                <a:latin typeface="Arial" panose="020B0604020202020204" pitchFamily="34" charset="0"/>
                <a:cs typeface="Arial" panose="020B0604020202020204" pitchFamily="34" charset="0"/>
              </a:rPr>
              <a:t>Ovisno o dobi u kojoj je nastalo oštećenje </a:t>
            </a: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320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9530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Osnovne</a:t>
            </a:r>
            <a:r>
              <a:rPr lang="en-GB" dirty="0"/>
              <a:t> </a:t>
            </a:r>
            <a:r>
              <a:rPr lang="en-GB" dirty="0" err="1"/>
              <a:t>teškoće</a:t>
            </a:r>
            <a:endParaRPr lang="en-GB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B05432C0-16A2-F05C-A094-3EB06D1BD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FCE98C-C949-9FDF-9877-C06AE21873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A752EEC5-1E0B-23EE-79FA-F0F443D5C1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1210" y="1862698"/>
            <a:ext cx="4791134" cy="402099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500" dirty="0" err="1"/>
              <a:t>Motorika</a:t>
            </a:r>
            <a:r>
              <a:rPr lang="en-GB" sz="2500" dirty="0"/>
              <a:t> </a:t>
            </a:r>
            <a:r>
              <a:rPr lang="en-GB" sz="2500" dirty="0" err="1"/>
              <a:t>ima</a:t>
            </a:r>
            <a:r>
              <a:rPr lang="en-GB" sz="2500" dirty="0"/>
              <a:t> </a:t>
            </a:r>
            <a:r>
              <a:rPr lang="en-GB" sz="2500" dirty="0" err="1"/>
              <a:t>značajne</a:t>
            </a:r>
            <a:r>
              <a:rPr lang="en-GB" sz="2500" dirty="0"/>
              <a:t> </a:t>
            </a:r>
            <a:r>
              <a:rPr lang="en-GB" sz="2500" dirty="0" err="1"/>
              <a:t>implikacija</a:t>
            </a:r>
            <a:r>
              <a:rPr lang="en-GB" sz="2500" dirty="0"/>
              <a:t> za </a:t>
            </a:r>
            <a:r>
              <a:rPr lang="en-GB" sz="2500" dirty="0" err="1"/>
              <a:t>svakodnevni</a:t>
            </a:r>
            <a:r>
              <a:rPr lang="en-GB" sz="2500" dirty="0"/>
              <a:t> </a:t>
            </a:r>
            <a:r>
              <a:rPr lang="en-GB" sz="2500" dirty="0" err="1"/>
              <a:t>život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Najznačajnije</a:t>
            </a:r>
            <a:r>
              <a:rPr lang="en-GB" sz="2500" dirty="0"/>
              <a:t> </a:t>
            </a:r>
            <a:r>
              <a:rPr lang="en-GB" sz="2500" dirty="0" err="1"/>
              <a:t>posljedice</a:t>
            </a:r>
            <a:r>
              <a:rPr lang="en-GB" sz="2500" dirty="0"/>
              <a:t> </a:t>
            </a:r>
            <a:r>
              <a:rPr lang="en-GB" sz="2500" dirty="0" err="1"/>
              <a:t>ima</a:t>
            </a:r>
            <a:r>
              <a:rPr lang="en-GB" sz="2500" dirty="0"/>
              <a:t> u </a:t>
            </a:r>
            <a:r>
              <a:rPr lang="en-GB" sz="2500" dirty="0" err="1"/>
              <a:t>samostalnoj</a:t>
            </a:r>
            <a:r>
              <a:rPr lang="en-GB" sz="2500" dirty="0"/>
              <a:t> </a:t>
            </a:r>
            <a:r>
              <a:rPr lang="en-GB" sz="2500" dirty="0" err="1"/>
              <a:t>pokretljivosti</a:t>
            </a:r>
            <a:r>
              <a:rPr lang="en-GB" sz="2500" dirty="0"/>
              <a:t> </a:t>
            </a:r>
            <a:r>
              <a:rPr lang="en-GB" sz="2500" dirty="0" err="1"/>
              <a:t>čovjeka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EBBE40EE-A422-6646-B6BD-C4EAB5F7BB72}"/>
              </a:ext>
            </a:extLst>
          </p:cNvPr>
          <p:cNvSpPr txBox="1">
            <a:spLocks/>
          </p:cNvSpPr>
          <p:nvPr/>
        </p:nvSpPr>
        <p:spPr>
          <a:xfrm>
            <a:off x="6714158" y="830353"/>
            <a:ext cx="4866065" cy="52648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/>
              <a:t>S </a:t>
            </a:r>
            <a:r>
              <a:rPr lang="en-GB" sz="2500" dirty="0" err="1"/>
              <a:t>povećanjem</a:t>
            </a:r>
            <a:r>
              <a:rPr lang="en-GB" sz="2500" dirty="0"/>
              <a:t> </a:t>
            </a:r>
            <a:r>
              <a:rPr lang="en-GB" sz="2500" dirty="0" err="1"/>
              <a:t>stupnja</a:t>
            </a:r>
            <a:r>
              <a:rPr lang="en-GB" sz="2500" dirty="0"/>
              <a:t> </a:t>
            </a:r>
            <a:r>
              <a:rPr lang="en-GB" sz="2500" dirty="0" err="1"/>
              <a:t>oštećenja</a:t>
            </a:r>
            <a:r>
              <a:rPr lang="en-GB" sz="2500" dirty="0"/>
              <a:t> </a:t>
            </a:r>
            <a:r>
              <a:rPr lang="en-GB" sz="2500" dirty="0" err="1"/>
              <a:t>smanjuje</a:t>
            </a:r>
            <a:r>
              <a:rPr lang="en-GB" sz="2500" dirty="0"/>
              <a:t> se </a:t>
            </a:r>
            <a:r>
              <a:rPr lang="en-GB" sz="2500" dirty="0" err="1"/>
              <a:t>samostalnost</a:t>
            </a:r>
            <a:r>
              <a:rPr lang="en-GB" sz="2500" dirty="0"/>
              <a:t> – </a:t>
            </a:r>
            <a:r>
              <a:rPr lang="en-GB" sz="2500" dirty="0" err="1"/>
              <a:t>frustracija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Smanjena</a:t>
            </a:r>
            <a:r>
              <a:rPr lang="en-GB" sz="2500" dirty="0"/>
              <a:t> </a:t>
            </a:r>
            <a:r>
              <a:rPr lang="en-GB" sz="2500" dirty="0" err="1"/>
              <a:t>mogućnost</a:t>
            </a:r>
            <a:r>
              <a:rPr lang="en-GB" sz="2500" dirty="0"/>
              <a:t> </a:t>
            </a:r>
            <a:r>
              <a:rPr lang="en-GB" sz="2500" dirty="0" err="1"/>
              <a:t>adekvatne</a:t>
            </a:r>
            <a:r>
              <a:rPr lang="en-GB" sz="2500" dirty="0"/>
              <a:t> </a:t>
            </a:r>
            <a:r>
              <a:rPr lang="en-GB" sz="2500" dirty="0" err="1"/>
              <a:t>socijalizacije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/>
              <a:t>Rana </a:t>
            </a:r>
            <a:r>
              <a:rPr lang="en-GB" sz="2500" dirty="0" err="1"/>
              <a:t>prilagodba</a:t>
            </a:r>
            <a:r>
              <a:rPr lang="en-GB" sz="2500" dirty="0"/>
              <a:t> vs. </a:t>
            </a:r>
            <a:r>
              <a:rPr lang="en-GB" sz="2500" dirty="0" err="1"/>
              <a:t>traumatski</a:t>
            </a:r>
            <a:r>
              <a:rPr lang="en-GB" sz="2500" dirty="0"/>
              <a:t> </a:t>
            </a:r>
            <a:r>
              <a:rPr lang="en-GB" sz="2500" dirty="0" err="1"/>
              <a:t>događaj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Vidljivost</a:t>
            </a:r>
            <a:r>
              <a:rPr lang="en-GB" sz="2500" dirty="0"/>
              <a:t> </a:t>
            </a:r>
            <a:r>
              <a:rPr lang="en-GB" sz="2500" dirty="0" err="1"/>
              <a:t>oštećenja</a:t>
            </a: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2633861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526" y="488111"/>
            <a:ext cx="6423660" cy="1325563"/>
          </a:xfrm>
        </p:spPr>
        <p:txBody>
          <a:bodyPr>
            <a:normAutofit/>
          </a:bodyPr>
          <a:lstStyle/>
          <a:p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02783" y="1866381"/>
            <a:ext cx="5681331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Prethodni</a:t>
            </a:r>
            <a:r>
              <a:rPr lang="en-GB" dirty="0"/>
              <a:t> </a:t>
            </a:r>
            <a:r>
              <a:rPr lang="en-GB" dirty="0" err="1"/>
              <a:t>kontakt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 err="1"/>
              <a:t>Najzahtjevniji</a:t>
            </a:r>
            <a:r>
              <a:rPr lang="en-GB" dirty="0"/>
              <a:t> </a:t>
            </a:r>
            <a:r>
              <a:rPr lang="en-GB" dirty="0" err="1"/>
              <a:t>aspekti</a:t>
            </a:r>
            <a:r>
              <a:rPr lang="en-GB" dirty="0"/>
              <a:t> </a:t>
            </a:r>
            <a:r>
              <a:rPr lang="en-GB" dirty="0" err="1"/>
              <a:t>komunikacije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 err="1"/>
              <a:t>Emocije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 err="1"/>
              <a:t>Dojmovi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797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8E91A77-875D-68C9-25E0-DA3947A72A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D50394-BB20-65C9-71DD-EBD956AD22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6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B05432C0-16A2-F05C-A094-3EB06D1BD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FCE98C-C949-9FDF-9877-C06AE2187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466DB43-A473-454A-F38C-3A3EA7B26B62}"/>
              </a:ext>
            </a:extLst>
          </p:cNvPr>
          <p:cNvSpPr txBox="1"/>
          <p:nvPr/>
        </p:nvSpPr>
        <p:spPr>
          <a:xfrm>
            <a:off x="1638121" y="2841371"/>
            <a:ext cx="9023252" cy="117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Prisutnost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motoričkih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teškoća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ne mora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nužno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rezultirati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emocionalnim</a:t>
            </a:r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500" b="1" dirty="0" err="1">
                <a:latin typeface="Arial" panose="020B0604020202020204" pitchFamily="34" charset="0"/>
                <a:cs typeface="Arial" panose="020B0604020202020204" pitchFamily="34" charset="0"/>
              </a:rPr>
              <a:t>poremećajima</a:t>
            </a:r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496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062509F-445B-DD17-F808-8B6B486C8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" y="2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12" y="837856"/>
            <a:ext cx="4786937" cy="247266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Prijedlozi</a:t>
            </a:r>
            <a:r>
              <a:rPr lang="en-GB" dirty="0"/>
              <a:t> za </a:t>
            </a:r>
            <a:r>
              <a:rPr lang="en-GB" dirty="0" err="1"/>
              <a:t>uspješniju</a:t>
            </a:r>
            <a:r>
              <a:rPr lang="en-GB" dirty="0"/>
              <a:t> </a:t>
            </a:r>
            <a:r>
              <a:rPr lang="en-GB" dirty="0" err="1"/>
              <a:t>komunikaciju</a:t>
            </a:r>
            <a:endParaRPr lang="en-GB" dirty="0"/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1C312CCF-C22C-ED04-16A7-5C907AC73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09975" y="3817640"/>
            <a:ext cx="2110842" cy="80535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500" b="1" dirty="0" err="1"/>
              <a:t>Obrazovni</a:t>
            </a:r>
            <a:r>
              <a:rPr lang="en-GB" sz="2500" b="1" dirty="0"/>
              <a:t> </a:t>
            </a:r>
            <a:r>
              <a:rPr lang="en-GB" sz="2500" b="1" dirty="0" err="1"/>
              <a:t>kontekst</a:t>
            </a:r>
            <a:endParaRPr lang="en-GB" sz="2500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83EDF34-AECA-436F-0B25-ADBB5EE77F59}"/>
              </a:ext>
            </a:extLst>
          </p:cNvPr>
          <p:cNvSpPr txBox="1">
            <a:spLocks/>
          </p:cNvSpPr>
          <p:nvPr/>
        </p:nvSpPr>
        <p:spPr>
          <a:xfrm>
            <a:off x="6413805" y="1004039"/>
            <a:ext cx="5232788" cy="4662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 err="1"/>
              <a:t>Jasno</a:t>
            </a:r>
            <a:r>
              <a:rPr lang="en-GB" sz="2500" dirty="0"/>
              <a:t> </a:t>
            </a:r>
            <a:r>
              <a:rPr lang="en-GB" sz="2500" dirty="0" err="1"/>
              <a:t>staviti</a:t>
            </a:r>
            <a:r>
              <a:rPr lang="en-GB" sz="2500" dirty="0"/>
              <a:t> </a:t>
            </a:r>
            <a:r>
              <a:rPr lang="en-GB" sz="2500" dirty="0" err="1"/>
              <a:t>na</a:t>
            </a:r>
            <a:r>
              <a:rPr lang="en-GB" sz="2500" dirty="0"/>
              <a:t> </a:t>
            </a:r>
            <a:r>
              <a:rPr lang="en-GB" sz="2500" dirty="0" err="1"/>
              <a:t>raspolaganje</a:t>
            </a:r>
            <a:r>
              <a:rPr lang="en-GB" sz="2500" dirty="0"/>
              <a:t> </a:t>
            </a:r>
            <a:r>
              <a:rPr lang="en-GB" sz="2500" dirty="0" err="1"/>
              <a:t>svoju</a:t>
            </a:r>
            <a:r>
              <a:rPr lang="en-GB" sz="2500" dirty="0"/>
              <a:t> </a:t>
            </a:r>
            <a:r>
              <a:rPr lang="en-GB" sz="2500" dirty="0" err="1"/>
              <a:t>želju</a:t>
            </a:r>
            <a:r>
              <a:rPr lang="en-GB" sz="2500" dirty="0"/>
              <a:t> za </a:t>
            </a:r>
            <a:r>
              <a:rPr lang="en-GB" sz="2500" dirty="0" err="1"/>
              <a:t>asistencijom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Direktno</a:t>
            </a:r>
            <a:r>
              <a:rPr lang="en-GB" sz="2500" dirty="0"/>
              <a:t> </a:t>
            </a:r>
            <a:r>
              <a:rPr lang="en-GB" sz="2500" dirty="0" err="1"/>
              <a:t>tražiti</a:t>
            </a:r>
            <a:r>
              <a:rPr lang="en-GB" sz="2500" dirty="0"/>
              <a:t> </a:t>
            </a:r>
            <a:r>
              <a:rPr lang="en-GB" sz="2500" dirty="0" err="1"/>
              <a:t>uputu</a:t>
            </a:r>
            <a:r>
              <a:rPr lang="en-GB" sz="2500" dirty="0"/>
              <a:t> </a:t>
            </a:r>
            <a:r>
              <a:rPr lang="en-GB" sz="2500" dirty="0" err="1"/>
              <a:t>oko</a:t>
            </a:r>
            <a:r>
              <a:rPr lang="en-GB" sz="2500" dirty="0"/>
              <a:t> </a:t>
            </a:r>
            <a:r>
              <a:rPr lang="en-GB" sz="2500" dirty="0" err="1"/>
              <a:t>čega</a:t>
            </a:r>
            <a:r>
              <a:rPr lang="en-GB" sz="2500" dirty="0"/>
              <a:t> i </a:t>
            </a:r>
            <a:r>
              <a:rPr lang="en-GB" sz="2500" dirty="0" err="1"/>
              <a:t>kakvu</a:t>
            </a:r>
            <a:r>
              <a:rPr lang="en-GB" sz="2500" dirty="0"/>
              <a:t> </a:t>
            </a:r>
            <a:r>
              <a:rPr lang="en-GB" sz="2500" dirty="0" err="1"/>
              <a:t>pomoć</a:t>
            </a:r>
            <a:r>
              <a:rPr lang="en-GB" sz="2500" dirty="0"/>
              <a:t> </a:t>
            </a:r>
            <a:r>
              <a:rPr lang="en-GB" sz="2500" dirty="0" err="1"/>
              <a:t>osoba</a:t>
            </a:r>
            <a:r>
              <a:rPr lang="en-GB" sz="2500" dirty="0"/>
              <a:t> </a:t>
            </a:r>
            <a:r>
              <a:rPr lang="en-GB" sz="2500" dirty="0" err="1"/>
              <a:t>želi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Slobodno</a:t>
            </a:r>
            <a:r>
              <a:rPr lang="en-GB" sz="2500" dirty="0"/>
              <a:t> </a:t>
            </a:r>
            <a:r>
              <a:rPr lang="en-GB" sz="2500" dirty="0" err="1"/>
              <a:t>izraziti</a:t>
            </a:r>
            <a:r>
              <a:rPr lang="en-GB" sz="2500" dirty="0"/>
              <a:t> </a:t>
            </a:r>
            <a:r>
              <a:rPr lang="en-GB" sz="2500" dirty="0" err="1"/>
              <a:t>svoj</a:t>
            </a:r>
            <a:r>
              <a:rPr lang="en-GB" sz="2500" dirty="0"/>
              <a:t> </a:t>
            </a:r>
            <a:r>
              <a:rPr lang="en-GB" sz="2500" dirty="0" err="1"/>
              <a:t>manjak</a:t>
            </a:r>
            <a:r>
              <a:rPr lang="en-GB" sz="2500" dirty="0"/>
              <a:t> </a:t>
            </a:r>
            <a:r>
              <a:rPr lang="en-GB" sz="2500" dirty="0" err="1"/>
              <a:t>iskustva</a:t>
            </a:r>
            <a:r>
              <a:rPr lang="en-GB" sz="2500" dirty="0"/>
              <a:t>/</a:t>
            </a:r>
            <a:r>
              <a:rPr lang="en-GB" sz="2500" dirty="0" err="1"/>
              <a:t>znanja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ED15A84-61F7-643A-13AF-736EFBDD7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13" name="Graphic 12" descr="Graduation cap with solid fill">
            <a:extLst>
              <a:ext uri="{FF2B5EF4-FFF2-40B4-BE49-F238E27FC236}">
                <a16:creationId xmlns:a16="http://schemas.microsoft.com/office/drawing/2014/main" id="{AC6E6DE8-7B4C-4215-8CD7-1A6365AC2D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1193" y="3765095"/>
            <a:ext cx="914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61BFEA-27F6-7E02-54A4-A92FCB111C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016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062509F-445B-DD17-F808-8B6B486C8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" y="2"/>
            <a:ext cx="6096000" cy="6858000"/>
          </a:xfrm>
          <a:prstGeom prst="rect">
            <a:avLst/>
          </a:prstGeom>
        </p:spPr>
      </p:pic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583EDF34-AECA-436F-0B25-ADBB5EE77F59}"/>
              </a:ext>
            </a:extLst>
          </p:cNvPr>
          <p:cNvSpPr txBox="1">
            <a:spLocks/>
          </p:cNvSpPr>
          <p:nvPr/>
        </p:nvSpPr>
        <p:spPr>
          <a:xfrm>
            <a:off x="629231" y="1169985"/>
            <a:ext cx="4994329" cy="46626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 err="1"/>
              <a:t>Tražiti</a:t>
            </a:r>
            <a:r>
              <a:rPr lang="en-GB" sz="2500" dirty="0"/>
              <a:t> </a:t>
            </a:r>
            <a:r>
              <a:rPr lang="en-GB" sz="2500" dirty="0" err="1"/>
              <a:t>pojašnjenje</a:t>
            </a:r>
            <a:r>
              <a:rPr lang="en-GB" sz="2500" dirty="0"/>
              <a:t> </a:t>
            </a:r>
            <a:r>
              <a:rPr lang="en-GB" sz="2500" dirty="0" err="1"/>
              <a:t>oko</a:t>
            </a:r>
            <a:r>
              <a:rPr lang="en-GB" sz="2500" dirty="0"/>
              <a:t> </a:t>
            </a:r>
            <a:r>
              <a:rPr lang="en-GB" sz="2500" dirty="0" err="1"/>
              <a:t>nedoumica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Pitati</a:t>
            </a:r>
            <a:r>
              <a:rPr lang="en-GB" sz="2500" dirty="0"/>
              <a:t> za </a:t>
            </a:r>
            <a:r>
              <a:rPr lang="en-GB" sz="2500" dirty="0" err="1"/>
              <a:t>povratnu</a:t>
            </a:r>
            <a:r>
              <a:rPr lang="en-GB" sz="2500" dirty="0"/>
              <a:t> </a:t>
            </a:r>
            <a:r>
              <a:rPr lang="en-GB" sz="2500" dirty="0" err="1"/>
              <a:t>informaciju</a:t>
            </a:r>
            <a:r>
              <a:rPr lang="en-GB" sz="2500" dirty="0"/>
              <a:t> </a:t>
            </a:r>
            <a:r>
              <a:rPr lang="en-GB" sz="2500" dirty="0" err="1"/>
              <a:t>postupamo</a:t>
            </a:r>
            <a:r>
              <a:rPr lang="en-GB" sz="2500" dirty="0"/>
              <a:t> li “ok”</a:t>
            </a:r>
          </a:p>
          <a:p>
            <a:pPr>
              <a:lnSpc>
                <a:spcPct val="150000"/>
              </a:lnSpc>
            </a:pPr>
            <a:r>
              <a:rPr lang="en-GB" sz="2500" dirty="0" err="1"/>
              <a:t>Ugađanje</a:t>
            </a:r>
            <a:r>
              <a:rPr lang="en-GB" sz="2500" dirty="0"/>
              <a:t> vs. </a:t>
            </a:r>
            <a:r>
              <a:rPr lang="en-GB" sz="2500" dirty="0" err="1"/>
              <a:t>pomoć</a:t>
            </a:r>
            <a:r>
              <a:rPr lang="en-GB" sz="2500" dirty="0"/>
              <a:t> </a:t>
            </a:r>
            <a:r>
              <a:rPr lang="en-GB" sz="2500" dirty="0" err="1"/>
              <a:t>zbog</a:t>
            </a:r>
            <a:r>
              <a:rPr lang="en-GB" sz="2500" dirty="0"/>
              <a:t> </a:t>
            </a:r>
            <a:r>
              <a:rPr lang="en-GB" sz="2500" dirty="0" err="1"/>
              <a:t>realnih</a:t>
            </a:r>
            <a:r>
              <a:rPr lang="en-GB" sz="2500" dirty="0"/>
              <a:t> </a:t>
            </a:r>
            <a:r>
              <a:rPr lang="en-GB" sz="2500" dirty="0" err="1"/>
              <a:t>zapreka</a:t>
            </a:r>
            <a:r>
              <a:rPr lang="en-GB" sz="2500" dirty="0"/>
              <a:t> </a:t>
            </a:r>
            <a:r>
              <a:rPr lang="en-GB" sz="2500" dirty="0" err="1"/>
              <a:t>uslijed</a:t>
            </a:r>
            <a:r>
              <a:rPr lang="en-GB" sz="2500" dirty="0"/>
              <a:t> </a:t>
            </a:r>
            <a:r>
              <a:rPr lang="en-GB" sz="2500" dirty="0" err="1"/>
              <a:t>primarne</a:t>
            </a:r>
            <a:r>
              <a:rPr lang="en-GB" sz="2500" dirty="0"/>
              <a:t> </a:t>
            </a:r>
            <a:r>
              <a:rPr lang="en-GB" sz="2500" dirty="0" err="1"/>
              <a:t>dijagnoze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Uskladite</a:t>
            </a:r>
            <a:r>
              <a:rPr lang="en-GB" sz="2500" dirty="0"/>
              <a:t> </a:t>
            </a:r>
            <a:r>
              <a:rPr lang="en-GB" sz="2500" dirty="0" err="1"/>
              <a:t>svoj</a:t>
            </a:r>
            <a:r>
              <a:rPr lang="en-GB" sz="2500" dirty="0"/>
              <a:t> </a:t>
            </a:r>
            <a:r>
              <a:rPr lang="en-GB" sz="2500" dirty="0" err="1"/>
              <a:t>emocionalni</a:t>
            </a:r>
            <a:r>
              <a:rPr lang="en-GB" sz="2500" dirty="0"/>
              <a:t> </a:t>
            </a:r>
            <a:r>
              <a:rPr lang="en-GB" sz="2500" dirty="0" err="1"/>
              <a:t>izričaj</a:t>
            </a:r>
            <a:r>
              <a:rPr lang="en-GB" sz="2500" dirty="0"/>
              <a:t> s </a:t>
            </a:r>
            <a:r>
              <a:rPr lang="en-GB" sz="2500" dirty="0" err="1"/>
              <a:t>osobom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ED15A84-61F7-643A-13AF-736EFBDD7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61BFEA-27F6-7E02-54A4-A92FCB111C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pic>
        <p:nvPicPr>
          <p:cNvPr id="14" name="Picture 13" descr="A dog reading and studying a newspaper.">
            <a:extLst>
              <a:ext uri="{FF2B5EF4-FFF2-40B4-BE49-F238E27FC236}">
                <a16:creationId xmlns:a16="http://schemas.microsoft.com/office/drawing/2014/main" id="{B734DA98-DF29-18A7-3140-93AEB821C2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338" y="2188699"/>
            <a:ext cx="6994702" cy="466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641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436" y="1603843"/>
            <a:ext cx="5363816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Prilagodbe</a:t>
            </a:r>
            <a:r>
              <a:rPr lang="en-GB" dirty="0"/>
              <a:t> u </a:t>
            </a:r>
            <a:r>
              <a:rPr lang="en-GB" dirty="0" err="1"/>
              <a:t>kontekstu</a:t>
            </a:r>
            <a:r>
              <a:rPr lang="en-GB" dirty="0"/>
              <a:t> </a:t>
            </a:r>
            <a:r>
              <a:rPr lang="en-GB" dirty="0" err="1"/>
              <a:t>neformalnog</a:t>
            </a:r>
            <a:r>
              <a:rPr lang="en-GB" dirty="0"/>
              <a:t> </a:t>
            </a:r>
            <a:r>
              <a:rPr lang="en-GB" dirty="0" err="1"/>
              <a:t>obrazovanja</a:t>
            </a:r>
            <a:r>
              <a:rPr lang="en-GB" dirty="0"/>
              <a:t> </a:t>
            </a:r>
            <a:r>
              <a:rPr lang="en-GB" dirty="0" err="1"/>
              <a:t>odraslih</a:t>
            </a:r>
            <a:endParaRPr lang="en-GB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6768000" y="1255216"/>
            <a:ext cx="5597241" cy="697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400" b="1" dirty="0" err="1"/>
              <a:t>Organizacijske</a:t>
            </a:r>
            <a:r>
              <a:rPr lang="en-GB" sz="2400" b="1" dirty="0"/>
              <a:t> </a:t>
            </a:r>
            <a:r>
              <a:rPr lang="en-GB" sz="2400" b="1" dirty="0" err="1"/>
              <a:t>prilagodbe</a:t>
            </a:r>
            <a:r>
              <a:rPr lang="en-GB" sz="2400" b="1" dirty="0"/>
              <a:t>:</a:t>
            </a:r>
            <a:endParaRPr lang="en-GB" sz="2500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3BD3186C-3A1A-D9FB-D2E1-E546268D88C8}"/>
              </a:ext>
            </a:extLst>
          </p:cNvPr>
          <p:cNvSpPr txBox="1">
            <a:spLocks/>
          </p:cNvSpPr>
          <p:nvPr/>
        </p:nvSpPr>
        <p:spPr>
          <a:xfrm>
            <a:off x="919095" y="3928595"/>
            <a:ext cx="5145157" cy="24347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b="1" dirty="0" err="1"/>
              <a:t>Organizacijske</a:t>
            </a:r>
            <a:r>
              <a:rPr lang="en-GB" sz="2500" b="1" dirty="0"/>
              <a:t> </a:t>
            </a:r>
            <a:r>
              <a:rPr lang="en-GB" sz="2500" b="1" dirty="0" err="1"/>
              <a:t>prilagodbe</a:t>
            </a:r>
            <a:endParaRPr lang="hr-HR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Prostorne</a:t>
            </a:r>
            <a:r>
              <a:rPr lang="en-GB" sz="2500" b="1" dirty="0"/>
              <a:t> </a:t>
            </a:r>
            <a:r>
              <a:rPr lang="en-GB" sz="2500" b="1" dirty="0" err="1"/>
              <a:t>prilagodbe</a:t>
            </a:r>
            <a:endParaRPr lang="hr-HR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Tehničke</a:t>
            </a:r>
            <a:r>
              <a:rPr lang="en-GB" sz="2500" b="1" dirty="0"/>
              <a:t> </a:t>
            </a:r>
            <a:r>
              <a:rPr lang="en-GB" sz="2500" b="1" dirty="0" err="1"/>
              <a:t>prilagodbe</a:t>
            </a:r>
            <a:endParaRPr lang="en-GB" sz="25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4C2CA78-7CCA-D057-6ADD-17F6B4BCF1FD}"/>
              </a:ext>
            </a:extLst>
          </p:cNvPr>
          <p:cNvSpPr txBox="1">
            <a:spLocks/>
          </p:cNvSpPr>
          <p:nvPr/>
        </p:nvSpPr>
        <p:spPr>
          <a:xfrm>
            <a:off x="6768000" y="2457029"/>
            <a:ext cx="5019809" cy="33211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400" dirty="0" err="1"/>
              <a:t>Pristup</a:t>
            </a:r>
            <a:r>
              <a:rPr lang="en-GB" sz="2400" dirty="0"/>
              <a:t> </a:t>
            </a:r>
            <a:r>
              <a:rPr lang="en-GB" sz="2400" dirty="0" err="1"/>
              <a:t>kvalifikacijskom</a:t>
            </a:r>
            <a:r>
              <a:rPr lang="en-GB" sz="2400" dirty="0"/>
              <a:t> </a:t>
            </a:r>
            <a:r>
              <a:rPr lang="en-GB" sz="2400" dirty="0" err="1"/>
              <a:t>postupku</a:t>
            </a:r>
            <a:r>
              <a:rPr lang="en-GB" sz="2400" dirty="0"/>
              <a:t> bez </a:t>
            </a:r>
            <a:r>
              <a:rPr lang="en-GB" sz="2400" dirty="0" err="1"/>
              <a:t>prevelikih</a:t>
            </a:r>
            <a:r>
              <a:rPr lang="en-GB" sz="2400" dirty="0"/>
              <a:t> </a:t>
            </a:r>
            <a:r>
              <a:rPr lang="en-GB" sz="2400" dirty="0" err="1"/>
              <a:t>fizičkih</a:t>
            </a:r>
            <a:r>
              <a:rPr lang="en-GB" sz="2400" dirty="0"/>
              <a:t> </a:t>
            </a:r>
            <a:r>
              <a:rPr lang="en-GB" sz="2400" dirty="0" err="1"/>
              <a:t>napora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Materijali</a:t>
            </a:r>
            <a:r>
              <a:rPr lang="en-GB" sz="2400" dirty="0"/>
              <a:t> u </a:t>
            </a:r>
            <a:r>
              <a:rPr lang="en-GB" sz="2400" dirty="0" err="1"/>
              <a:t>elektroničkoj</a:t>
            </a:r>
            <a:r>
              <a:rPr lang="en-GB" sz="2400" dirty="0"/>
              <a:t> </a:t>
            </a:r>
            <a:r>
              <a:rPr lang="en-GB" sz="2400" dirty="0" err="1"/>
              <a:t>formi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/>
              <a:t>Program </a:t>
            </a:r>
            <a:r>
              <a:rPr lang="en-GB" sz="2400" dirty="0" err="1"/>
              <a:t>dostupan</a:t>
            </a:r>
            <a:r>
              <a:rPr lang="en-GB" sz="2400" dirty="0"/>
              <a:t> online</a:t>
            </a:r>
            <a:endParaRPr lang="en-GB" sz="25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991AC7E-D91C-2208-8E41-3AFDEBBDDE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2C7B22-082D-6620-4DB3-3CFBCF6592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928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347321" y="813494"/>
            <a:ext cx="5597241" cy="697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400" b="1" dirty="0" err="1"/>
              <a:t>Prostorne</a:t>
            </a:r>
            <a:r>
              <a:rPr lang="en-GB" sz="2400" b="1" dirty="0"/>
              <a:t> </a:t>
            </a:r>
            <a:r>
              <a:rPr lang="en-GB" sz="2400" b="1" dirty="0" err="1"/>
              <a:t>prilagodbe</a:t>
            </a:r>
            <a:r>
              <a:rPr lang="hr-HR" sz="2400" b="1" dirty="0"/>
              <a:t>:</a:t>
            </a:r>
            <a:endParaRPr lang="en-GB" sz="25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4C2CA78-7CCA-D057-6ADD-17F6B4BCF1FD}"/>
              </a:ext>
            </a:extLst>
          </p:cNvPr>
          <p:cNvSpPr txBox="1">
            <a:spLocks/>
          </p:cNvSpPr>
          <p:nvPr/>
        </p:nvSpPr>
        <p:spPr>
          <a:xfrm>
            <a:off x="407334" y="1576498"/>
            <a:ext cx="5217835" cy="4747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400" dirty="0" err="1"/>
              <a:t>Laka</a:t>
            </a:r>
            <a:r>
              <a:rPr lang="en-GB" sz="2400" dirty="0"/>
              <a:t> </a:t>
            </a:r>
            <a:r>
              <a:rPr lang="en-GB" sz="2400" dirty="0" err="1"/>
              <a:t>dostupnost</a:t>
            </a:r>
            <a:r>
              <a:rPr lang="en-GB" sz="2400" dirty="0"/>
              <a:t> </a:t>
            </a:r>
            <a:r>
              <a:rPr lang="en-GB" sz="2400" dirty="0" err="1"/>
              <a:t>prostorijama</a:t>
            </a:r>
            <a:r>
              <a:rPr lang="en-GB" sz="2400" dirty="0"/>
              <a:t> </a:t>
            </a:r>
            <a:r>
              <a:rPr lang="en-GB" sz="2400" dirty="0" err="1"/>
              <a:t>provedbe</a:t>
            </a:r>
            <a:r>
              <a:rPr lang="en-GB" sz="2400" dirty="0"/>
              <a:t> </a:t>
            </a:r>
            <a:r>
              <a:rPr lang="en-GB" sz="2400" dirty="0" err="1"/>
              <a:t>programa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Pružiti</a:t>
            </a:r>
            <a:r>
              <a:rPr lang="en-GB" sz="2400" dirty="0"/>
              <a:t> </a:t>
            </a:r>
            <a:r>
              <a:rPr lang="en-GB" sz="2400" dirty="0" err="1"/>
              <a:t>pomoć</a:t>
            </a:r>
            <a:r>
              <a:rPr lang="en-GB" sz="2400" dirty="0"/>
              <a:t> </a:t>
            </a:r>
            <a:r>
              <a:rPr lang="en-GB" sz="2400" dirty="0" err="1"/>
              <a:t>pri</a:t>
            </a:r>
            <a:r>
              <a:rPr lang="en-GB" sz="2400" dirty="0"/>
              <a:t> </a:t>
            </a:r>
            <a:r>
              <a:rPr lang="en-GB" sz="2400" dirty="0" err="1"/>
              <a:t>kretanju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Sanitarni</a:t>
            </a:r>
            <a:r>
              <a:rPr lang="en-GB" sz="2400" dirty="0"/>
              <a:t> </a:t>
            </a:r>
            <a:r>
              <a:rPr lang="en-GB" sz="2400" dirty="0" err="1"/>
              <a:t>čvor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Omogućiti</a:t>
            </a:r>
            <a:r>
              <a:rPr lang="en-GB" sz="2400" dirty="0"/>
              <a:t> </a:t>
            </a:r>
            <a:r>
              <a:rPr lang="en-GB" sz="2400" dirty="0" err="1"/>
              <a:t>odabir</a:t>
            </a:r>
            <a:r>
              <a:rPr lang="en-GB" sz="2400" dirty="0"/>
              <a:t> </a:t>
            </a:r>
            <a:r>
              <a:rPr lang="en-GB" sz="2400" dirty="0" err="1"/>
              <a:t>mjesta</a:t>
            </a:r>
            <a:r>
              <a:rPr lang="en-GB" sz="2400" dirty="0"/>
              <a:t> </a:t>
            </a:r>
            <a:r>
              <a:rPr lang="en-GB" sz="2400" dirty="0" err="1"/>
              <a:t>sjedenja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Mikroklimatski</a:t>
            </a:r>
            <a:r>
              <a:rPr lang="en-GB" sz="2400" dirty="0"/>
              <a:t> </a:t>
            </a:r>
            <a:r>
              <a:rPr lang="en-GB" sz="2400" dirty="0" err="1"/>
              <a:t>uvjeti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991AC7E-D91C-2208-8E41-3AFDEBBDDE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2C7B22-082D-6620-4DB3-3CFBCF6592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2FBE3733-24CF-83DD-C494-C0E84251F0A2}"/>
              </a:ext>
            </a:extLst>
          </p:cNvPr>
          <p:cNvSpPr txBox="1">
            <a:spLocks/>
          </p:cNvSpPr>
          <p:nvPr/>
        </p:nvSpPr>
        <p:spPr>
          <a:xfrm>
            <a:off x="6754325" y="858439"/>
            <a:ext cx="5597241" cy="697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GB" sz="2400" b="1" dirty="0" err="1"/>
              <a:t>Tehničke</a:t>
            </a:r>
            <a:r>
              <a:rPr lang="en-GB" sz="2400" b="1" dirty="0"/>
              <a:t> </a:t>
            </a:r>
            <a:r>
              <a:rPr lang="en-GB" sz="2400" b="1" dirty="0" err="1"/>
              <a:t>prilagodbe</a:t>
            </a:r>
            <a:r>
              <a:rPr lang="hr-HR" sz="2400" b="1" dirty="0"/>
              <a:t>:</a:t>
            </a:r>
            <a:endParaRPr lang="en-GB" sz="2500" dirty="0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B1BFB038-30D9-9390-F530-207CDB5A9608}"/>
              </a:ext>
            </a:extLst>
          </p:cNvPr>
          <p:cNvSpPr txBox="1">
            <a:spLocks/>
          </p:cNvSpPr>
          <p:nvPr/>
        </p:nvSpPr>
        <p:spPr>
          <a:xfrm>
            <a:off x="6733372" y="1555692"/>
            <a:ext cx="5166545" cy="6972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400" dirty="0"/>
              <a:t>Prema </a:t>
            </a:r>
            <a:r>
              <a:rPr lang="en-GB" sz="2400" dirty="0" err="1"/>
              <a:t>dogovoru</a:t>
            </a:r>
            <a:r>
              <a:rPr lang="en-GB" sz="2400" dirty="0"/>
              <a:t> s </a:t>
            </a:r>
            <a:r>
              <a:rPr lang="en-GB" sz="2400" dirty="0" err="1"/>
              <a:t>polaznikom</a:t>
            </a:r>
            <a:endParaRPr lang="en-GB" sz="2400" dirty="0"/>
          </a:p>
          <a:p>
            <a:pPr>
              <a:lnSpc>
                <a:spcPct val="150000"/>
              </a:lnSpc>
            </a:pP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508078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-31748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227" y="1578959"/>
            <a:ext cx="548605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Metode</a:t>
            </a:r>
            <a:r>
              <a:rPr lang="en-GB" dirty="0"/>
              <a:t> i </a:t>
            </a:r>
            <a:r>
              <a:rPr lang="en-GB" dirty="0" err="1"/>
              <a:t>tehnike</a:t>
            </a:r>
            <a:r>
              <a:rPr lang="en-GB" dirty="0"/>
              <a:t> </a:t>
            </a:r>
            <a:r>
              <a:rPr lang="en-GB" dirty="0" err="1"/>
              <a:t>poučavanja</a:t>
            </a:r>
            <a:r>
              <a:rPr lang="en-GB" dirty="0"/>
              <a:t> u </a:t>
            </a:r>
            <a:r>
              <a:rPr lang="en-GB" dirty="0" err="1"/>
              <a:t>kontekstu</a:t>
            </a:r>
            <a:r>
              <a:rPr lang="en-GB" dirty="0"/>
              <a:t> </a:t>
            </a:r>
            <a:r>
              <a:rPr lang="en-GB" dirty="0" err="1"/>
              <a:t>neformalnog</a:t>
            </a:r>
            <a:r>
              <a:rPr lang="en-GB" dirty="0"/>
              <a:t> </a:t>
            </a:r>
            <a:r>
              <a:rPr lang="en-GB" dirty="0" err="1"/>
              <a:t>obrazovanja</a:t>
            </a:r>
            <a:r>
              <a:rPr lang="en-GB" dirty="0"/>
              <a:t> </a:t>
            </a:r>
            <a:r>
              <a:rPr lang="en-GB" dirty="0" err="1"/>
              <a:t>odraslih</a:t>
            </a:r>
            <a:r>
              <a:rPr lang="en-GB" dirty="0"/>
              <a:t> 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E0921B6-126D-2AFC-2EAE-A938BD357C62}"/>
              </a:ext>
            </a:extLst>
          </p:cNvPr>
          <p:cNvSpPr txBox="1">
            <a:spLocks/>
          </p:cNvSpPr>
          <p:nvPr/>
        </p:nvSpPr>
        <p:spPr>
          <a:xfrm>
            <a:off x="6389297" y="1106080"/>
            <a:ext cx="5802703" cy="13664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400" b="1" dirty="0" err="1"/>
              <a:t>Metoda</a:t>
            </a:r>
            <a:r>
              <a:rPr lang="en-GB" sz="2400" b="1" dirty="0"/>
              <a:t> </a:t>
            </a:r>
            <a:r>
              <a:rPr lang="en-GB" sz="2400" b="1" dirty="0" err="1"/>
              <a:t>objašnjavanja</a:t>
            </a:r>
            <a:r>
              <a:rPr lang="en-GB" sz="2400" b="1" dirty="0"/>
              <a:t>: </a:t>
            </a:r>
            <a:endParaRPr lang="hr-HR" sz="2400" b="1" dirty="0"/>
          </a:p>
          <a:p>
            <a:pPr lvl="1">
              <a:lnSpc>
                <a:spcPct val="150000"/>
              </a:lnSpc>
            </a:pPr>
            <a:r>
              <a:rPr lang="en-GB" sz="2400" dirty="0" err="1"/>
              <a:t>Nisu</a:t>
            </a:r>
            <a:r>
              <a:rPr lang="en-GB" sz="2400" dirty="0"/>
              <a:t> </a:t>
            </a:r>
            <a:r>
              <a:rPr lang="en-GB" sz="2400" dirty="0" err="1"/>
              <a:t>potrebne</a:t>
            </a:r>
            <a:r>
              <a:rPr lang="en-GB" sz="2400" dirty="0"/>
              <a:t> </a:t>
            </a:r>
            <a:r>
              <a:rPr lang="en-GB" sz="2400" dirty="0" err="1"/>
              <a:t>nikakve</a:t>
            </a:r>
            <a:r>
              <a:rPr lang="en-GB" sz="2400" dirty="0"/>
              <a:t> </a:t>
            </a:r>
            <a:r>
              <a:rPr lang="en-GB" sz="2400" dirty="0" err="1"/>
              <a:t>prilagodbe</a:t>
            </a:r>
            <a:r>
              <a:rPr lang="en-GB" sz="2400" dirty="0"/>
              <a:t>.</a:t>
            </a:r>
            <a:endParaRPr lang="en-GB" sz="2400" dirty="0">
              <a:latin typeface="+mj-lt"/>
            </a:endParaRPr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3BD3186C-3A1A-D9FB-D2E1-E546268D88C8}"/>
              </a:ext>
            </a:extLst>
          </p:cNvPr>
          <p:cNvSpPr txBox="1">
            <a:spLocks/>
          </p:cNvSpPr>
          <p:nvPr/>
        </p:nvSpPr>
        <p:spPr>
          <a:xfrm>
            <a:off x="614120" y="4129054"/>
            <a:ext cx="5145157" cy="2299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b="1" dirty="0" err="1"/>
              <a:t>Metoda</a:t>
            </a:r>
            <a:r>
              <a:rPr lang="en-GB" sz="2500" b="1" dirty="0"/>
              <a:t> </a:t>
            </a:r>
            <a:r>
              <a:rPr lang="en-GB" sz="2500" b="1" dirty="0" err="1"/>
              <a:t>objašnjavanja</a:t>
            </a:r>
            <a:endParaRPr lang="hr-HR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Metoda</a:t>
            </a:r>
            <a:r>
              <a:rPr lang="en-GB" sz="2500" b="1" dirty="0"/>
              <a:t> </a:t>
            </a:r>
            <a:r>
              <a:rPr lang="en-GB" sz="2500" b="1" dirty="0" err="1"/>
              <a:t>demonstracije</a:t>
            </a:r>
            <a:endParaRPr lang="hr-HR" sz="2500" b="1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Metoda</a:t>
            </a:r>
            <a:r>
              <a:rPr lang="en-GB" sz="2500" b="1" dirty="0"/>
              <a:t> </a:t>
            </a:r>
            <a:r>
              <a:rPr lang="en-GB" sz="2500" b="1" dirty="0" err="1"/>
              <a:t>vođenja</a:t>
            </a:r>
            <a:endParaRPr lang="en-GB" sz="2500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0251A9-1C12-073A-9405-08C68BF8EF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332A87-B0A6-A750-DBEF-69780C54F6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A0F01A68-A485-C106-5A68-69BDEAE916CC}"/>
              </a:ext>
            </a:extLst>
          </p:cNvPr>
          <p:cNvSpPr txBox="1">
            <a:spLocks/>
          </p:cNvSpPr>
          <p:nvPr/>
        </p:nvSpPr>
        <p:spPr>
          <a:xfrm>
            <a:off x="6441290" y="2754718"/>
            <a:ext cx="5750710" cy="13664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400" b="1" dirty="0" err="1"/>
              <a:t>Metoda</a:t>
            </a:r>
            <a:r>
              <a:rPr lang="en-GB" sz="2400" b="1" dirty="0"/>
              <a:t> </a:t>
            </a:r>
            <a:r>
              <a:rPr lang="en-GB" sz="2400" b="1" dirty="0" err="1"/>
              <a:t>demonstracije</a:t>
            </a:r>
            <a:r>
              <a:rPr lang="en-GB" sz="2400" b="1" dirty="0"/>
              <a:t>: </a:t>
            </a:r>
            <a:endParaRPr lang="hr-HR" sz="2400" b="1" dirty="0"/>
          </a:p>
          <a:p>
            <a:pPr lvl="1">
              <a:lnSpc>
                <a:spcPct val="150000"/>
              </a:lnSpc>
            </a:pPr>
            <a:r>
              <a:rPr lang="en-GB" sz="2400" dirty="0"/>
              <a:t>U </a:t>
            </a:r>
            <a:r>
              <a:rPr lang="en-GB" sz="2400" dirty="0" err="1"/>
              <a:t>dogovoru</a:t>
            </a:r>
            <a:r>
              <a:rPr lang="en-GB" sz="2400" dirty="0"/>
              <a:t> s </a:t>
            </a:r>
            <a:r>
              <a:rPr lang="en-GB" sz="2400" dirty="0" err="1"/>
              <a:t>polaznicima</a:t>
            </a:r>
            <a:r>
              <a:rPr lang="en-GB" sz="24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GB" sz="2400" dirty="0">
              <a:latin typeface="+mj-lt"/>
            </a:endParaRPr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6EAE614E-30DC-796B-DABC-CC913F29AD30}"/>
              </a:ext>
            </a:extLst>
          </p:cNvPr>
          <p:cNvSpPr txBox="1">
            <a:spLocks/>
          </p:cNvSpPr>
          <p:nvPr/>
        </p:nvSpPr>
        <p:spPr>
          <a:xfrm>
            <a:off x="6441290" y="4420222"/>
            <a:ext cx="5750710" cy="13664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400" b="1" dirty="0" err="1"/>
              <a:t>Metoda</a:t>
            </a:r>
            <a:r>
              <a:rPr lang="en-GB" sz="2400" b="1" dirty="0"/>
              <a:t> </a:t>
            </a:r>
            <a:r>
              <a:rPr lang="en-GB" sz="2400" b="1" dirty="0" err="1"/>
              <a:t>vođenja</a:t>
            </a:r>
            <a:r>
              <a:rPr lang="en-GB" sz="2400" b="1" dirty="0"/>
              <a:t>: </a:t>
            </a:r>
            <a:endParaRPr lang="hr-HR" sz="2400" b="1" dirty="0"/>
          </a:p>
          <a:p>
            <a:pPr lvl="1">
              <a:lnSpc>
                <a:spcPct val="150000"/>
              </a:lnSpc>
            </a:pPr>
            <a:r>
              <a:rPr lang="en-GB" sz="2400" dirty="0"/>
              <a:t>U </a:t>
            </a:r>
            <a:r>
              <a:rPr lang="en-GB" sz="2400" dirty="0" err="1"/>
              <a:t>dogovoru</a:t>
            </a:r>
            <a:r>
              <a:rPr lang="en-GB" sz="2400" dirty="0"/>
              <a:t> s </a:t>
            </a:r>
            <a:r>
              <a:rPr lang="en-GB" sz="2400" dirty="0" err="1"/>
              <a:t>polaznicima</a:t>
            </a:r>
            <a:r>
              <a:rPr lang="en-GB" sz="2400" dirty="0"/>
              <a:t>.</a:t>
            </a:r>
            <a:endParaRPr lang="en-GB" sz="2400" dirty="0">
              <a:latin typeface="+mj-lt"/>
            </a:endParaRPr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2440496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992775E-64D4-31FB-AF9A-C36775FBA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68B383-5F49-2CC9-0EB8-62719A8E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0568" y="395346"/>
            <a:ext cx="6423660" cy="1325563"/>
          </a:xfrm>
        </p:spPr>
        <p:txBody>
          <a:bodyPr>
            <a:normAutofit/>
          </a:bodyPr>
          <a:lstStyle/>
          <a:p>
            <a:r>
              <a:rPr lang="en-GB" sz="5000" b="1" dirty="0" err="1">
                <a:latin typeface="Arial" panose="020B0604020202020204" pitchFamily="34" charset="0"/>
                <a:cs typeface="Arial" panose="020B0604020202020204" pitchFamily="34" charset="0"/>
              </a:rPr>
              <a:t>Sudionici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42836-2C82-BCB4-AF8A-5EBA374D5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2449" y="1596505"/>
            <a:ext cx="6159575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400" dirty="0"/>
              <a:t>Rad u </a:t>
            </a:r>
            <a:r>
              <a:rPr lang="en-GB" sz="2400" dirty="0" err="1"/>
              <a:t>manjim</a:t>
            </a:r>
            <a:r>
              <a:rPr lang="en-GB" sz="2400" dirty="0"/>
              <a:t> </a:t>
            </a:r>
            <a:r>
              <a:rPr lang="en-GB" sz="2400" dirty="0" err="1"/>
              <a:t>grupama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Svaka</a:t>
            </a:r>
            <a:r>
              <a:rPr lang="en-GB" sz="2400" dirty="0"/>
              <a:t> grupa </a:t>
            </a:r>
            <a:r>
              <a:rPr lang="en-GB" sz="2400" dirty="0" err="1"/>
              <a:t>treba</a:t>
            </a:r>
            <a:r>
              <a:rPr lang="en-GB" sz="2400" dirty="0"/>
              <a:t> </a:t>
            </a:r>
            <a:r>
              <a:rPr lang="en-GB" sz="2400" dirty="0" err="1"/>
              <a:t>odabrati</a:t>
            </a:r>
            <a:r>
              <a:rPr lang="en-GB" sz="2400" dirty="0"/>
              <a:t> po </a:t>
            </a:r>
            <a:r>
              <a:rPr lang="en-GB" sz="2400" dirty="0" err="1"/>
              <a:t>jedno</a:t>
            </a:r>
            <a:r>
              <a:rPr lang="en-GB" sz="2400" dirty="0"/>
              <a:t> </a:t>
            </a:r>
            <a:r>
              <a:rPr lang="en-GB" sz="2400" dirty="0" err="1"/>
              <a:t>specifično</a:t>
            </a:r>
            <a:r>
              <a:rPr lang="en-GB" sz="2400" dirty="0"/>
              <a:t> </a:t>
            </a:r>
            <a:r>
              <a:rPr lang="en-GB" sz="2400" dirty="0" err="1"/>
              <a:t>motoričko</a:t>
            </a:r>
            <a:r>
              <a:rPr lang="en-GB" sz="2400" dirty="0"/>
              <a:t> </a:t>
            </a:r>
            <a:r>
              <a:rPr lang="en-GB" sz="2400" dirty="0" err="1"/>
              <a:t>oštećenje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Pročitati</a:t>
            </a:r>
            <a:r>
              <a:rPr lang="en-GB" sz="2400" dirty="0"/>
              <a:t> o </a:t>
            </a:r>
            <a:r>
              <a:rPr lang="en-GB" sz="2400" dirty="0" err="1"/>
              <a:t>odabranom</a:t>
            </a:r>
            <a:r>
              <a:rPr lang="en-GB" sz="2400" dirty="0"/>
              <a:t> </a:t>
            </a:r>
            <a:r>
              <a:rPr lang="en-GB" sz="2400" dirty="0" err="1"/>
              <a:t>oštećenju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Prezentirati</a:t>
            </a:r>
            <a:r>
              <a:rPr lang="en-GB" sz="2400" dirty="0"/>
              <a:t> </a:t>
            </a:r>
            <a:r>
              <a:rPr lang="en-GB" sz="2400" dirty="0" err="1"/>
              <a:t>stečene</a:t>
            </a:r>
            <a:r>
              <a:rPr lang="en-GB" sz="2400" dirty="0"/>
              <a:t> </a:t>
            </a:r>
            <a:r>
              <a:rPr lang="en-GB" sz="2400" dirty="0" err="1"/>
              <a:t>informacije</a:t>
            </a:r>
            <a:r>
              <a:rPr lang="en-GB" sz="2400" dirty="0"/>
              <a:t> </a:t>
            </a:r>
            <a:r>
              <a:rPr lang="en-GB" sz="2400" dirty="0" err="1"/>
              <a:t>drugim</a:t>
            </a:r>
            <a:r>
              <a:rPr lang="en-GB" sz="2400" dirty="0"/>
              <a:t> </a:t>
            </a:r>
            <a:r>
              <a:rPr lang="en-GB" sz="2400" dirty="0" err="1"/>
              <a:t>sudionicima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 err="1"/>
              <a:t>Raspraviti</a:t>
            </a:r>
            <a:r>
              <a:rPr lang="en-GB" sz="2400" dirty="0"/>
              <a:t> </a:t>
            </a:r>
            <a:r>
              <a:rPr lang="en-GB" sz="2400" dirty="0" err="1"/>
              <a:t>kako</a:t>
            </a:r>
            <a:r>
              <a:rPr lang="en-GB" sz="2400" dirty="0"/>
              <a:t> to </a:t>
            </a:r>
            <a:r>
              <a:rPr lang="en-GB" sz="2400" dirty="0" err="1"/>
              <a:t>oštećenje</a:t>
            </a:r>
            <a:r>
              <a:rPr lang="en-GB" sz="2400" dirty="0"/>
              <a:t> </a:t>
            </a:r>
            <a:r>
              <a:rPr lang="en-GB" sz="2400" dirty="0" err="1"/>
              <a:t>može</a:t>
            </a:r>
            <a:r>
              <a:rPr lang="en-GB" sz="2400" dirty="0"/>
              <a:t> </a:t>
            </a:r>
            <a:r>
              <a:rPr lang="en-GB" sz="2400" dirty="0" err="1"/>
              <a:t>utjecati</a:t>
            </a:r>
            <a:r>
              <a:rPr lang="en-GB" sz="2400" dirty="0"/>
              <a:t>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život</a:t>
            </a:r>
            <a:r>
              <a:rPr lang="en-GB" sz="2400" dirty="0"/>
              <a:t> </a:t>
            </a:r>
            <a:r>
              <a:rPr lang="en-GB" sz="2400" dirty="0" err="1"/>
              <a:t>oboljele</a:t>
            </a:r>
            <a:r>
              <a:rPr lang="en-GB" sz="2400" dirty="0"/>
              <a:t> </a:t>
            </a:r>
            <a:r>
              <a:rPr lang="en-GB" sz="2400" dirty="0" err="1"/>
              <a:t>osobe</a:t>
            </a:r>
            <a:endParaRPr lang="en-GB" sz="2400" dirty="0"/>
          </a:p>
          <a:p>
            <a:pPr>
              <a:lnSpc>
                <a:spcPct val="150000"/>
              </a:lnSpc>
            </a:pPr>
            <a:endParaRPr lang="en-GB" sz="2400" dirty="0"/>
          </a:p>
          <a:p>
            <a:pPr>
              <a:lnSpc>
                <a:spcPct val="150000"/>
              </a:lnSpc>
            </a:pPr>
            <a:endParaRPr lang="en-GB" sz="2400" dirty="0"/>
          </a:p>
          <a:p>
            <a:pPr marL="0" indent="0">
              <a:buNone/>
            </a:pPr>
            <a:endParaRPr lang="en-GB" dirty="0">
              <a:latin typeface="+mj-lt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" name="Content Placeholder 9" descr="Teamwork meeting concept. Eight people are sitting at the table and participating in the work task.">
            <a:extLst>
              <a:ext uri="{FF2B5EF4-FFF2-40B4-BE49-F238E27FC236}">
                <a16:creationId xmlns:a16="http://schemas.microsoft.com/office/drawing/2014/main" id="{DC7C7F29-B155-57D8-5E56-9A0BEE50807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3000" y="1143000"/>
            <a:ext cx="6858000" cy="4572000"/>
          </a:xfr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CA32F11-A3A9-8FD4-AECE-60915055B7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50F972-3C9E-E1A6-99BC-DF03F61CC6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5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heart designed and shaped from different words, the main word being &quot;Thank You&quot;.">
            <a:extLst>
              <a:ext uri="{FF2B5EF4-FFF2-40B4-BE49-F238E27FC236}">
                <a16:creationId xmlns:a16="http://schemas.microsoft.com/office/drawing/2014/main" id="{F5E159F8-442F-14E8-BBA1-1D53CF5A9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91" y="0"/>
            <a:ext cx="12246591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199741A-0B15-F10D-5F01-CA714A1AA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653685-9C1C-735C-7914-8C8A1E4AB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0307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2794" y="2766218"/>
            <a:ext cx="6246412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Dodatak: Radioničke vježbe</a:t>
            </a:r>
            <a:endParaRPr lang="en-GB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9F4E494-0636-0D47-FFE5-AB270743C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BDEEBC-E305-51F3-D073-F2A0FE6622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737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5523"/>
            <a:ext cx="4595191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M</a:t>
            </a:r>
            <a:r>
              <a:rPr lang="en-GB" dirty="0" err="1"/>
              <a:t>otorički</a:t>
            </a:r>
            <a:r>
              <a:rPr lang="en-GB" dirty="0"/>
              <a:t> </a:t>
            </a:r>
            <a:r>
              <a:rPr lang="en-GB" dirty="0" err="1"/>
              <a:t>poremećaji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FF195AD-AEBD-627C-949D-FDE48071C9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32815"/>
            <a:ext cx="4793673" cy="193287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sz="2500" dirty="0"/>
              <a:t>Poremećaji grube i fine motorike, ali i balansa tijela koji onemogućavaju svakodnevno funkcioniranje.</a:t>
            </a:r>
          </a:p>
          <a:p>
            <a:pPr marL="0" indent="0">
              <a:buNone/>
            </a:pPr>
            <a:endParaRPr lang="en-GB" sz="25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23840" y="2826633"/>
            <a:ext cx="5399473" cy="338820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GB" sz="2500" dirty="0"/>
              <a:t>Blaga </a:t>
            </a:r>
            <a:r>
              <a:rPr lang="en-GB" sz="2500" dirty="0" err="1"/>
              <a:t>motorička</a:t>
            </a:r>
            <a:r>
              <a:rPr lang="en-GB" sz="2500" dirty="0"/>
              <a:t> </a:t>
            </a:r>
            <a:r>
              <a:rPr lang="en-GB" sz="2500" dirty="0" err="1"/>
              <a:t>nespretnost</a:t>
            </a:r>
            <a:r>
              <a:rPr lang="en-GB" sz="2500" dirty="0"/>
              <a:t> 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Vrlo</a:t>
            </a:r>
            <a:r>
              <a:rPr lang="en-GB" sz="2500" dirty="0"/>
              <a:t> </a:t>
            </a:r>
            <a:r>
              <a:rPr lang="en-GB" sz="2500" dirty="0" err="1"/>
              <a:t>teški</a:t>
            </a:r>
            <a:r>
              <a:rPr lang="en-GB" sz="2500" dirty="0"/>
              <a:t> </a:t>
            </a:r>
            <a:r>
              <a:rPr lang="en-GB" sz="2500" dirty="0" err="1"/>
              <a:t>poremećaji</a:t>
            </a:r>
            <a:r>
              <a:rPr lang="en-GB" sz="2500" dirty="0"/>
              <a:t> </a:t>
            </a:r>
            <a:r>
              <a:rPr lang="en-GB" sz="2500" dirty="0" err="1"/>
              <a:t>pokreta</a:t>
            </a:r>
            <a:r>
              <a:rPr lang="en-GB" sz="2500" dirty="0"/>
              <a:t> i </a:t>
            </a:r>
            <a:r>
              <a:rPr lang="en-GB" sz="2500" dirty="0" err="1"/>
              <a:t>položaja</a:t>
            </a:r>
            <a:r>
              <a:rPr lang="en-GB" sz="2500" dirty="0"/>
              <a:t> </a:t>
            </a:r>
            <a:r>
              <a:rPr lang="en-GB" sz="2500" dirty="0" err="1"/>
              <a:t>tijela</a:t>
            </a:r>
            <a:r>
              <a:rPr lang="en-GB" sz="2500" dirty="0"/>
              <a:t> </a:t>
            </a:r>
            <a:r>
              <a:rPr lang="en-GB" sz="2500" dirty="0" err="1"/>
              <a:t>uslijed</a:t>
            </a:r>
            <a:r>
              <a:rPr lang="en-GB" sz="2500" dirty="0"/>
              <a:t> </a:t>
            </a:r>
            <a:r>
              <a:rPr lang="en-GB" sz="2500" dirty="0" err="1"/>
              <a:t>kojih</a:t>
            </a:r>
            <a:r>
              <a:rPr lang="en-GB" sz="2500" dirty="0"/>
              <a:t> je </a:t>
            </a:r>
            <a:r>
              <a:rPr lang="en-GB" sz="2500" dirty="0" err="1"/>
              <a:t>osobi</a:t>
            </a:r>
            <a:r>
              <a:rPr lang="en-GB" sz="2500" dirty="0"/>
              <a:t> </a:t>
            </a:r>
            <a:r>
              <a:rPr lang="en-GB" sz="2500" dirty="0" err="1"/>
              <a:t>potrebna</a:t>
            </a:r>
            <a:r>
              <a:rPr lang="en-GB" sz="2500" dirty="0"/>
              <a:t> </a:t>
            </a:r>
            <a:r>
              <a:rPr lang="en-GB" sz="2500" dirty="0" err="1"/>
              <a:t>stalna</a:t>
            </a:r>
            <a:r>
              <a:rPr lang="en-GB" sz="2500" dirty="0"/>
              <a:t> </a:t>
            </a:r>
            <a:r>
              <a:rPr lang="en-GB" sz="2500" dirty="0" err="1"/>
              <a:t>pomoć</a:t>
            </a:r>
            <a:r>
              <a:rPr lang="en-GB" sz="2500" dirty="0"/>
              <a:t> i </a:t>
            </a:r>
            <a:r>
              <a:rPr lang="en-GB" sz="2500" dirty="0" err="1"/>
              <a:t>njega</a:t>
            </a:r>
            <a:endParaRPr lang="en-GB" sz="25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9F34FA1B-C36B-BC96-DB87-4858D6FC8A0B}"/>
              </a:ext>
            </a:extLst>
          </p:cNvPr>
          <p:cNvSpPr txBox="1">
            <a:spLocks/>
          </p:cNvSpPr>
          <p:nvPr/>
        </p:nvSpPr>
        <p:spPr>
          <a:xfrm>
            <a:off x="6560127" y="1110622"/>
            <a:ext cx="4793673" cy="13827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2500" dirty="0" err="1"/>
              <a:t>Vrlo</a:t>
            </a:r>
            <a:r>
              <a:rPr lang="en-GB" sz="2500" dirty="0"/>
              <a:t> </a:t>
            </a:r>
            <a:r>
              <a:rPr lang="en-GB" sz="2500" dirty="0" err="1"/>
              <a:t>heterogena</a:t>
            </a:r>
            <a:r>
              <a:rPr lang="en-GB" sz="2500" dirty="0"/>
              <a:t> </a:t>
            </a:r>
            <a:r>
              <a:rPr lang="en-GB" sz="2500" dirty="0" err="1"/>
              <a:t>skupina</a:t>
            </a:r>
            <a:r>
              <a:rPr lang="en-GB" sz="2500" dirty="0"/>
              <a:t> </a:t>
            </a:r>
            <a:r>
              <a:rPr lang="en-GB" sz="2500" dirty="0" err="1"/>
              <a:t>poremećaja</a:t>
            </a:r>
            <a:r>
              <a:rPr lang="en-GB" sz="25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306980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813C2E-1D96-96B9-B3E4-D65F37B2C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978" y="768548"/>
            <a:ext cx="4595191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P</a:t>
            </a:r>
            <a:r>
              <a:rPr lang="en-GB" dirty="0" err="1"/>
              <a:t>odjela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90626" y="1244332"/>
            <a:ext cx="5801374" cy="343071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GB" sz="2500" dirty="0" err="1"/>
              <a:t>Oštećenja</a:t>
            </a:r>
            <a:r>
              <a:rPr lang="en-GB" sz="2500" dirty="0"/>
              <a:t> </a:t>
            </a:r>
            <a:r>
              <a:rPr lang="en-GB" sz="2500" b="1" dirty="0" err="1"/>
              <a:t>lokomotornog</a:t>
            </a:r>
            <a:r>
              <a:rPr lang="en-GB" sz="2500" dirty="0"/>
              <a:t> </a:t>
            </a:r>
            <a:r>
              <a:rPr lang="en-GB" sz="2500" dirty="0" err="1"/>
              <a:t>sustava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Oštećenja</a:t>
            </a:r>
            <a:r>
              <a:rPr lang="en-GB" sz="2500" dirty="0"/>
              <a:t> </a:t>
            </a:r>
            <a:r>
              <a:rPr lang="en-GB" sz="2500" b="1" dirty="0" err="1"/>
              <a:t>središnjeg</a:t>
            </a:r>
            <a:r>
              <a:rPr lang="en-GB" sz="2500" dirty="0"/>
              <a:t> </a:t>
            </a:r>
            <a:r>
              <a:rPr lang="en-GB" sz="2500" dirty="0" err="1"/>
              <a:t>živčanog</a:t>
            </a:r>
            <a:r>
              <a:rPr lang="en-GB" sz="2500" dirty="0"/>
              <a:t> </a:t>
            </a:r>
            <a:r>
              <a:rPr lang="en-GB" sz="2500" dirty="0" err="1"/>
              <a:t>sustava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Oštećenja</a:t>
            </a:r>
            <a:r>
              <a:rPr lang="en-GB" sz="2500" dirty="0"/>
              <a:t> </a:t>
            </a:r>
            <a:r>
              <a:rPr lang="en-GB" sz="2500" b="1" dirty="0" err="1"/>
              <a:t>perifernog</a:t>
            </a:r>
            <a:r>
              <a:rPr lang="en-GB" sz="2500" dirty="0"/>
              <a:t> </a:t>
            </a:r>
            <a:r>
              <a:rPr lang="en-GB" sz="2500" dirty="0" err="1"/>
              <a:t>živčanog</a:t>
            </a:r>
            <a:r>
              <a:rPr lang="en-GB" sz="2500" dirty="0"/>
              <a:t> </a:t>
            </a:r>
            <a:r>
              <a:rPr lang="en-GB" sz="2500" dirty="0" err="1"/>
              <a:t>sustava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Kronične</a:t>
            </a:r>
            <a:r>
              <a:rPr lang="en-GB" sz="2500" dirty="0"/>
              <a:t> </a:t>
            </a:r>
            <a:r>
              <a:rPr lang="en-GB" sz="2500" dirty="0" err="1"/>
              <a:t>bolesti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b="1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89E680-5D35-352B-540C-BFD2D9023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D62F1E-A226-5278-EB37-6B089CF6DA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5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7146"/>
            <a:ext cx="4953000" cy="201803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GB" dirty="0" err="1"/>
              <a:t>Oštećenja</a:t>
            </a:r>
            <a:r>
              <a:rPr lang="en-GB" dirty="0"/>
              <a:t> </a:t>
            </a:r>
            <a:r>
              <a:rPr lang="en-GB" dirty="0" err="1"/>
              <a:t>lokomotornog</a:t>
            </a:r>
            <a:r>
              <a:rPr lang="en-GB" dirty="0"/>
              <a:t> </a:t>
            </a:r>
            <a:r>
              <a:rPr lang="en-GB" dirty="0" err="1"/>
              <a:t>sustava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FF195AD-AEBD-627C-949D-FDE48071C9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747052"/>
            <a:ext cx="4793673" cy="187386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2500" dirty="0" err="1"/>
              <a:t>Lokomotorni</a:t>
            </a:r>
            <a:r>
              <a:rPr lang="en-GB" sz="2500" dirty="0"/>
              <a:t> </a:t>
            </a:r>
            <a:r>
              <a:rPr lang="en-GB" sz="2500" dirty="0" err="1"/>
              <a:t>sustav</a:t>
            </a:r>
            <a:r>
              <a:rPr lang="hr-HR" sz="2500" dirty="0"/>
              <a:t> je</a:t>
            </a:r>
            <a:r>
              <a:rPr lang="en-GB" sz="2500" dirty="0"/>
              <a:t> </a:t>
            </a:r>
            <a:r>
              <a:rPr lang="en-GB" sz="2500" dirty="0" err="1"/>
              <a:t>sustav</a:t>
            </a:r>
            <a:r>
              <a:rPr lang="en-GB" sz="2500" dirty="0"/>
              <a:t> organa za </a:t>
            </a:r>
            <a:r>
              <a:rPr lang="en-GB" sz="2500" dirty="0" err="1"/>
              <a:t>kretanje</a:t>
            </a:r>
            <a:r>
              <a:rPr lang="en-GB" sz="2500" dirty="0"/>
              <a:t> </a:t>
            </a:r>
            <a:r>
              <a:rPr lang="en-GB" sz="2500" dirty="0" err="1"/>
              <a:t>tijela</a:t>
            </a:r>
            <a:r>
              <a:rPr lang="en-GB" sz="2500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9523" y="1128852"/>
            <a:ext cx="5266780" cy="36570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GB" sz="2500" b="1" dirty="0"/>
              <a:t>Kosti: </a:t>
            </a:r>
            <a:r>
              <a:rPr lang="en-GB" sz="2500" dirty="0" err="1"/>
              <a:t>pasivna</a:t>
            </a:r>
            <a:r>
              <a:rPr lang="en-GB" sz="2500" dirty="0"/>
              <a:t> </a:t>
            </a:r>
            <a:r>
              <a:rPr lang="en-GB" sz="2500" dirty="0" err="1"/>
              <a:t>sastavnica</a:t>
            </a:r>
            <a:r>
              <a:rPr lang="en-GB" sz="2500" dirty="0"/>
              <a:t>, </a:t>
            </a:r>
            <a:r>
              <a:rPr lang="en-GB" sz="2500" dirty="0" err="1"/>
              <a:t>oblik</a:t>
            </a:r>
            <a:r>
              <a:rPr lang="en-GB" sz="2500" dirty="0"/>
              <a:t> </a:t>
            </a:r>
            <a:r>
              <a:rPr lang="en-GB" sz="2500" dirty="0" err="1"/>
              <a:t>tijela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Mišići</a:t>
            </a:r>
            <a:r>
              <a:rPr lang="en-GB" sz="2500" b="1" dirty="0"/>
              <a:t>: </a:t>
            </a:r>
            <a:r>
              <a:rPr lang="en-GB" sz="2500" dirty="0" err="1"/>
              <a:t>aktivna</a:t>
            </a:r>
            <a:r>
              <a:rPr lang="en-GB" sz="2500" dirty="0"/>
              <a:t> </a:t>
            </a:r>
            <a:r>
              <a:rPr lang="en-GB" sz="2500" dirty="0" err="1"/>
              <a:t>sastavnica</a:t>
            </a:r>
            <a:r>
              <a:rPr lang="en-GB" sz="2500" dirty="0"/>
              <a:t>, </a:t>
            </a:r>
            <a:r>
              <a:rPr lang="en-GB" sz="2500" dirty="0" err="1"/>
              <a:t>pokreti</a:t>
            </a:r>
            <a:r>
              <a:rPr lang="en-GB" sz="2500" dirty="0"/>
              <a:t> </a:t>
            </a:r>
            <a:r>
              <a:rPr lang="en-GB" sz="2500" dirty="0" err="1"/>
              <a:t>tijela</a:t>
            </a:r>
            <a:endParaRPr lang="hr-HR" sz="2500" dirty="0"/>
          </a:p>
          <a:p>
            <a:pPr>
              <a:lnSpc>
                <a:spcPct val="150000"/>
              </a:lnSpc>
            </a:pPr>
            <a:r>
              <a:rPr lang="en-GB" sz="2500" b="1" dirty="0" err="1"/>
              <a:t>Zglobovi</a:t>
            </a:r>
            <a:r>
              <a:rPr lang="en-GB" sz="2500" b="1" dirty="0"/>
              <a:t>: </a:t>
            </a:r>
            <a:r>
              <a:rPr lang="en-GB" sz="2500" dirty="0" err="1"/>
              <a:t>spoj</a:t>
            </a:r>
            <a:r>
              <a:rPr lang="en-GB" sz="2500" dirty="0"/>
              <a:t> </a:t>
            </a:r>
            <a:r>
              <a:rPr lang="en-GB" sz="2500" dirty="0" err="1"/>
              <a:t>među</a:t>
            </a:r>
            <a:r>
              <a:rPr lang="en-GB" sz="2500" dirty="0"/>
              <a:t> </a:t>
            </a:r>
            <a:r>
              <a:rPr lang="en-GB" sz="2500" dirty="0" err="1"/>
              <a:t>kostima</a:t>
            </a:r>
            <a:r>
              <a:rPr lang="en-GB" sz="2500" dirty="0"/>
              <a:t>, </a:t>
            </a:r>
            <a:r>
              <a:rPr lang="en-GB" sz="2500" dirty="0" err="1"/>
              <a:t>gibljivost</a:t>
            </a:r>
            <a:endParaRPr lang="en-GB" sz="2500" b="1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62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6040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L</a:t>
            </a:r>
            <a:r>
              <a:rPr lang="en-GB" dirty="0" err="1"/>
              <a:t>okomotorni</a:t>
            </a:r>
            <a:r>
              <a:rPr lang="en-GB" dirty="0"/>
              <a:t> </a:t>
            </a:r>
            <a:r>
              <a:rPr lang="en-GB" dirty="0" err="1"/>
              <a:t>sustav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pic>
        <p:nvPicPr>
          <p:cNvPr id="11" name="Content Placeholder 10" descr="The image depicts the locomotor system, with bones and joints on the left and muscles on the right.">
            <a:extLst>
              <a:ext uri="{FF2B5EF4-FFF2-40B4-BE49-F238E27FC236}">
                <a16:creationId xmlns:a16="http://schemas.microsoft.com/office/drawing/2014/main" id="{5B1D1409-E589-9E95-D0DD-CC7D6A1C8FC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138" y="517529"/>
            <a:ext cx="4386208" cy="6121809"/>
          </a:xfrm>
        </p:spPr>
      </p:pic>
    </p:spTree>
    <p:extLst>
      <p:ext uri="{BB962C8B-B14F-4D97-AF65-F5344CB8AC3E}">
        <p14:creationId xmlns:p14="http://schemas.microsoft.com/office/powerpoint/2010/main" val="2830505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658" y="1330324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</a:t>
            </a:r>
            <a:r>
              <a:rPr lang="en-GB" dirty="0" err="1"/>
              <a:t>štećenja</a:t>
            </a:r>
            <a:r>
              <a:rPr lang="en-GB" dirty="0"/>
              <a:t> </a:t>
            </a:r>
            <a:r>
              <a:rPr lang="en-GB" dirty="0" err="1"/>
              <a:t>lokomotornog</a:t>
            </a:r>
            <a:r>
              <a:rPr lang="en-GB" dirty="0"/>
              <a:t> </a:t>
            </a:r>
            <a:r>
              <a:rPr lang="en-GB" dirty="0" err="1"/>
              <a:t>sustava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B2BDBA2C-FA16-F734-4598-992C94819650}"/>
              </a:ext>
            </a:extLst>
          </p:cNvPr>
          <p:cNvSpPr txBox="1">
            <a:spLocks/>
          </p:cNvSpPr>
          <p:nvPr/>
        </p:nvSpPr>
        <p:spPr>
          <a:xfrm>
            <a:off x="6600660" y="942697"/>
            <a:ext cx="5344886" cy="3797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500" dirty="0" err="1"/>
              <a:t>Kongenitalna</a:t>
            </a:r>
            <a:r>
              <a:rPr lang="en-GB" sz="2500" dirty="0"/>
              <a:t> </a:t>
            </a:r>
            <a:r>
              <a:rPr lang="en-GB" sz="2500" dirty="0" err="1"/>
              <a:t>oštećenja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Opće</a:t>
            </a:r>
            <a:r>
              <a:rPr lang="en-GB" sz="2500" dirty="0"/>
              <a:t> </a:t>
            </a:r>
            <a:r>
              <a:rPr lang="en-GB" sz="2500" dirty="0" err="1"/>
              <a:t>afekcije</a:t>
            </a:r>
            <a:r>
              <a:rPr lang="en-GB" sz="2500" dirty="0"/>
              <a:t> </a:t>
            </a:r>
            <a:r>
              <a:rPr lang="en-GB" sz="2500" dirty="0" err="1"/>
              <a:t>skeleta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Traume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Deformacije</a:t>
            </a:r>
            <a:r>
              <a:rPr lang="en-GB" sz="2500" dirty="0"/>
              <a:t> </a:t>
            </a:r>
            <a:r>
              <a:rPr lang="en-GB" sz="2500" dirty="0" err="1"/>
              <a:t>kralježnice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en-GB" sz="2500" dirty="0" err="1"/>
              <a:t>Progresivne</a:t>
            </a:r>
            <a:r>
              <a:rPr lang="en-GB" sz="2500" dirty="0"/>
              <a:t> </a:t>
            </a:r>
            <a:r>
              <a:rPr lang="en-GB" sz="2500" dirty="0" err="1"/>
              <a:t>mišićne</a:t>
            </a:r>
            <a:r>
              <a:rPr lang="en-GB" sz="2500" dirty="0"/>
              <a:t> </a:t>
            </a:r>
            <a:r>
              <a:rPr lang="en-GB" sz="2500" dirty="0" err="1"/>
              <a:t>distrofije</a:t>
            </a: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  <a:p>
            <a:pPr>
              <a:lnSpc>
                <a:spcPct val="150000"/>
              </a:lnSpc>
            </a:pPr>
            <a:endParaRPr lang="en-GB" sz="2500" dirty="0"/>
          </a:p>
        </p:txBody>
      </p:sp>
    </p:spTree>
    <p:extLst>
      <p:ext uri="{BB962C8B-B14F-4D97-AF65-F5344CB8AC3E}">
        <p14:creationId xmlns:p14="http://schemas.microsoft.com/office/powerpoint/2010/main" val="3534153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549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Oštećenja središnjeg živčanog sustava 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B35C03-18C6-AF17-D453-D36D04DE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2886" y="3102465"/>
            <a:ext cx="4813852" cy="376287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400" b="1" dirty="0" err="1"/>
              <a:t>Mozak</a:t>
            </a:r>
            <a:r>
              <a:rPr lang="hr-HR" sz="2400" b="1" dirty="0"/>
              <a:t>:</a:t>
            </a:r>
            <a:r>
              <a:rPr lang="en-GB" sz="2400" b="1" dirty="0"/>
              <a:t> </a:t>
            </a:r>
            <a:r>
              <a:rPr lang="en-GB" sz="2400" dirty="0"/>
              <a:t>(</a:t>
            </a:r>
            <a:r>
              <a:rPr lang="en-GB" sz="2400" dirty="0" err="1"/>
              <a:t>veliki</a:t>
            </a:r>
            <a:r>
              <a:rPr lang="en-GB" sz="2400" dirty="0"/>
              <a:t> i </a:t>
            </a:r>
            <a:r>
              <a:rPr lang="en-GB" sz="2400" dirty="0" err="1"/>
              <a:t>mali</a:t>
            </a:r>
            <a:r>
              <a:rPr lang="en-GB" sz="2400" dirty="0"/>
              <a:t> </a:t>
            </a:r>
            <a:r>
              <a:rPr lang="en-GB" sz="2400" dirty="0" err="1"/>
              <a:t>mozak</a:t>
            </a:r>
            <a:r>
              <a:rPr lang="en-GB" sz="2400" dirty="0"/>
              <a:t>, </a:t>
            </a:r>
            <a:r>
              <a:rPr lang="en-GB" sz="2400" dirty="0" err="1"/>
              <a:t>produljena</a:t>
            </a:r>
            <a:r>
              <a:rPr lang="en-GB" sz="2400" dirty="0"/>
              <a:t> </a:t>
            </a:r>
            <a:r>
              <a:rPr lang="en-GB" sz="2400" dirty="0" err="1"/>
              <a:t>moždina</a:t>
            </a:r>
            <a:r>
              <a:rPr lang="en-GB" sz="2400" dirty="0"/>
              <a:t>) i </a:t>
            </a:r>
            <a:r>
              <a:rPr lang="en-GB" sz="2400" dirty="0" err="1"/>
              <a:t>kralježnička</a:t>
            </a:r>
            <a:r>
              <a:rPr lang="en-GB" sz="2400" dirty="0"/>
              <a:t> </a:t>
            </a:r>
            <a:r>
              <a:rPr lang="en-GB" sz="2400" dirty="0" err="1"/>
              <a:t>moždina</a:t>
            </a:r>
            <a:endParaRPr lang="hr-HR" sz="2400" dirty="0"/>
          </a:p>
          <a:p>
            <a:pPr>
              <a:lnSpc>
                <a:spcPct val="150000"/>
              </a:lnSpc>
            </a:pPr>
            <a:r>
              <a:rPr lang="en-GB" sz="2400" b="1" dirty="0" err="1"/>
              <a:t>Veliki</a:t>
            </a:r>
            <a:r>
              <a:rPr lang="en-GB" sz="2400" b="1" dirty="0"/>
              <a:t> </a:t>
            </a:r>
            <a:r>
              <a:rPr lang="en-GB" sz="2400" b="1" dirty="0" err="1"/>
              <a:t>mozak</a:t>
            </a:r>
            <a:r>
              <a:rPr lang="en-GB" sz="2400" b="1" dirty="0"/>
              <a:t> : </a:t>
            </a:r>
            <a:r>
              <a:rPr lang="en-GB" sz="2400" dirty="0" err="1"/>
              <a:t>najveći</a:t>
            </a:r>
            <a:r>
              <a:rPr lang="en-GB" sz="2400" dirty="0"/>
              <a:t> </a:t>
            </a:r>
            <a:r>
              <a:rPr lang="en-GB" sz="2400" dirty="0" err="1"/>
              <a:t>dio</a:t>
            </a:r>
            <a:r>
              <a:rPr lang="en-GB" sz="2400" dirty="0"/>
              <a:t> </a:t>
            </a:r>
            <a:r>
              <a:rPr lang="en-GB" sz="2400" dirty="0" err="1"/>
              <a:t>mozga</a:t>
            </a:r>
            <a:r>
              <a:rPr lang="en-GB" sz="2400" dirty="0"/>
              <a:t>, </a:t>
            </a:r>
            <a:r>
              <a:rPr lang="en-GB" sz="2400" dirty="0" err="1"/>
              <a:t>presvučen</a:t>
            </a:r>
            <a:r>
              <a:rPr lang="en-GB" sz="2400" dirty="0"/>
              <a:t> </a:t>
            </a:r>
            <a:r>
              <a:rPr lang="en-GB" sz="2400" dirty="0" err="1"/>
              <a:t>korom</a:t>
            </a:r>
            <a:r>
              <a:rPr lang="en-GB" sz="2400" dirty="0"/>
              <a:t>, 2 </a:t>
            </a:r>
            <a:r>
              <a:rPr lang="en-GB" sz="2400" dirty="0" err="1"/>
              <a:t>hemisfere</a:t>
            </a:r>
            <a:endParaRPr lang="en-GB" sz="2400" dirty="0"/>
          </a:p>
          <a:p>
            <a:pPr marL="0" indent="0">
              <a:lnSpc>
                <a:spcPct val="150000"/>
              </a:lnSpc>
              <a:buNone/>
            </a:pPr>
            <a:endParaRPr lang="en-GB" sz="24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48E26907-D3E8-16C6-50E1-EFB3D900F1FF}"/>
              </a:ext>
            </a:extLst>
          </p:cNvPr>
          <p:cNvSpPr txBox="1">
            <a:spLocks/>
          </p:cNvSpPr>
          <p:nvPr/>
        </p:nvSpPr>
        <p:spPr>
          <a:xfrm>
            <a:off x="6691243" y="964545"/>
            <a:ext cx="5137900" cy="53531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400" b="1" dirty="0"/>
              <a:t>Mali </a:t>
            </a:r>
            <a:r>
              <a:rPr lang="en-GB" sz="2400" b="1" dirty="0" err="1"/>
              <a:t>mozak</a:t>
            </a:r>
            <a:r>
              <a:rPr lang="en-GB" sz="2400" b="1" dirty="0"/>
              <a:t>: </a:t>
            </a:r>
            <a:r>
              <a:rPr lang="pl-PL" sz="2400" dirty="0"/>
              <a:t>ispod velikog mozga, kontrola pokreta</a:t>
            </a:r>
          </a:p>
          <a:p>
            <a:pPr>
              <a:lnSpc>
                <a:spcPct val="150000"/>
              </a:lnSpc>
            </a:pPr>
            <a:r>
              <a:rPr lang="en-GB" sz="2400" b="1" dirty="0" err="1"/>
              <a:t>Produljena</a:t>
            </a:r>
            <a:r>
              <a:rPr lang="en-GB" sz="2400" b="1" dirty="0"/>
              <a:t> </a:t>
            </a:r>
            <a:r>
              <a:rPr lang="en-GB" sz="2400" b="1" dirty="0" err="1"/>
              <a:t>moždina</a:t>
            </a:r>
            <a:r>
              <a:rPr lang="en-GB" sz="2400" dirty="0"/>
              <a:t>: </a:t>
            </a:r>
            <a:r>
              <a:rPr lang="en-GB" sz="2400" dirty="0" err="1"/>
              <a:t>spojnica</a:t>
            </a:r>
            <a:r>
              <a:rPr lang="en-GB" sz="2400" dirty="0"/>
              <a:t> </a:t>
            </a:r>
            <a:r>
              <a:rPr lang="en-GB" sz="2400" dirty="0" err="1"/>
              <a:t>mozga</a:t>
            </a:r>
            <a:r>
              <a:rPr lang="en-GB" sz="2400" dirty="0"/>
              <a:t> i </a:t>
            </a:r>
            <a:r>
              <a:rPr lang="en-GB" sz="2400" dirty="0" err="1"/>
              <a:t>kralježničke</a:t>
            </a:r>
            <a:r>
              <a:rPr lang="en-GB" sz="2400" dirty="0"/>
              <a:t> </a:t>
            </a:r>
            <a:r>
              <a:rPr lang="en-GB" sz="2400" dirty="0" err="1"/>
              <a:t>moždine</a:t>
            </a:r>
            <a:r>
              <a:rPr lang="en-GB" sz="2400" dirty="0"/>
              <a:t>, </a:t>
            </a:r>
            <a:r>
              <a:rPr lang="en-GB" sz="2400" dirty="0" err="1"/>
              <a:t>vitalni</a:t>
            </a:r>
            <a:r>
              <a:rPr lang="en-GB" sz="2400" dirty="0"/>
              <a:t> </a:t>
            </a:r>
            <a:r>
              <a:rPr lang="en-GB" sz="2400" dirty="0" err="1"/>
              <a:t>refleksi</a:t>
            </a:r>
            <a:r>
              <a:rPr lang="en-GB" sz="2400" dirty="0"/>
              <a:t> (</a:t>
            </a:r>
            <a:r>
              <a:rPr lang="en-GB" sz="2400" dirty="0" err="1"/>
              <a:t>disanje</a:t>
            </a:r>
            <a:r>
              <a:rPr lang="en-GB" sz="2400" dirty="0"/>
              <a:t>, </a:t>
            </a:r>
            <a:r>
              <a:rPr lang="en-GB" sz="2400" dirty="0" err="1"/>
              <a:t>tlak</a:t>
            </a:r>
            <a:r>
              <a:rPr lang="en-GB" sz="2400" dirty="0"/>
              <a:t>)</a:t>
            </a:r>
            <a:endParaRPr lang="hr-HR" sz="2400" dirty="0"/>
          </a:p>
          <a:p>
            <a:pPr>
              <a:lnSpc>
                <a:spcPct val="150000"/>
              </a:lnSpc>
            </a:pPr>
            <a:r>
              <a:rPr lang="en-GB" sz="2400" b="1" dirty="0" err="1"/>
              <a:t>Kralježnička</a:t>
            </a:r>
            <a:r>
              <a:rPr lang="en-GB" sz="2400" b="1" dirty="0"/>
              <a:t> </a:t>
            </a:r>
            <a:r>
              <a:rPr lang="en-GB" sz="2400" b="1" dirty="0" err="1"/>
              <a:t>moždina</a:t>
            </a:r>
            <a:r>
              <a:rPr lang="en-GB" sz="2400" b="1" dirty="0"/>
              <a:t>: </a:t>
            </a:r>
            <a:r>
              <a:rPr lang="pl-PL" sz="2400" dirty="0"/>
              <a:t>uzduž kralježnice, nastanak jednostavnih pokreta</a:t>
            </a:r>
            <a:endParaRPr lang="en-GB" sz="2400" dirty="0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F7DFB92-AB6B-054D-80BA-B05F8AAFC316}"/>
              </a:ext>
            </a:extLst>
          </p:cNvPr>
          <p:cNvSpPr txBox="1">
            <a:spLocks/>
          </p:cNvSpPr>
          <p:nvPr/>
        </p:nvSpPr>
        <p:spPr>
          <a:xfrm>
            <a:off x="838200" y="2219484"/>
            <a:ext cx="4793673" cy="70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hr-HR" sz="2500" dirty="0"/>
              <a:t>Središnji živčani sustav</a:t>
            </a:r>
          </a:p>
        </p:txBody>
      </p:sp>
    </p:spTree>
    <p:extLst>
      <p:ext uri="{BB962C8B-B14F-4D97-AF65-F5344CB8AC3E}">
        <p14:creationId xmlns:p14="http://schemas.microsoft.com/office/powerpoint/2010/main" val="900859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674B61-B071-3D58-6B75-8A94D7525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1F5A624-EB22-8FFC-2636-268A5BDD5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63410"/>
            <a:ext cx="49530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hr-HR" dirty="0"/>
              <a:t>S</a:t>
            </a:r>
            <a:r>
              <a:rPr lang="en-GB" dirty="0" err="1"/>
              <a:t>redišnji</a:t>
            </a:r>
            <a:r>
              <a:rPr lang="en-GB" dirty="0"/>
              <a:t> </a:t>
            </a:r>
            <a:r>
              <a:rPr lang="en-GB" dirty="0" err="1"/>
              <a:t>živčani</a:t>
            </a:r>
            <a:r>
              <a:rPr lang="en-GB" dirty="0"/>
              <a:t> </a:t>
            </a:r>
            <a:r>
              <a:rPr lang="en-GB" dirty="0" err="1"/>
              <a:t>sustav</a:t>
            </a:r>
            <a:endParaRPr lang="en-GB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867431-3383-C17A-69C0-7D7C826B03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0677" y="140692"/>
            <a:ext cx="3385272" cy="431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7004DF-694A-D25B-5EDC-F942F002C9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645" y="-2"/>
            <a:ext cx="704056" cy="768550"/>
          </a:xfrm>
          <a:prstGeom prst="rect">
            <a:avLst/>
          </a:prstGeom>
        </p:spPr>
      </p:pic>
      <p:pic>
        <p:nvPicPr>
          <p:cNvPr id="11" name="Picture 10" descr="The image depicts the parts of the central nervous system.&#10;">
            <a:extLst>
              <a:ext uri="{FF2B5EF4-FFF2-40B4-BE49-F238E27FC236}">
                <a16:creationId xmlns:a16="http://schemas.microsoft.com/office/drawing/2014/main" id="{4F1AB84B-A46F-4401-BEE6-56DD7BCE81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351" y="1191577"/>
            <a:ext cx="5932649" cy="488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71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10452</TotalTime>
  <Words>726</Words>
  <Application>Microsoft Office PowerPoint</Application>
  <PresentationFormat>Widescreen</PresentationFormat>
  <Paragraphs>152</Paragraphs>
  <Slides>28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hk_groteskregular</vt:lpstr>
      <vt:lpstr>Office Theme</vt:lpstr>
      <vt:lpstr>Motorički poremećaji</vt:lpstr>
      <vt:lpstr>Sudionici</vt:lpstr>
      <vt:lpstr>Motorički poremećaji</vt:lpstr>
      <vt:lpstr>Podjela</vt:lpstr>
      <vt:lpstr>Oštećenja lokomotornog sustava</vt:lpstr>
      <vt:lpstr>Lokomotorni sustav</vt:lpstr>
      <vt:lpstr>Oštećenja lokomotornog sustava</vt:lpstr>
      <vt:lpstr>Oštećenja središnjeg živčanog sustava </vt:lpstr>
      <vt:lpstr>Središnji živčani sustav</vt:lpstr>
      <vt:lpstr>Oštećenja središnjeg živčanog sustava </vt:lpstr>
      <vt:lpstr>Oštećenja središnjeg živčanog sustava </vt:lpstr>
      <vt:lpstr>Oštećenja središnjeg živčanog sustava </vt:lpstr>
      <vt:lpstr>Oštećenja perifernog živčanog sustava</vt:lpstr>
      <vt:lpstr>Oštećenja perifernog živčanog sustava</vt:lpstr>
      <vt:lpstr>Oštećenja perifernog živčanog sustava</vt:lpstr>
      <vt:lpstr>Kronične bolesti</vt:lpstr>
      <vt:lpstr>Kronične bolesti</vt:lpstr>
      <vt:lpstr>Osnovne teškoće</vt:lpstr>
      <vt:lpstr>Osnovne teškoće</vt:lpstr>
      <vt:lpstr>PowerPoint Presentation</vt:lpstr>
      <vt:lpstr>Prijedlozi za uspješniju komunikaciju</vt:lpstr>
      <vt:lpstr>PowerPoint Presentation</vt:lpstr>
      <vt:lpstr>Prilagodbe u kontekstu neformalnog obrazovanja odraslih</vt:lpstr>
      <vt:lpstr>PowerPoint Presentation</vt:lpstr>
      <vt:lpstr>Metode i tehnike poučavanja u kontekstu neformalnog obrazovanja odraslih </vt:lpstr>
      <vt:lpstr>Sudionici</vt:lpstr>
      <vt:lpstr>PowerPoint Presentation</vt:lpstr>
      <vt:lpstr>Dodatak: Radioničke vježbe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 Žagar</dc:creator>
  <cp:lastModifiedBy>Iva Žagar</cp:lastModifiedBy>
  <cp:revision>32</cp:revision>
  <dcterms:created xsi:type="dcterms:W3CDTF">2023-03-02T10:04:24Z</dcterms:created>
  <dcterms:modified xsi:type="dcterms:W3CDTF">2023-08-06T19:19:59Z</dcterms:modified>
</cp:coreProperties>
</file>