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17" y="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8" name="Google Shape;8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8" name="Google Shape;1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 name="Google Shape;18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9" name="Google Shape;19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 name="Google Shape;20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9" name="Google Shape;229;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0" name="Google Shape;230;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2" name="Google Shape;24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3" name="Google Shape;24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6" name="Google Shape;26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 name="Google Shape;9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Google Shape;285;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6" name="Google Shape;286;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 name="Google Shape;287;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4" name="Google Shape;29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3" name="Google Shape;313;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1" name="Google Shape;33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2" name="Google Shape;332;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2" name="Google Shape;342;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0"/>
        <p:cNvGrpSpPr/>
        <p:nvPr/>
      </p:nvGrpSpPr>
      <p:grpSpPr>
        <a:xfrm>
          <a:off x="0" y="0"/>
          <a:ext cx="0" cy="0"/>
          <a:chOff x="0" y="0"/>
          <a:chExt cx="0" cy="0"/>
        </a:xfrm>
      </p:grpSpPr>
      <p:sp>
        <p:nvSpPr>
          <p:cNvPr id="361" name="Google Shape;361;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2" name="Google Shape;362;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3" name="Google Shape;363;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28</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4" name="Google Shape;374;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 name="Google Shape;10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 name="Google Shape;10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6" name="Google Shape;386;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Google Shape;396;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7" name="Google Shape;397;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98" name="Google Shape;398;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Google Shape;408;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9" name="Google Shape;409;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0" name="Google Shape;410;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32</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9"/>
        <p:cNvGrpSpPr/>
        <p:nvPr/>
      </p:nvGrpSpPr>
      <p:grpSpPr>
        <a:xfrm>
          <a:off x="0" y="0"/>
          <a:ext cx="0" cy="0"/>
          <a:chOff x="0" y="0"/>
          <a:chExt cx="0" cy="0"/>
        </a:xfrm>
      </p:grpSpPr>
      <p:sp>
        <p:nvSpPr>
          <p:cNvPr id="420" name="Google Shape;420;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1" name="Google Shape;421;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2" name="Google Shape;422;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31" name="Google Shape;431;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2" name="Google Shape;432;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9"/>
        <p:cNvGrpSpPr/>
        <p:nvPr/>
      </p:nvGrpSpPr>
      <p:grpSpPr>
        <a:xfrm>
          <a:off x="0" y="0"/>
          <a:ext cx="0" cy="0"/>
          <a:chOff x="0" y="0"/>
          <a:chExt cx="0" cy="0"/>
        </a:xfrm>
      </p:grpSpPr>
      <p:sp>
        <p:nvSpPr>
          <p:cNvPr id="440" name="Google Shape;440;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1" name="Google Shape;441;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2" name="Google Shape;442;p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9"/>
        <p:cNvGrpSpPr/>
        <p:nvPr/>
      </p:nvGrpSpPr>
      <p:grpSpPr>
        <a:xfrm>
          <a:off x="0" y="0"/>
          <a:ext cx="0" cy="0"/>
          <a:chOff x="0" y="0"/>
          <a:chExt cx="0" cy="0"/>
        </a:xfrm>
      </p:grpSpPr>
      <p:sp>
        <p:nvSpPr>
          <p:cNvPr id="450" name="Google Shape;450;p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1" name="Google Shape;451;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52" name="Google Shape;452;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0"/>
        <p:cNvGrpSpPr/>
        <p:nvPr/>
      </p:nvGrpSpPr>
      <p:grpSpPr>
        <a:xfrm>
          <a:off x="0" y="0"/>
          <a:ext cx="0" cy="0"/>
          <a:chOff x="0" y="0"/>
          <a:chExt cx="0" cy="0"/>
        </a:xfrm>
      </p:grpSpPr>
      <p:sp>
        <p:nvSpPr>
          <p:cNvPr id="461" name="Google Shape;461;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62" name="Google Shape;462;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7" name="Google Shape;1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 name="Google Shape;128;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8" name="Google Shape;13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9" name="Google Shape;139;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GB"/>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4000"/>
              <a:buFont typeface="Arial"/>
              <a:buNone/>
              <a:defRPr sz="4000" b="1" i="0">
                <a:latin typeface="Arial"/>
                <a:ea typeface="Arial"/>
                <a:cs typeface="Arial"/>
                <a:sym typeface="Aria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419100" algn="l">
              <a:lnSpc>
                <a:spcPct val="90000"/>
              </a:lnSpc>
              <a:spcBef>
                <a:spcPts val="1000"/>
              </a:spcBef>
              <a:spcAft>
                <a:spcPts val="0"/>
              </a:spcAft>
              <a:buClr>
                <a:schemeClr val="dk1"/>
              </a:buClr>
              <a:buSzPts val="3000"/>
              <a:buChar char="•"/>
              <a:defRPr sz="3000">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sz="1800">
                <a:latin typeface="Arial"/>
                <a:ea typeface="Arial"/>
                <a:cs typeface="Arial"/>
                <a:sym typeface="Arial"/>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419100" algn="l">
              <a:lnSpc>
                <a:spcPct val="90000"/>
              </a:lnSpc>
              <a:spcBef>
                <a:spcPts val="1000"/>
              </a:spcBef>
              <a:spcAft>
                <a:spcPts val="0"/>
              </a:spcAft>
              <a:buClr>
                <a:schemeClr val="dk1"/>
              </a:buClr>
              <a:buSzPts val="3000"/>
              <a:buChar char="•"/>
              <a:defRPr sz="3000">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sz="1800">
                <a:latin typeface="Arial"/>
                <a:ea typeface="Arial"/>
                <a:cs typeface="Arial"/>
                <a:sym typeface="Arial"/>
              </a:defRPr>
            </a:lvl2pPr>
            <a:lvl3pPr marL="1371600" lvl="2" indent="-228600" algn="l">
              <a:lnSpc>
                <a:spcPct val="90000"/>
              </a:lnSpc>
              <a:spcBef>
                <a:spcPts val="500"/>
              </a:spcBef>
              <a:spcAft>
                <a:spcPts val="0"/>
              </a:spcAft>
              <a:buClr>
                <a:schemeClr val="dk1"/>
              </a:buClr>
              <a:buSzPts val="2000"/>
              <a:buNone/>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4"/>
        <p:cNvGrpSpPr/>
        <p:nvPr/>
      </p:nvGrpSpPr>
      <p:grpSpPr>
        <a:xfrm>
          <a:off x="0" y="0"/>
          <a:ext cx="0" cy="0"/>
          <a:chOff x="0" y="0"/>
          <a:chExt cx="0" cy="0"/>
        </a:xfrm>
      </p:grpSpPr>
      <p:sp>
        <p:nvSpPr>
          <p:cNvPr id="35" name="Google Shape;35;p5"/>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7" name="Google Shape;37;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3" name="Google Shape;43;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5" name="Google Shape;45;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pic>
        <p:nvPicPr>
          <p:cNvPr id="58" name="Google Shape;58;p8"/>
          <p:cNvPicPr preferRelativeResize="0"/>
          <p:nvPr/>
        </p:nvPicPr>
        <p:blipFill rotWithShape="1">
          <a:blip r:embed="rId2">
            <a:alphaModFix/>
          </a:blip>
          <a:srcRect/>
          <a:stretch/>
        </p:blipFill>
        <p:spPr>
          <a:xfrm>
            <a:off x="9138811" y="6625"/>
            <a:ext cx="651413" cy="711084"/>
          </a:xfrm>
          <a:prstGeom prst="rect">
            <a:avLst/>
          </a:prstGeom>
          <a:noFill/>
          <a:ln>
            <a:noFill/>
          </a:ln>
        </p:spPr>
      </p:pic>
      <p:pic>
        <p:nvPicPr>
          <p:cNvPr id="59" name="Google Shape;59;p8"/>
          <p:cNvPicPr preferRelativeResize="0"/>
          <p:nvPr/>
        </p:nvPicPr>
        <p:blipFill rotWithShape="1">
          <a:blip r:embed="rId3">
            <a:alphaModFix/>
          </a:blip>
          <a:srcRect/>
          <a:stretch/>
        </p:blipFill>
        <p:spPr>
          <a:xfrm>
            <a:off x="10061527" y="140692"/>
            <a:ext cx="3385272" cy="43124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3" name="Google Shape;63;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4" name="Google Shape;64;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0"/>
          <p:cNvSpPr>
            <a:spLocks noGrp="1"/>
          </p:cNvSpPr>
          <p:nvPr>
            <p:ph type="pic" idx="2"/>
          </p:nvPr>
        </p:nvSpPr>
        <p:spPr>
          <a:xfrm>
            <a:off x="5183188" y="987425"/>
            <a:ext cx="6172200" cy="4873625"/>
          </a:xfrm>
          <a:prstGeom prst="rect">
            <a:avLst/>
          </a:prstGeom>
          <a:noFill/>
          <a:ln>
            <a:noFill/>
          </a:ln>
        </p:spPr>
      </p:sp>
      <p:sp>
        <p:nvSpPr>
          <p:cNvPr id="70" name="Google Shape;70;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71" name="Google Shape;71;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6.jp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3"/>
          <p:cNvSpPr txBox="1">
            <a:spLocks noGrp="1"/>
          </p:cNvSpPr>
          <p:nvPr>
            <p:ph type="ctrTitle"/>
          </p:nvPr>
        </p:nvSpPr>
        <p:spPr>
          <a:xfrm>
            <a:off x="2077483" y="2272404"/>
            <a:ext cx="7451866" cy="1992617"/>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Arial"/>
              <a:buNone/>
            </a:pPr>
            <a:r>
              <a:rPr lang="en-GB" sz="5000" b="1">
                <a:latin typeface="Arial"/>
                <a:ea typeface="Arial"/>
                <a:cs typeface="Arial"/>
                <a:sym typeface="Arial"/>
              </a:rPr>
              <a:t>Abordarea etică față de persoanele cu dizabilități în educația adulților </a:t>
            </a:r>
            <a:endParaRPr/>
          </a:p>
        </p:txBody>
      </p:sp>
      <p:pic>
        <p:nvPicPr>
          <p:cNvPr id="91" name="Google Shape;91;p13" descr="IEDA logotype."/>
          <p:cNvPicPr preferRelativeResize="0"/>
          <p:nvPr/>
        </p:nvPicPr>
        <p:blipFill rotWithShape="1">
          <a:blip r:embed="rId3">
            <a:alphaModFix/>
          </a:blip>
          <a:srcRect/>
          <a:stretch/>
        </p:blipFill>
        <p:spPr>
          <a:xfrm>
            <a:off x="10230677" y="140692"/>
            <a:ext cx="3385272" cy="431245"/>
          </a:xfrm>
          <a:prstGeom prst="rect">
            <a:avLst/>
          </a:prstGeom>
          <a:noFill/>
          <a:ln>
            <a:noFill/>
          </a:ln>
        </p:spPr>
      </p:pic>
      <p:pic>
        <p:nvPicPr>
          <p:cNvPr id="92" name="Google Shape;92;p13" descr="Pencil with solid fill"/>
          <p:cNvPicPr preferRelativeResize="0"/>
          <p:nvPr/>
        </p:nvPicPr>
        <p:blipFill rotWithShape="1">
          <a:blip r:embed="rId4">
            <a:alphaModFix/>
          </a:blip>
          <a:srcRect/>
          <a:stretch/>
        </p:blipFill>
        <p:spPr>
          <a:xfrm>
            <a:off x="9571367" y="2886996"/>
            <a:ext cx="914400" cy="914400"/>
          </a:xfrm>
          <a:prstGeom prst="rect">
            <a:avLst/>
          </a:prstGeom>
          <a:noFill/>
          <a:ln>
            <a:noFill/>
          </a:ln>
        </p:spPr>
      </p:pic>
      <p:pic>
        <p:nvPicPr>
          <p:cNvPr id="93" name="Google Shape;93;p13"/>
          <p:cNvPicPr preferRelativeResize="0"/>
          <p:nvPr/>
        </p:nvPicPr>
        <p:blipFill rotWithShape="1">
          <a:blip r:embed="rId5">
            <a:alphaModFix/>
          </a:blip>
          <a:srcRect/>
          <a:stretch/>
        </p:blipFill>
        <p:spPr>
          <a:xfrm>
            <a:off x="9316645" y="-2"/>
            <a:ext cx="704056" cy="7685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pic>
        <p:nvPicPr>
          <p:cNvPr id="181" name="Google Shape;181;p22"/>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82" name="Google Shape;182;p22"/>
          <p:cNvSpPr txBox="1">
            <a:spLocks noGrp="1"/>
          </p:cNvSpPr>
          <p:nvPr>
            <p:ph type="title"/>
          </p:nvPr>
        </p:nvSpPr>
        <p:spPr>
          <a:xfrm>
            <a:off x="792484" y="1025524"/>
            <a:ext cx="4497977" cy="3187248"/>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Drepturile persoanelor cu dizabilități</a:t>
            </a:r>
            <a:endParaRPr/>
          </a:p>
        </p:txBody>
      </p:sp>
      <p:pic>
        <p:nvPicPr>
          <p:cNvPr id="183" name="Google Shape;183;p22"/>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84" name="Google Shape;184;p22"/>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85" name="Google Shape;185;p22"/>
          <p:cNvSpPr txBox="1"/>
          <p:nvPr/>
        </p:nvSpPr>
        <p:spPr>
          <a:xfrm>
            <a:off x="6652912" y="1491430"/>
            <a:ext cx="4672586"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1" i="0" u="none" strike="noStrike" cap="none">
                <a:solidFill>
                  <a:srgbClr val="000000"/>
                </a:solidFill>
                <a:latin typeface="Arial"/>
                <a:ea typeface="Arial"/>
                <a:cs typeface="Arial"/>
                <a:sym typeface="Arial"/>
              </a:rPr>
              <a:t>Carta Drepturilor Fundamentale a Uniunii Europene: </a:t>
            </a:r>
            <a:r>
              <a:rPr lang="en-GB" sz="2200" b="0" i="0" u="none" strike="noStrike" cap="none">
                <a:solidFill>
                  <a:srgbClr val="000000"/>
                </a:solidFill>
                <a:latin typeface="Arial"/>
                <a:ea typeface="Arial"/>
                <a:cs typeface="Arial"/>
                <a:sym typeface="Arial"/>
              </a:rPr>
              <a:t>dreptul la educație</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1" i="0" u="none" strike="noStrike" cap="none">
                <a:solidFill>
                  <a:srgbClr val="000000"/>
                </a:solidFill>
                <a:latin typeface="Arial"/>
                <a:ea typeface="Arial"/>
                <a:cs typeface="Arial"/>
                <a:sym typeface="Arial"/>
              </a:rPr>
              <a:t>Convenția privind Drepturile Persoanelor cu Dizabilități: </a:t>
            </a:r>
            <a:r>
              <a:rPr lang="en-GB" sz="2200" b="0" i="0" u="none" strike="noStrike" cap="none">
                <a:solidFill>
                  <a:srgbClr val="000000"/>
                </a:solidFill>
                <a:latin typeface="Arial"/>
                <a:ea typeface="Arial"/>
                <a:cs typeface="Arial"/>
                <a:sym typeface="Arial"/>
              </a:rPr>
              <a:t>proceduri specifice care trebuie puse în aplicare pentru ca dreptul la educație al persoanelor cu dizabilități să poată fi realizat</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p23"/>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92" name="Google Shape;192;p23"/>
          <p:cNvSpPr txBox="1">
            <a:spLocks noGrp="1"/>
          </p:cNvSpPr>
          <p:nvPr>
            <p:ph type="title"/>
          </p:nvPr>
        </p:nvSpPr>
        <p:spPr>
          <a:xfrm>
            <a:off x="792484" y="1025524"/>
            <a:ext cx="4497977" cy="3187248"/>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Aptitudinile persoanelor cu dizabilități</a:t>
            </a:r>
            <a:endParaRPr/>
          </a:p>
        </p:txBody>
      </p:sp>
      <p:pic>
        <p:nvPicPr>
          <p:cNvPr id="193" name="Google Shape;193;p23"/>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94" name="Google Shape;194;p23"/>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95" name="Google Shape;195;p23"/>
          <p:cNvSpPr txBox="1"/>
          <p:nvPr/>
        </p:nvSpPr>
        <p:spPr>
          <a:xfrm>
            <a:off x="6652912" y="1491430"/>
            <a:ext cx="4672586"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O gamă largă de aptitudini ale persoanelor cu dizabilități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Complexitatea fiecărei persoane (mai multe dimensiuni)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Unicitatea tipului și gradului  deficienței → abordare individualizată</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196" name="Google Shape;196;p23"/>
          <p:cNvSpPr txBox="1"/>
          <p:nvPr/>
        </p:nvSpPr>
        <p:spPr>
          <a:xfrm>
            <a:off x="711707" y="4212773"/>
            <a:ext cx="4672586" cy="881742"/>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Abilități = persoană ↔ dizabilitate</a:t>
            </a: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24"/>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03" name="Google Shape;203;p24"/>
          <p:cNvSpPr txBox="1">
            <a:spLocks noGrp="1"/>
          </p:cNvSpPr>
          <p:nvPr>
            <p:ph type="title"/>
          </p:nvPr>
        </p:nvSpPr>
        <p:spPr>
          <a:xfrm>
            <a:off x="792484" y="1025524"/>
            <a:ext cx="4497977" cy="3187248"/>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Flexibilitatea programelor de educație a adulților </a:t>
            </a:r>
            <a:endParaRPr/>
          </a:p>
        </p:txBody>
      </p:sp>
      <p:pic>
        <p:nvPicPr>
          <p:cNvPr id="204" name="Google Shape;204;p24"/>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05" name="Google Shape;205;p24"/>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06" name="Google Shape;206;p24"/>
          <p:cNvSpPr txBox="1"/>
          <p:nvPr/>
        </p:nvSpPr>
        <p:spPr>
          <a:xfrm>
            <a:off x="6628962" y="768549"/>
            <a:ext cx="5375365" cy="387529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Fiți deschiși la diversitate în timpul creării și implementării programului</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Evidențiați în mod clar disponibilitatea de adaptare la diversitatea menționată mai sus</a:t>
            </a:r>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Includeți toate părțile interesate de procesul educațional în procesul de adaptare</a:t>
            </a: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
        <p:nvSpPr>
          <p:cNvPr id="207" name="Google Shape;207;p24"/>
          <p:cNvSpPr txBox="1"/>
          <p:nvPr/>
        </p:nvSpPr>
        <p:spPr>
          <a:xfrm>
            <a:off x="792484" y="4563796"/>
            <a:ext cx="4497977" cy="1158197"/>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Recomandări pentru furnizorii de servicii de educație a adulților:</a:t>
            </a:r>
            <a:endParaRPr sz="2200" b="0" i="0" u="none" strike="noStrike" cap="none">
              <a:solidFill>
                <a:schemeClr val="dk1"/>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208" name="Google Shape;208;p24"/>
          <p:cNvSpPr txBox="1"/>
          <p:nvPr/>
        </p:nvSpPr>
        <p:spPr>
          <a:xfrm>
            <a:off x="6631581" y="4754941"/>
            <a:ext cx="5164179" cy="188752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000"/>
              <a:buFont typeface="Arial"/>
              <a:buNone/>
            </a:pPr>
            <a:r>
              <a:rPr lang="en-GB" sz="2000" b="0" i="0" u="none" strike="noStrike" cap="none">
                <a:solidFill>
                  <a:srgbClr val="000000"/>
                </a:solidFill>
                <a:latin typeface="Calibri"/>
                <a:ea typeface="Calibri"/>
                <a:cs typeface="Calibri"/>
                <a:sym typeface="Calibri"/>
              </a:rPr>
              <a:t>→  </a:t>
            </a:r>
            <a:r>
              <a:rPr lang="en-GB" sz="2200" b="0" i="0" u="none" strike="noStrike" cap="none">
                <a:solidFill>
                  <a:srgbClr val="000000"/>
                </a:solidFill>
                <a:latin typeface="Arial"/>
                <a:ea typeface="Arial"/>
                <a:cs typeface="Arial"/>
                <a:sym typeface="Arial"/>
              </a:rPr>
              <a:t>predictibilitate redusă de punere în aplicare a programului</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rgbClr val="000000"/>
              </a:buClr>
              <a:buSzPts val="2000"/>
              <a:buFont typeface="Arial"/>
              <a:buNone/>
            </a:pPr>
            <a:r>
              <a:rPr lang="en-GB" sz="2000" b="0" i="0" u="none" strike="noStrike" cap="none">
                <a:solidFill>
                  <a:srgbClr val="000000"/>
                </a:solidFill>
                <a:latin typeface="Calibri"/>
                <a:ea typeface="Calibri"/>
                <a:cs typeface="Calibri"/>
                <a:sym typeface="Calibri"/>
              </a:rPr>
              <a:t>→  </a:t>
            </a:r>
            <a:r>
              <a:rPr lang="en-GB" sz="2200" b="0" i="0" u="none" strike="noStrike" cap="none">
                <a:solidFill>
                  <a:srgbClr val="000000"/>
                </a:solidFill>
                <a:latin typeface="Arial"/>
                <a:ea typeface="Arial"/>
                <a:cs typeface="Arial"/>
                <a:sym typeface="Arial"/>
              </a:rPr>
              <a:t>flexibilitatea implementării</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pic>
        <p:nvPicPr>
          <p:cNvPr id="213" name="Google Shape;213;p2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14" name="Google Shape;214;p25"/>
          <p:cNvSpPr txBox="1">
            <a:spLocks noGrp="1"/>
          </p:cNvSpPr>
          <p:nvPr>
            <p:ph type="title"/>
          </p:nvPr>
        </p:nvSpPr>
        <p:spPr>
          <a:xfrm>
            <a:off x="5095526" y="488111"/>
            <a:ext cx="64236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Participanții</a:t>
            </a:r>
            <a:endParaRPr sz="5000">
              <a:latin typeface="Arial"/>
              <a:ea typeface="Arial"/>
              <a:cs typeface="Arial"/>
              <a:sym typeface="Arial"/>
            </a:endParaRPr>
          </a:p>
        </p:txBody>
      </p:sp>
      <p:sp>
        <p:nvSpPr>
          <p:cNvPr id="215" name="Google Shape;215;p25"/>
          <p:cNvSpPr txBox="1">
            <a:spLocks noGrp="1"/>
          </p:cNvSpPr>
          <p:nvPr>
            <p:ph type="body" idx="1"/>
          </p:nvPr>
        </p:nvSpPr>
        <p:spPr>
          <a:xfrm>
            <a:off x="5102783" y="1866381"/>
            <a:ext cx="6679914"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300"/>
              <a:buChar char="•"/>
            </a:pPr>
            <a:r>
              <a:rPr lang="en-GB" sz="2300"/>
              <a:t>O persoană fără brațe vrea să se înscrie la un curs de sculptură.</a:t>
            </a:r>
            <a:endParaRPr sz="2300"/>
          </a:p>
          <a:p>
            <a:pPr marL="228600" lvl="0" indent="-228600" algn="l" rtl="0">
              <a:lnSpc>
                <a:spcPct val="150000"/>
              </a:lnSpc>
              <a:spcBef>
                <a:spcPts val="1000"/>
              </a:spcBef>
              <a:spcAft>
                <a:spcPts val="0"/>
              </a:spcAft>
              <a:buClr>
                <a:schemeClr val="dk1"/>
              </a:buClr>
              <a:buSzPts val="2300"/>
              <a:buChar char="•"/>
            </a:pPr>
            <a:r>
              <a:rPr lang="en-GB" sz="2300"/>
              <a:t>Ce veți face?</a:t>
            </a:r>
            <a:endParaRPr sz="2300"/>
          </a:p>
          <a:p>
            <a:pPr marL="0" lvl="0" indent="0" algn="l" rtl="0">
              <a:lnSpc>
                <a:spcPct val="150000"/>
              </a:lnSpc>
              <a:spcBef>
                <a:spcPts val="1000"/>
              </a:spcBef>
              <a:spcAft>
                <a:spcPts val="0"/>
              </a:spcAft>
              <a:buClr>
                <a:schemeClr val="dk1"/>
              </a:buClr>
              <a:buSzPts val="2300"/>
              <a:buNone/>
            </a:pPr>
            <a:endParaRPr sz="2300"/>
          </a:p>
          <a:p>
            <a:pPr marL="0" lvl="0" indent="0" algn="l" rtl="0">
              <a:lnSpc>
                <a:spcPct val="90000"/>
              </a:lnSpc>
              <a:spcBef>
                <a:spcPts val="1000"/>
              </a:spcBef>
              <a:spcAft>
                <a:spcPts val="0"/>
              </a:spcAft>
              <a:buClr>
                <a:schemeClr val="dk1"/>
              </a:buClr>
              <a:buSzPts val="2300"/>
              <a:buNone/>
            </a:pPr>
            <a:endParaRPr sz="2300"/>
          </a:p>
        </p:txBody>
      </p:sp>
      <p:pic>
        <p:nvPicPr>
          <p:cNvPr id="216" name="Google Shape;216;p25" descr="Teamwork meeting concept. Eight people are sitting at the table and participating in the work task."/>
          <p:cNvPicPr preferRelativeResize="0">
            <a:picLocks noGrp="1"/>
          </p:cNvPicPr>
          <p:nvPr>
            <p:ph type="body" idx="2"/>
          </p:nvPr>
        </p:nvPicPr>
        <p:blipFill rotWithShape="1">
          <a:blip r:embed="rId4">
            <a:alphaModFix/>
          </a:blip>
          <a:srcRect/>
          <a:stretch/>
        </p:blipFill>
        <p:spPr>
          <a:xfrm rot="5400000">
            <a:off x="-1143000" y="1143000"/>
            <a:ext cx="6858000" cy="4572000"/>
          </a:xfrm>
          <a:prstGeom prst="rect">
            <a:avLst/>
          </a:prstGeom>
          <a:noFill/>
          <a:ln>
            <a:noFill/>
          </a:ln>
        </p:spPr>
      </p:pic>
      <p:pic>
        <p:nvPicPr>
          <p:cNvPr id="217" name="Google Shape;217;p25"/>
          <p:cNvPicPr preferRelativeResize="0"/>
          <p:nvPr/>
        </p:nvPicPr>
        <p:blipFill rotWithShape="1">
          <a:blip r:embed="rId5">
            <a:alphaModFix/>
          </a:blip>
          <a:srcRect/>
          <a:stretch/>
        </p:blipFill>
        <p:spPr>
          <a:xfrm>
            <a:off x="10230677" y="140692"/>
            <a:ext cx="3385272" cy="431245"/>
          </a:xfrm>
          <a:prstGeom prst="rect">
            <a:avLst/>
          </a:prstGeom>
          <a:noFill/>
          <a:ln>
            <a:noFill/>
          </a:ln>
        </p:spPr>
      </p:pic>
      <p:pic>
        <p:nvPicPr>
          <p:cNvPr id="218" name="Google Shape;218;p25"/>
          <p:cNvPicPr preferRelativeResize="0"/>
          <p:nvPr/>
        </p:nvPicPr>
        <p:blipFill rotWithShape="1">
          <a:blip r:embed="rId6">
            <a:alphaModFix/>
          </a:blip>
          <a:srcRect/>
          <a:stretch/>
        </p:blipFill>
        <p:spPr>
          <a:xfrm>
            <a:off x="9316645" y="-2"/>
            <a:ext cx="704056" cy="7685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6"/>
          <p:cNvSpPr txBox="1">
            <a:spLocks noGrp="1"/>
          </p:cNvSpPr>
          <p:nvPr>
            <p:ph type="ctrTitle"/>
          </p:nvPr>
        </p:nvSpPr>
        <p:spPr>
          <a:xfrm>
            <a:off x="2077483" y="2449288"/>
            <a:ext cx="7451866" cy="1528355"/>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0000"/>
              <a:buFont typeface="Arial"/>
              <a:buNone/>
            </a:pPr>
            <a:r>
              <a:rPr lang="en-GB" sz="5000" b="1">
                <a:latin typeface="Arial"/>
                <a:ea typeface="Arial"/>
                <a:cs typeface="Arial"/>
                <a:sym typeface="Arial"/>
              </a:rPr>
              <a:t>Stereotipuri, prejudecăți și discriminare</a:t>
            </a:r>
            <a:endParaRPr sz="5000" b="1">
              <a:latin typeface="Arial"/>
              <a:ea typeface="Arial"/>
              <a:cs typeface="Arial"/>
              <a:sym typeface="Arial"/>
            </a:endParaRPr>
          </a:p>
        </p:txBody>
      </p:sp>
      <p:pic>
        <p:nvPicPr>
          <p:cNvPr id="224" name="Google Shape;224;p26" descr="IEDA logotype."/>
          <p:cNvPicPr preferRelativeResize="0"/>
          <p:nvPr/>
        </p:nvPicPr>
        <p:blipFill rotWithShape="1">
          <a:blip r:embed="rId3">
            <a:alphaModFix/>
          </a:blip>
          <a:srcRect/>
          <a:stretch/>
        </p:blipFill>
        <p:spPr>
          <a:xfrm>
            <a:off x="10230677" y="140692"/>
            <a:ext cx="3385272" cy="431245"/>
          </a:xfrm>
          <a:prstGeom prst="rect">
            <a:avLst/>
          </a:prstGeom>
          <a:noFill/>
          <a:ln>
            <a:noFill/>
          </a:ln>
        </p:spPr>
      </p:pic>
      <p:pic>
        <p:nvPicPr>
          <p:cNvPr id="225" name="Google Shape;225;p26" descr="Pencil with solid fill"/>
          <p:cNvPicPr preferRelativeResize="0"/>
          <p:nvPr/>
        </p:nvPicPr>
        <p:blipFill rotWithShape="1">
          <a:blip r:embed="rId4">
            <a:alphaModFix/>
          </a:blip>
          <a:srcRect/>
          <a:stretch/>
        </p:blipFill>
        <p:spPr>
          <a:xfrm>
            <a:off x="9577898" y="2834748"/>
            <a:ext cx="914400" cy="914400"/>
          </a:xfrm>
          <a:prstGeom prst="rect">
            <a:avLst/>
          </a:prstGeom>
          <a:noFill/>
          <a:ln>
            <a:noFill/>
          </a:ln>
        </p:spPr>
      </p:pic>
      <p:pic>
        <p:nvPicPr>
          <p:cNvPr id="226" name="Google Shape;226;p26"/>
          <p:cNvPicPr preferRelativeResize="0"/>
          <p:nvPr/>
        </p:nvPicPr>
        <p:blipFill rotWithShape="1">
          <a:blip r:embed="rId5">
            <a:alphaModFix/>
          </a:blip>
          <a:srcRect/>
          <a:stretch/>
        </p:blipFill>
        <p:spPr>
          <a:xfrm>
            <a:off x="9316645" y="-2"/>
            <a:ext cx="704056" cy="7685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pic>
        <p:nvPicPr>
          <p:cNvPr id="232" name="Google Shape;232;p27"/>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33" name="Google Shape;233;p27"/>
          <p:cNvSpPr txBox="1">
            <a:spLocks noGrp="1"/>
          </p:cNvSpPr>
          <p:nvPr>
            <p:ph type="title"/>
          </p:nvPr>
        </p:nvSpPr>
        <p:spPr>
          <a:xfrm>
            <a:off x="799011" y="1319348"/>
            <a:ext cx="4497977" cy="907869"/>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Atitudini</a:t>
            </a:r>
            <a:endParaRPr/>
          </a:p>
        </p:txBody>
      </p:sp>
      <p:pic>
        <p:nvPicPr>
          <p:cNvPr id="234" name="Google Shape;234;p27"/>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35" name="Google Shape;235;p27"/>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36" name="Google Shape;236;p27"/>
          <p:cNvSpPr txBox="1"/>
          <p:nvPr/>
        </p:nvSpPr>
        <p:spPr>
          <a:xfrm>
            <a:off x="6628962" y="1616986"/>
            <a:ext cx="5375365" cy="64224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GB" sz="2200" b="0" i="0" u="none" strike="noStrike" cap="none">
                <a:solidFill>
                  <a:srgbClr val="000000"/>
                </a:solidFill>
                <a:latin typeface="Arial"/>
                <a:ea typeface="Arial"/>
                <a:cs typeface="Arial"/>
                <a:sym typeface="Arial"/>
              </a:rPr>
              <a:t>Trei componente:</a:t>
            </a:r>
            <a:endParaRPr sz="2200" b="0" i="0" u="none" strike="noStrike" cap="none">
              <a:solidFill>
                <a:schemeClr val="dk1"/>
              </a:solidFill>
              <a:latin typeface="Arial"/>
              <a:ea typeface="Arial"/>
              <a:cs typeface="Arial"/>
              <a:sym typeface="Arial"/>
            </a:endParaRPr>
          </a:p>
        </p:txBody>
      </p:sp>
      <p:sp>
        <p:nvSpPr>
          <p:cNvPr id="237" name="Google Shape;237;p27"/>
          <p:cNvSpPr txBox="1"/>
          <p:nvPr/>
        </p:nvSpPr>
        <p:spPr>
          <a:xfrm>
            <a:off x="799011" y="2623502"/>
            <a:ext cx="4730932" cy="1158197"/>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Evaluarea permanentă a persoanelor, obiectelor sau ideilor.</a:t>
            </a:r>
            <a:endParaRPr sz="2200" b="0" i="0" u="none" strike="noStrike" cap="none">
              <a:solidFill>
                <a:schemeClr val="dk1"/>
              </a:solidFill>
              <a:latin typeface="Arial"/>
              <a:ea typeface="Arial"/>
              <a:cs typeface="Arial"/>
              <a:sym typeface="Arial"/>
            </a:endParaRPr>
          </a:p>
        </p:txBody>
      </p:sp>
      <p:sp>
        <p:nvSpPr>
          <p:cNvPr id="238" name="Google Shape;238;p27"/>
          <p:cNvSpPr txBox="1"/>
          <p:nvPr/>
        </p:nvSpPr>
        <p:spPr>
          <a:xfrm>
            <a:off x="6426927" y="2310833"/>
            <a:ext cx="5577400" cy="191499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componenta cognitivă  → stereotip</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componenta emoțională  → prejudecată</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componenta comportamentală  → discriminare</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239" name="Google Shape;239;p27"/>
          <p:cNvSpPr txBox="1"/>
          <p:nvPr/>
        </p:nvSpPr>
        <p:spPr>
          <a:xfrm>
            <a:off x="6628961" y="4754244"/>
            <a:ext cx="5375365" cy="1581233"/>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GB" sz="2200" b="0" i="0" u="none" strike="noStrike" cap="none">
                <a:solidFill>
                  <a:srgbClr val="000000"/>
                </a:solidFill>
                <a:latin typeface="Arial"/>
                <a:ea typeface="Arial"/>
                <a:cs typeface="Arial"/>
                <a:sym typeface="Arial"/>
              </a:rPr>
              <a:t>“Oamenii nu sunt observatori neutri ai lumii, ci mai degrabă evaluatori constanți a ceea ce văd”</a:t>
            </a: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pic>
        <p:nvPicPr>
          <p:cNvPr id="245" name="Google Shape;245;p28"/>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46" name="Google Shape;246;p28"/>
          <p:cNvSpPr txBox="1">
            <a:spLocks noGrp="1"/>
          </p:cNvSpPr>
          <p:nvPr>
            <p:ph type="title"/>
          </p:nvPr>
        </p:nvSpPr>
        <p:spPr>
          <a:xfrm>
            <a:off x="799011" y="1319348"/>
            <a:ext cx="4497977" cy="907869"/>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Stereotipuri</a:t>
            </a:r>
            <a:endParaRPr/>
          </a:p>
        </p:txBody>
      </p:sp>
      <p:pic>
        <p:nvPicPr>
          <p:cNvPr id="247" name="Google Shape;247;p28"/>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48" name="Google Shape;248;p28"/>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49" name="Google Shape;249;p28"/>
          <p:cNvSpPr txBox="1"/>
          <p:nvPr/>
        </p:nvSpPr>
        <p:spPr>
          <a:xfrm>
            <a:off x="799011" y="2623502"/>
            <a:ext cx="4204059" cy="226853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Atribuirea unor caracteristici identice unei persoane cu restul membrilor unui grup doar din cauza ideii de apartenență a acesteia la grupul respectiv.</a:t>
            </a:r>
            <a:endParaRPr sz="2200" b="0" i="0" u="none" strike="noStrike" cap="none">
              <a:solidFill>
                <a:schemeClr val="dk1"/>
              </a:solidFill>
              <a:latin typeface="Arial"/>
              <a:ea typeface="Arial"/>
              <a:cs typeface="Arial"/>
              <a:sym typeface="Arial"/>
            </a:endParaRPr>
          </a:p>
        </p:txBody>
      </p:sp>
      <p:sp>
        <p:nvSpPr>
          <p:cNvPr id="250" name="Google Shape;250;p28"/>
          <p:cNvSpPr txBox="1"/>
          <p:nvPr/>
        </p:nvSpPr>
        <p:spPr>
          <a:xfrm>
            <a:off x="6628959" y="2623502"/>
            <a:ext cx="5375365" cy="72037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Oameni descriși ca “avari cognitivi”</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251" name="Google Shape;251;p28"/>
          <p:cNvSpPr txBox="1"/>
          <p:nvPr/>
        </p:nvSpPr>
        <p:spPr>
          <a:xfrm>
            <a:off x="6628958" y="3692461"/>
            <a:ext cx="5375365" cy="1134265"/>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GB" sz="2200" b="0" i="0" u="none" strike="noStrike" cap="none">
                <a:solidFill>
                  <a:srgbClr val="000000"/>
                </a:solidFill>
                <a:latin typeface="Arial"/>
                <a:ea typeface="Arial"/>
                <a:cs typeface="Arial"/>
                <a:sym typeface="Arial"/>
              </a:rPr>
              <a:t>Ce stereotipuri despre persoanele cu dizabilități vă sunt cunoscute?</a:t>
            </a:r>
            <a:endParaRPr sz="22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pic>
        <p:nvPicPr>
          <p:cNvPr id="257" name="Google Shape;257;p29"/>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58" name="Google Shape;258;p29"/>
          <p:cNvSpPr txBox="1">
            <a:spLocks noGrp="1"/>
          </p:cNvSpPr>
          <p:nvPr>
            <p:ph type="title"/>
          </p:nvPr>
        </p:nvSpPr>
        <p:spPr>
          <a:xfrm>
            <a:off x="799011" y="1319348"/>
            <a:ext cx="4497977" cy="907869"/>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Prejudecăți</a:t>
            </a:r>
            <a:endParaRPr/>
          </a:p>
        </p:txBody>
      </p:sp>
      <p:pic>
        <p:nvPicPr>
          <p:cNvPr id="259" name="Google Shape;259;p29"/>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60" name="Google Shape;260;p29"/>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61" name="Google Shape;261;p29"/>
          <p:cNvSpPr txBox="1"/>
          <p:nvPr/>
        </p:nvSpPr>
        <p:spPr>
          <a:xfrm>
            <a:off x="799011" y="2623502"/>
            <a:ext cx="4204059" cy="226853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O atitudine ostilă față de o persoană doar din cauza ideii că aceasta aparține unui anumit grup.</a:t>
            </a:r>
            <a:endParaRPr sz="2200" b="0" i="0" u="none" strike="noStrike" cap="none">
              <a:solidFill>
                <a:schemeClr val="dk1"/>
              </a:solidFill>
              <a:latin typeface="Arial"/>
              <a:ea typeface="Arial"/>
              <a:cs typeface="Arial"/>
              <a:sym typeface="Arial"/>
            </a:endParaRPr>
          </a:p>
        </p:txBody>
      </p:sp>
      <p:sp>
        <p:nvSpPr>
          <p:cNvPr id="262" name="Google Shape;262;p29"/>
          <p:cNvSpPr txBox="1"/>
          <p:nvPr/>
        </p:nvSpPr>
        <p:spPr>
          <a:xfrm>
            <a:off x="6547948" y="1578469"/>
            <a:ext cx="5375365" cy="265389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Există prejudecăți legate de persoanele cu dizabilități?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Ce credeți, ce emoții sunt manifestate față de persoanele cu dizabilități? </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pic>
        <p:nvPicPr>
          <p:cNvPr id="268" name="Google Shape;268;p30"/>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69" name="Google Shape;269;p30"/>
          <p:cNvSpPr txBox="1">
            <a:spLocks noGrp="1"/>
          </p:cNvSpPr>
          <p:nvPr>
            <p:ph type="title"/>
          </p:nvPr>
        </p:nvSpPr>
        <p:spPr>
          <a:xfrm>
            <a:off x="799011" y="1319348"/>
            <a:ext cx="4497977" cy="907869"/>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Discriminare</a:t>
            </a:r>
            <a:endParaRPr/>
          </a:p>
        </p:txBody>
      </p:sp>
      <p:pic>
        <p:nvPicPr>
          <p:cNvPr id="270" name="Google Shape;270;p30"/>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71" name="Google Shape;271;p30"/>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72" name="Google Shape;272;p30"/>
          <p:cNvSpPr txBox="1"/>
          <p:nvPr/>
        </p:nvSpPr>
        <p:spPr>
          <a:xfrm>
            <a:off x="799011" y="2623502"/>
            <a:ext cx="4204059" cy="226853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Comportament care se abate de la cel obișnuit din cauza ideii că o persoană aparține unui anumit grup.</a:t>
            </a:r>
            <a:endParaRPr sz="2200" b="0" i="0" u="none" strike="noStrike" cap="none">
              <a:solidFill>
                <a:schemeClr val="dk1"/>
              </a:solidFill>
              <a:latin typeface="Arial"/>
              <a:ea typeface="Arial"/>
              <a:cs typeface="Arial"/>
              <a:sym typeface="Arial"/>
            </a:endParaRPr>
          </a:p>
        </p:txBody>
      </p:sp>
      <p:sp>
        <p:nvSpPr>
          <p:cNvPr id="273" name="Google Shape;273;p30"/>
          <p:cNvSpPr txBox="1"/>
          <p:nvPr/>
        </p:nvSpPr>
        <p:spPr>
          <a:xfrm>
            <a:off x="6547948" y="1578469"/>
            <a:ext cx="5375365" cy="2653898"/>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Discriminare pozitivă</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Ați auzit vreodată de o persoană cu dizabilități care a fost discriminată din cauza deficienței sale?</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Explicați!</a:t>
            </a: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pic>
        <p:nvPicPr>
          <p:cNvPr id="279" name="Google Shape;279;p31"/>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80" name="Google Shape;280;p31"/>
          <p:cNvSpPr txBox="1">
            <a:spLocks noGrp="1"/>
          </p:cNvSpPr>
          <p:nvPr>
            <p:ph type="title"/>
          </p:nvPr>
        </p:nvSpPr>
        <p:spPr>
          <a:xfrm>
            <a:off x="799011" y="757646"/>
            <a:ext cx="4497977" cy="2109652"/>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Persoane cu dizabilități</a:t>
            </a:r>
            <a:endParaRPr/>
          </a:p>
        </p:txBody>
      </p:sp>
      <p:pic>
        <p:nvPicPr>
          <p:cNvPr id="281" name="Google Shape;281;p31"/>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282" name="Google Shape;282;p31"/>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283" name="Google Shape;283;p31"/>
          <p:cNvSpPr txBox="1"/>
          <p:nvPr/>
        </p:nvSpPr>
        <p:spPr>
          <a:xfrm>
            <a:off x="6547948" y="1193117"/>
            <a:ext cx="5375365" cy="499868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Un grup minoritar</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Invalidus în Latină: neputincios, slab, incapabil</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Supus numeroaselor opinii stereotipice, prejudecăților și comportamentelor discriminatorii</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Persoană cu dizabilități – DA!</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“Invalid”, “persoană cu handicap”, “persoană cu nevoi speciale” – NU!</a:t>
            </a: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pic>
        <p:nvPicPr>
          <p:cNvPr id="98" name="Google Shape;98;p14"/>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99" name="Google Shape;99;p14"/>
          <p:cNvSpPr txBox="1">
            <a:spLocks noGrp="1"/>
          </p:cNvSpPr>
          <p:nvPr>
            <p:ph type="title"/>
          </p:nvPr>
        </p:nvSpPr>
        <p:spPr>
          <a:xfrm>
            <a:off x="5095526" y="488111"/>
            <a:ext cx="64236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Participanții</a:t>
            </a:r>
            <a:endParaRPr sz="5000">
              <a:latin typeface="Arial"/>
              <a:ea typeface="Arial"/>
              <a:cs typeface="Arial"/>
              <a:sym typeface="Arial"/>
            </a:endParaRPr>
          </a:p>
        </p:txBody>
      </p:sp>
      <p:sp>
        <p:nvSpPr>
          <p:cNvPr id="100" name="Google Shape;100;p14"/>
          <p:cNvSpPr txBox="1">
            <a:spLocks noGrp="1"/>
          </p:cNvSpPr>
          <p:nvPr>
            <p:ph type="body" idx="1"/>
          </p:nvPr>
        </p:nvSpPr>
        <p:spPr>
          <a:xfrm>
            <a:off x="5102783" y="1866381"/>
            <a:ext cx="6679914"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300"/>
              <a:buChar char="•"/>
            </a:pPr>
            <a:r>
              <a:rPr lang="en-GB" sz="2300"/>
              <a:t>Cunoașteți diferența dintre etică și morală?</a:t>
            </a:r>
            <a:endParaRPr sz="2300"/>
          </a:p>
          <a:p>
            <a:pPr marL="228600" lvl="0" indent="-228600" algn="l" rtl="0">
              <a:lnSpc>
                <a:spcPct val="150000"/>
              </a:lnSpc>
              <a:spcBef>
                <a:spcPts val="1000"/>
              </a:spcBef>
              <a:spcAft>
                <a:spcPts val="0"/>
              </a:spcAft>
              <a:buClr>
                <a:schemeClr val="dk1"/>
              </a:buClr>
              <a:buSzPts val="2300"/>
              <a:buChar char="•"/>
            </a:pPr>
            <a:r>
              <a:rPr lang="en-GB" sz="2300"/>
              <a:t>Ce este etica și ce este morala?</a:t>
            </a:r>
            <a:endParaRPr sz="2300"/>
          </a:p>
          <a:p>
            <a:pPr marL="228600" lvl="0" indent="-228600" algn="l" rtl="0">
              <a:lnSpc>
                <a:spcPct val="150000"/>
              </a:lnSpc>
              <a:spcBef>
                <a:spcPts val="1000"/>
              </a:spcBef>
              <a:spcAft>
                <a:spcPts val="0"/>
              </a:spcAft>
              <a:buClr>
                <a:schemeClr val="dk1"/>
              </a:buClr>
              <a:buSzPts val="2300"/>
              <a:buChar char="•"/>
            </a:pPr>
            <a:r>
              <a:rPr lang="en-GB" sz="2300"/>
              <a:t>Explicați!</a:t>
            </a:r>
            <a:endParaRPr sz="2300"/>
          </a:p>
          <a:p>
            <a:pPr marL="228600" lvl="0" indent="-82550" algn="l" rtl="0">
              <a:lnSpc>
                <a:spcPct val="150000"/>
              </a:lnSpc>
              <a:spcBef>
                <a:spcPts val="1000"/>
              </a:spcBef>
              <a:spcAft>
                <a:spcPts val="0"/>
              </a:spcAft>
              <a:buClr>
                <a:schemeClr val="dk1"/>
              </a:buClr>
              <a:buSzPts val="2300"/>
              <a:buNone/>
            </a:pPr>
            <a:endParaRPr sz="2300"/>
          </a:p>
          <a:p>
            <a:pPr marL="0" lvl="0" indent="0" algn="l" rtl="0">
              <a:lnSpc>
                <a:spcPct val="90000"/>
              </a:lnSpc>
              <a:spcBef>
                <a:spcPts val="1000"/>
              </a:spcBef>
              <a:spcAft>
                <a:spcPts val="0"/>
              </a:spcAft>
              <a:buClr>
                <a:schemeClr val="dk1"/>
              </a:buClr>
              <a:buSzPts val="2300"/>
              <a:buNone/>
            </a:pPr>
            <a:endParaRPr sz="2300"/>
          </a:p>
        </p:txBody>
      </p:sp>
      <p:pic>
        <p:nvPicPr>
          <p:cNvPr id="101" name="Google Shape;101;p14" descr="Teamwork meeting concept. Eight people are sitting at the table and participating in the work task."/>
          <p:cNvPicPr preferRelativeResize="0">
            <a:picLocks noGrp="1"/>
          </p:cNvPicPr>
          <p:nvPr>
            <p:ph type="body" idx="2"/>
          </p:nvPr>
        </p:nvPicPr>
        <p:blipFill rotWithShape="1">
          <a:blip r:embed="rId4">
            <a:alphaModFix/>
          </a:blip>
          <a:srcRect/>
          <a:stretch/>
        </p:blipFill>
        <p:spPr>
          <a:xfrm rot="5400000">
            <a:off x="-1143000" y="1143000"/>
            <a:ext cx="6858000" cy="4572000"/>
          </a:xfrm>
          <a:prstGeom prst="rect">
            <a:avLst/>
          </a:prstGeom>
          <a:noFill/>
          <a:ln>
            <a:noFill/>
          </a:ln>
        </p:spPr>
      </p:pic>
      <p:pic>
        <p:nvPicPr>
          <p:cNvPr id="102" name="Google Shape;102;p14"/>
          <p:cNvPicPr preferRelativeResize="0"/>
          <p:nvPr/>
        </p:nvPicPr>
        <p:blipFill rotWithShape="1">
          <a:blip r:embed="rId5">
            <a:alphaModFix/>
          </a:blip>
          <a:srcRect/>
          <a:stretch/>
        </p:blipFill>
        <p:spPr>
          <a:xfrm>
            <a:off x="10230677" y="140692"/>
            <a:ext cx="3385272" cy="431245"/>
          </a:xfrm>
          <a:prstGeom prst="rect">
            <a:avLst/>
          </a:prstGeom>
          <a:noFill/>
          <a:ln>
            <a:noFill/>
          </a:ln>
        </p:spPr>
      </p:pic>
      <p:pic>
        <p:nvPicPr>
          <p:cNvPr id="103" name="Google Shape;103;p14"/>
          <p:cNvPicPr preferRelativeResize="0"/>
          <p:nvPr/>
        </p:nvPicPr>
        <p:blipFill rotWithShape="1">
          <a:blip r:embed="rId6">
            <a:alphaModFix/>
          </a:blip>
          <a:srcRect/>
          <a:stretch/>
        </p:blipFill>
        <p:spPr>
          <a:xfrm>
            <a:off x="9316645" y="-2"/>
            <a:ext cx="704056" cy="7685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pic>
        <p:nvPicPr>
          <p:cNvPr id="289" name="Google Shape;289;p32"/>
          <p:cNvPicPr preferRelativeResize="0"/>
          <p:nvPr/>
        </p:nvPicPr>
        <p:blipFill rotWithShape="1">
          <a:blip r:embed="rId3">
            <a:alphaModFix/>
          </a:blip>
          <a:srcRect/>
          <a:stretch/>
        </p:blipFill>
        <p:spPr>
          <a:xfrm>
            <a:off x="10230677" y="140692"/>
            <a:ext cx="3385272" cy="431245"/>
          </a:xfrm>
          <a:prstGeom prst="rect">
            <a:avLst/>
          </a:prstGeom>
          <a:noFill/>
          <a:ln>
            <a:noFill/>
          </a:ln>
        </p:spPr>
      </p:pic>
      <p:pic>
        <p:nvPicPr>
          <p:cNvPr id="290" name="Google Shape;290;p32"/>
          <p:cNvPicPr preferRelativeResize="0"/>
          <p:nvPr/>
        </p:nvPicPr>
        <p:blipFill rotWithShape="1">
          <a:blip r:embed="rId4">
            <a:alphaModFix/>
          </a:blip>
          <a:srcRect/>
          <a:stretch/>
        </p:blipFill>
        <p:spPr>
          <a:xfrm>
            <a:off x="9316645" y="-2"/>
            <a:ext cx="704056" cy="768550"/>
          </a:xfrm>
          <a:prstGeom prst="rect">
            <a:avLst/>
          </a:prstGeom>
          <a:noFill/>
          <a:ln>
            <a:noFill/>
          </a:ln>
        </p:spPr>
      </p:pic>
      <p:sp>
        <p:nvSpPr>
          <p:cNvPr id="291" name="Google Shape;291;p32"/>
          <p:cNvSpPr txBox="1"/>
          <p:nvPr/>
        </p:nvSpPr>
        <p:spPr>
          <a:xfrm>
            <a:off x="2080662" y="2442754"/>
            <a:ext cx="8446225" cy="986246"/>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4400"/>
              <a:buFont typeface="Arial"/>
              <a:buNone/>
            </a:pPr>
            <a:r>
              <a:rPr lang="en-GB" sz="4400" b="0" i="0" u="none" strike="noStrike" cap="none" dirty="0">
                <a:solidFill>
                  <a:srgbClr val="000000"/>
                </a:solidFill>
                <a:latin typeface="Arial"/>
                <a:ea typeface="Arial"/>
                <a:cs typeface="Arial"/>
                <a:sym typeface="Arial"/>
              </a:rPr>
              <a:t>→ </a:t>
            </a:r>
            <a:r>
              <a:rPr lang="en-GB" sz="4400" b="0" i="0" u="none" strike="noStrike" cap="none" dirty="0" err="1">
                <a:solidFill>
                  <a:srgbClr val="000000"/>
                </a:solidFill>
                <a:latin typeface="Arial"/>
                <a:ea typeface="Arial"/>
                <a:cs typeface="Arial"/>
                <a:sym typeface="Arial"/>
              </a:rPr>
              <a:t>Persoana</a:t>
            </a:r>
            <a:r>
              <a:rPr lang="en-GB" sz="4400" b="0" i="0" u="none" strike="noStrike" cap="none" dirty="0">
                <a:solidFill>
                  <a:srgbClr val="000000"/>
                </a:solidFill>
                <a:latin typeface="Arial"/>
                <a:ea typeface="Arial"/>
                <a:cs typeface="Arial"/>
                <a:sym typeface="Arial"/>
              </a:rPr>
              <a:t> </a:t>
            </a:r>
            <a:r>
              <a:rPr lang="en-GB" sz="4400" b="0" i="0" u="none" strike="noStrike" cap="none" dirty="0" err="1">
                <a:solidFill>
                  <a:srgbClr val="000000"/>
                </a:solidFill>
                <a:latin typeface="Arial"/>
                <a:ea typeface="Arial"/>
                <a:cs typeface="Arial"/>
                <a:sym typeface="Arial"/>
              </a:rPr>
              <a:t>este</a:t>
            </a:r>
            <a:r>
              <a:rPr lang="en-GB" sz="4400" b="0" i="0" u="none" strike="noStrike" cap="none" dirty="0">
                <a:solidFill>
                  <a:srgbClr val="000000"/>
                </a:solidFill>
                <a:latin typeface="Arial"/>
                <a:ea typeface="Arial"/>
                <a:cs typeface="Arial"/>
                <a:sym typeface="Arial"/>
              </a:rPr>
              <a:t> pe </a:t>
            </a:r>
            <a:r>
              <a:rPr lang="en-GB" sz="4400" b="0" i="0" u="none" strike="noStrike" cap="none" dirty="0" err="1">
                <a:solidFill>
                  <a:srgbClr val="000000"/>
                </a:solidFill>
                <a:latin typeface="Arial"/>
                <a:ea typeface="Arial"/>
                <a:cs typeface="Arial"/>
                <a:sym typeface="Arial"/>
              </a:rPr>
              <a:t>primul</a:t>
            </a:r>
            <a:r>
              <a:rPr lang="en-GB" sz="4400" b="0" i="0" u="none" strike="noStrike" cap="none" dirty="0">
                <a:solidFill>
                  <a:srgbClr val="000000"/>
                </a:solidFill>
                <a:latin typeface="Arial"/>
                <a:ea typeface="Arial"/>
                <a:cs typeface="Arial"/>
                <a:sym typeface="Arial"/>
              </a:rPr>
              <a:t> loc!</a:t>
            </a:r>
            <a:endParaRPr sz="4400" b="0" i="0" u="none" strike="noStrike" cap="none" dirty="0">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pic>
        <p:nvPicPr>
          <p:cNvPr id="297" name="Google Shape;297;p33"/>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298" name="Google Shape;298;p33"/>
          <p:cNvSpPr txBox="1">
            <a:spLocks noGrp="1"/>
          </p:cNvSpPr>
          <p:nvPr>
            <p:ph type="title"/>
          </p:nvPr>
        </p:nvSpPr>
        <p:spPr>
          <a:xfrm>
            <a:off x="733698" y="415157"/>
            <a:ext cx="4308566" cy="5721531"/>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Ce putem face pentru a diminua efectul prejudecăților și  a reduce discriminarea?</a:t>
            </a:r>
            <a:endParaRPr/>
          </a:p>
        </p:txBody>
      </p:sp>
      <p:pic>
        <p:nvPicPr>
          <p:cNvPr id="299" name="Google Shape;299;p33"/>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00" name="Google Shape;300;p33"/>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01" name="Google Shape;301;p33"/>
          <p:cNvSpPr txBox="1"/>
          <p:nvPr/>
        </p:nvSpPr>
        <p:spPr>
          <a:xfrm>
            <a:off x="6628962" y="768547"/>
            <a:ext cx="4970855" cy="536814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Creșterea conștientizării cu privire la existența stereotipurilor, prejudecăților și a comportamentelor discriminatorii </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Informare asupra consecințelor unor astfel de atitudini </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Găsirea motivației pentru a le combate</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Creșterea interesului față de o persoană cu dizabilități</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Aflarea mai multor lucruri despre dizabilități</a:t>
            </a:r>
            <a:endParaRPr sz="2100" b="0" i="0" u="none" strike="noStrike" cap="none">
              <a:solidFill>
                <a:schemeClr val="dk1"/>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07" name="Google Shape;307;p34"/>
          <p:cNvPicPr preferRelativeResize="0"/>
          <p:nvPr/>
        </p:nvPicPr>
        <p:blipFill rotWithShape="1">
          <a:blip r:embed="rId3">
            <a:alphaModFix/>
          </a:blip>
          <a:srcRect/>
          <a:stretch/>
        </p:blipFill>
        <p:spPr>
          <a:xfrm>
            <a:off x="6154469" y="45715"/>
            <a:ext cx="5134332" cy="6858000"/>
          </a:xfrm>
          <a:prstGeom prst="rect">
            <a:avLst/>
          </a:prstGeom>
          <a:noFill/>
          <a:ln>
            <a:noFill/>
          </a:ln>
        </p:spPr>
      </p:pic>
      <p:pic>
        <p:nvPicPr>
          <p:cNvPr id="308" name="Google Shape;308;p34"/>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09" name="Google Shape;309;p34"/>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10" name="Google Shape;310;p34"/>
          <p:cNvSpPr txBox="1"/>
          <p:nvPr/>
        </p:nvSpPr>
        <p:spPr>
          <a:xfrm>
            <a:off x="750677" y="768548"/>
            <a:ext cx="4925134" cy="1987715"/>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Intrarea în contact direct cu o persoană cu dizabilități aparținând unui anumit grup</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Dezvoltarea unei ascultări empatice</a:t>
            </a: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pic>
        <p:nvPicPr>
          <p:cNvPr id="315" name="Google Shape;315;p35"/>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16" name="Google Shape;316;p35"/>
          <p:cNvSpPr txBox="1">
            <a:spLocks noGrp="1"/>
          </p:cNvSpPr>
          <p:nvPr>
            <p:ph type="title"/>
          </p:nvPr>
        </p:nvSpPr>
        <p:spPr>
          <a:xfrm>
            <a:off x="5095526" y="488111"/>
            <a:ext cx="64236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Participanții</a:t>
            </a:r>
            <a:endParaRPr sz="5000">
              <a:latin typeface="Arial"/>
              <a:ea typeface="Arial"/>
              <a:cs typeface="Arial"/>
              <a:sym typeface="Arial"/>
            </a:endParaRPr>
          </a:p>
        </p:txBody>
      </p:sp>
      <p:sp>
        <p:nvSpPr>
          <p:cNvPr id="317" name="Google Shape;317;p35"/>
          <p:cNvSpPr txBox="1">
            <a:spLocks noGrp="1"/>
          </p:cNvSpPr>
          <p:nvPr>
            <p:ph type="body" idx="1"/>
          </p:nvPr>
        </p:nvSpPr>
        <p:spPr>
          <a:xfrm>
            <a:off x="5102783" y="1866381"/>
            <a:ext cx="6416403"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300"/>
              <a:buChar char="•"/>
            </a:pPr>
            <a:r>
              <a:rPr lang="en-GB" sz="2300"/>
              <a:t>Este discriminare dacă unei persoane cu dizabilități i se oferă un loc de muncă atunci când este clar că nu va fi capabilă să facă față pe deplin?</a:t>
            </a:r>
            <a:endParaRPr sz="2300"/>
          </a:p>
          <a:p>
            <a:pPr marL="228600" lvl="0" indent="-228600" algn="l" rtl="0">
              <a:lnSpc>
                <a:spcPct val="150000"/>
              </a:lnSpc>
              <a:spcBef>
                <a:spcPts val="1000"/>
              </a:spcBef>
              <a:spcAft>
                <a:spcPts val="0"/>
              </a:spcAft>
              <a:buClr>
                <a:schemeClr val="dk1"/>
              </a:buClr>
              <a:buSzPts val="2300"/>
              <a:buChar char="•"/>
            </a:pPr>
            <a:r>
              <a:rPr lang="en-GB" sz="2300"/>
              <a:t>Bune intenții ("Ei bine, nu va putea obține un loc de muncă în altă parte.")</a:t>
            </a:r>
            <a:endParaRPr sz="2300"/>
          </a:p>
          <a:p>
            <a:pPr marL="0" lvl="0" indent="0" algn="l" rtl="0">
              <a:lnSpc>
                <a:spcPct val="150000"/>
              </a:lnSpc>
              <a:spcBef>
                <a:spcPts val="1000"/>
              </a:spcBef>
              <a:spcAft>
                <a:spcPts val="0"/>
              </a:spcAft>
              <a:buClr>
                <a:schemeClr val="dk1"/>
              </a:buClr>
              <a:buSzPts val="2300"/>
              <a:buNone/>
            </a:pPr>
            <a:endParaRPr sz="2300"/>
          </a:p>
          <a:p>
            <a:pPr marL="0" lvl="0" indent="0" algn="l" rtl="0">
              <a:lnSpc>
                <a:spcPct val="90000"/>
              </a:lnSpc>
              <a:spcBef>
                <a:spcPts val="1000"/>
              </a:spcBef>
              <a:spcAft>
                <a:spcPts val="0"/>
              </a:spcAft>
              <a:buClr>
                <a:schemeClr val="dk1"/>
              </a:buClr>
              <a:buSzPts val="2300"/>
              <a:buNone/>
            </a:pPr>
            <a:endParaRPr sz="2300"/>
          </a:p>
        </p:txBody>
      </p:sp>
      <p:pic>
        <p:nvPicPr>
          <p:cNvPr id="318" name="Google Shape;318;p35" descr="Teamwork meeting concept. Eight people are sitting at the table and participating in the work task."/>
          <p:cNvPicPr preferRelativeResize="0">
            <a:picLocks noGrp="1"/>
          </p:cNvPicPr>
          <p:nvPr>
            <p:ph type="body" idx="2"/>
          </p:nvPr>
        </p:nvPicPr>
        <p:blipFill rotWithShape="1">
          <a:blip r:embed="rId4">
            <a:alphaModFix/>
          </a:blip>
          <a:srcRect/>
          <a:stretch/>
        </p:blipFill>
        <p:spPr>
          <a:xfrm rot="5400000">
            <a:off x="-1143000" y="1143000"/>
            <a:ext cx="6858000" cy="4572000"/>
          </a:xfrm>
          <a:prstGeom prst="rect">
            <a:avLst/>
          </a:prstGeom>
          <a:noFill/>
          <a:ln>
            <a:noFill/>
          </a:ln>
        </p:spPr>
      </p:pic>
      <p:pic>
        <p:nvPicPr>
          <p:cNvPr id="319" name="Google Shape;319;p35"/>
          <p:cNvPicPr preferRelativeResize="0"/>
          <p:nvPr/>
        </p:nvPicPr>
        <p:blipFill rotWithShape="1">
          <a:blip r:embed="rId5">
            <a:alphaModFix/>
          </a:blip>
          <a:srcRect/>
          <a:stretch/>
        </p:blipFill>
        <p:spPr>
          <a:xfrm>
            <a:off x="10230677" y="140692"/>
            <a:ext cx="3385272" cy="431245"/>
          </a:xfrm>
          <a:prstGeom prst="rect">
            <a:avLst/>
          </a:prstGeom>
          <a:noFill/>
          <a:ln>
            <a:noFill/>
          </a:ln>
        </p:spPr>
      </p:pic>
      <p:pic>
        <p:nvPicPr>
          <p:cNvPr id="320" name="Google Shape;320;p35"/>
          <p:cNvPicPr preferRelativeResize="0"/>
          <p:nvPr/>
        </p:nvPicPr>
        <p:blipFill rotWithShape="1">
          <a:blip r:embed="rId6">
            <a:alphaModFix/>
          </a:blip>
          <a:srcRect/>
          <a:stretch/>
        </p:blipFill>
        <p:spPr>
          <a:xfrm>
            <a:off x="9316645" y="-2"/>
            <a:ext cx="704056" cy="7685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p36"/>
          <p:cNvSpPr txBox="1">
            <a:spLocks noGrp="1"/>
          </p:cNvSpPr>
          <p:nvPr>
            <p:ph type="ctrTitle"/>
          </p:nvPr>
        </p:nvSpPr>
        <p:spPr>
          <a:xfrm>
            <a:off x="2077483" y="2449288"/>
            <a:ext cx="7451866" cy="1528355"/>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Reglementări și recomandări europene</a:t>
            </a:r>
            <a:endParaRPr sz="5000" b="1">
              <a:latin typeface="Arial"/>
              <a:ea typeface="Arial"/>
              <a:cs typeface="Arial"/>
              <a:sym typeface="Arial"/>
            </a:endParaRPr>
          </a:p>
        </p:txBody>
      </p:sp>
      <p:pic>
        <p:nvPicPr>
          <p:cNvPr id="326" name="Google Shape;326;p36" descr="IEDA logotype."/>
          <p:cNvPicPr preferRelativeResize="0"/>
          <p:nvPr/>
        </p:nvPicPr>
        <p:blipFill rotWithShape="1">
          <a:blip r:embed="rId3">
            <a:alphaModFix/>
          </a:blip>
          <a:srcRect/>
          <a:stretch/>
        </p:blipFill>
        <p:spPr>
          <a:xfrm>
            <a:off x="10230677" y="140692"/>
            <a:ext cx="3385272" cy="431245"/>
          </a:xfrm>
          <a:prstGeom prst="rect">
            <a:avLst/>
          </a:prstGeom>
          <a:noFill/>
          <a:ln>
            <a:noFill/>
          </a:ln>
        </p:spPr>
      </p:pic>
      <p:pic>
        <p:nvPicPr>
          <p:cNvPr id="327" name="Google Shape;327;p36" descr="Pencil with solid fill"/>
          <p:cNvPicPr preferRelativeResize="0"/>
          <p:nvPr/>
        </p:nvPicPr>
        <p:blipFill rotWithShape="1">
          <a:blip r:embed="rId4">
            <a:alphaModFix/>
          </a:blip>
          <a:srcRect/>
          <a:stretch/>
        </p:blipFill>
        <p:spPr>
          <a:xfrm>
            <a:off x="9577898" y="2834748"/>
            <a:ext cx="914400" cy="914400"/>
          </a:xfrm>
          <a:prstGeom prst="rect">
            <a:avLst/>
          </a:prstGeom>
          <a:noFill/>
          <a:ln>
            <a:noFill/>
          </a:ln>
        </p:spPr>
      </p:pic>
      <p:pic>
        <p:nvPicPr>
          <p:cNvPr id="328" name="Google Shape;328;p36"/>
          <p:cNvPicPr preferRelativeResize="0"/>
          <p:nvPr/>
        </p:nvPicPr>
        <p:blipFill rotWithShape="1">
          <a:blip r:embed="rId5">
            <a:alphaModFix/>
          </a:blip>
          <a:srcRect/>
          <a:stretch/>
        </p:blipFill>
        <p:spPr>
          <a:xfrm>
            <a:off x="9316645" y="-2"/>
            <a:ext cx="704056" cy="76855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pic>
        <p:nvPicPr>
          <p:cNvPr id="334" name="Google Shape;334;p37"/>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35" name="Google Shape;335;p37"/>
          <p:cNvSpPr txBox="1">
            <a:spLocks noGrp="1"/>
          </p:cNvSpPr>
          <p:nvPr>
            <p:ph type="title"/>
          </p:nvPr>
        </p:nvSpPr>
        <p:spPr>
          <a:xfrm>
            <a:off x="799011" y="1221382"/>
            <a:ext cx="4497977" cy="1943511"/>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Documente internaționale</a:t>
            </a:r>
            <a:endParaRPr/>
          </a:p>
        </p:txBody>
      </p:sp>
      <p:pic>
        <p:nvPicPr>
          <p:cNvPr id="336" name="Google Shape;336;p37"/>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37" name="Google Shape;337;p37"/>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38" name="Google Shape;338;p37"/>
          <p:cNvSpPr txBox="1"/>
          <p:nvPr/>
        </p:nvSpPr>
        <p:spPr>
          <a:xfrm>
            <a:off x="6628962" y="1513131"/>
            <a:ext cx="5153735" cy="3581384"/>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Convenția pentru Apărarea Drepturilor Omului și a Libertăților Fundamentale</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Convenția privind Drepturile Persoanelor cu Dizabilități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Directiva (UE) 2016/2102 a Parlamentului European și a Consiliului</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pic>
        <p:nvPicPr>
          <p:cNvPr id="344" name="Google Shape;344;p38"/>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45" name="Google Shape;345;p38"/>
          <p:cNvSpPr txBox="1">
            <a:spLocks noGrp="1"/>
          </p:cNvSpPr>
          <p:nvPr>
            <p:ph type="title"/>
          </p:nvPr>
        </p:nvSpPr>
        <p:spPr>
          <a:xfrm>
            <a:off x="799011" y="862156"/>
            <a:ext cx="4791892" cy="423889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Convenția pentru  Apărarea Drepturilor Omului și a Libertăților Fundamentale</a:t>
            </a:r>
            <a:endParaRPr/>
          </a:p>
        </p:txBody>
      </p:sp>
      <p:pic>
        <p:nvPicPr>
          <p:cNvPr id="346" name="Google Shape;346;p38"/>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47" name="Google Shape;347;p38"/>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48" name="Google Shape;348;p38"/>
          <p:cNvSpPr txBox="1"/>
          <p:nvPr/>
        </p:nvSpPr>
        <p:spPr>
          <a:xfrm>
            <a:off x="6628962" y="1127781"/>
            <a:ext cx="5153735" cy="379038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A intrat în vigoare în 1953</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Articolul 14: Interzicerea discriminării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Articolul 2 din Protocolul Convenției: Dreptul la educație</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349" name="Google Shape;349;p38"/>
          <p:cNvSpPr txBox="1"/>
          <p:nvPr/>
        </p:nvSpPr>
        <p:spPr>
          <a:xfrm>
            <a:off x="799011" y="5218610"/>
            <a:ext cx="5153735" cy="1142999"/>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GB" sz="2200" b="0" i="0" u="none" strike="noStrike" cap="none">
                <a:solidFill>
                  <a:srgbClr val="000000"/>
                </a:solidFill>
                <a:latin typeface="Arial"/>
                <a:ea typeface="Arial"/>
                <a:cs typeface="Arial"/>
                <a:sym typeface="Arial"/>
              </a:rPr>
              <a:t>Protecția drepturilor și libertăților civile și politice fundamentale</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pic>
        <p:nvPicPr>
          <p:cNvPr id="355" name="Google Shape;355;p39"/>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56" name="Google Shape;356;p39"/>
          <p:cNvSpPr txBox="1">
            <a:spLocks noGrp="1"/>
          </p:cNvSpPr>
          <p:nvPr>
            <p:ph type="title"/>
          </p:nvPr>
        </p:nvSpPr>
        <p:spPr>
          <a:xfrm>
            <a:off x="799011" y="966657"/>
            <a:ext cx="4497977" cy="4238892"/>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Convenția privind  Drepturile Persoanelor cu Dizabilități</a:t>
            </a:r>
            <a:endParaRPr/>
          </a:p>
        </p:txBody>
      </p:sp>
      <p:pic>
        <p:nvPicPr>
          <p:cNvPr id="357" name="Google Shape;357;p39"/>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58" name="Google Shape;358;p39"/>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59" name="Google Shape;359;p39"/>
          <p:cNvSpPr txBox="1"/>
          <p:nvPr/>
        </p:nvSpPr>
        <p:spPr>
          <a:xfrm>
            <a:off x="6628962" y="1487007"/>
            <a:ext cx="5153735" cy="379038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Promovarea și protecția drepturilor persoanelor cu dizabilități</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Adoptată în 2006 </a:t>
            </a:r>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pic>
        <p:nvPicPr>
          <p:cNvPr id="365" name="Google Shape;365;p40"/>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66" name="Google Shape;366;p40"/>
          <p:cNvSpPr txBox="1">
            <a:spLocks noGrp="1"/>
          </p:cNvSpPr>
          <p:nvPr>
            <p:ph type="title"/>
          </p:nvPr>
        </p:nvSpPr>
        <p:spPr>
          <a:xfrm>
            <a:off x="567791" y="829500"/>
            <a:ext cx="5005695" cy="423889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a:t>
            </a:r>
            <a:r>
              <a:rPr lang="en-GB" dirty="0" err="1"/>
              <a:t>Articolul</a:t>
            </a:r>
            <a:r>
              <a:rPr lang="en-GB" dirty="0"/>
              <a:t> 2</a:t>
            </a:r>
            <a:endParaRPr dirty="0"/>
          </a:p>
        </p:txBody>
      </p:sp>
      <p:pic>
        <p:nvPicPr>
          <p:cNvPr id="367" name="Google Shape;367;p40"/>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68" name="Google Shape;368;p40"/>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69" name="Google Shape;369;p40"/>
          <p:cNvSpPr txBox="1"/>
          <p:nvPr/>
        </p:nvSpPr>
        <p:spPr>
          <a:xfrm>
            <a:off x="6628962" y="1487008"/>
            <a:ext cx="5153735" cy="1844022"/>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Subliniază importanța utilizării designului universal</a:t>
            </a:r>
            <a:endParaRPr sz="2200" b="0" i="0" u="none" strike="noStrike" cap="none">
              <a:solidFill>
                <a:srgbClr val="000000"/>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
        <p:nvSpPr>
          <p:cNvPr id="370" name="Google Shape;370;p40"/>
          <p:cNvSpPr txBox="1"/>
          <p:nvPr/>
        </p:nvSpPr>
        <p:spPr>
          <a:xfrm>
            <a:off x="811633" y="4911651"/>
            <a:ext cx="5040525" cy="764157"/>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GB" sz="2200" b="0" i="0" u="none" strike="noStrike" cap="none">
                <a:solidFill>
                  <a:srgbClr val="000000"/>
                </a:solidFill>
                <a:latin typeface="Arial"/>
                <a:ea typeface="Arial"/>
                <a:cs typeface="Arial"/>
                <a:sym typeface="Arial"/>
              </a:rPr>
              <a:t>Discriminarea din cauza dizabilității</a:t>
            </a: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pic>
        <p:nvPicPr>
          <p:cNvPr id="376" name="Google Shape;376;p41"/>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77" name="Google Shape;377;p41"/>
          <p:cNvSpPr txBox="1">
            <a:spLocks noGrp="1"/>
          </p:cNvSpPr>
          <p:nvPr>
            <p:ph type="title"/>
          </p:nvPr>
        </p:nvSpPr>
        <p:spPr>
          <a:xfrm>
            <a:off x="532962" y="130639"/>
            <a:ext cx="5153735" cy="423889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 </a:t>
            </a:r>
            <a:r>
              <a:rPr lang="en-GB" dirty="0" err="1"/>
              <a:t>Articolul</a:t>
            </a:r>
            <a:r>
              <a:rPr lang="en-GB" dirty="0"/>
              <a:t> 24</a:t>
            </a:r>
            <a:endParaRPr dirty="0"/>
          </a:p>
        </p:txBody>
      </p:sp>
      <p:pic>
        <p:nvPicPr>
          <p:cNvPr id="378" name="Google Shape;378;p41"/>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79" name="Google Shape;379;p41"/>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80" name="Google Shape;380;p41"/>
          <p:cNvSpPr txBox="1"/>
          <p:nvPr/>
        </p:nvSpPr>
        <p:spPr>
          <a:xfrm>
            <a:off x="799011" y="4511081"/>
            <a:ext cx="5153735" cy="583456"/>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Educația persoanelor cu dizabilități</a:t>
            </a: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
        <p:nvSpPr>
          <p:cNvPr id="381" name="Google Shape;381;p41"/>
          <p:cNvSpPr txBox="1"/>
          <p:nvPr/>
        </p:nvSpPr>
        <p:spPr>
          <a:xfrm>
            <a:off x="6628961" y="794689"/>
            <a:ext cx="5493370" cy="111249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Statele părți trebuie să asigure următoarele: </a:t>
            </a:r>
            <a:endParaRPr sz="2100" b="0" i="0" u="none" strike="noStrike" cap="none">
              <a:solidFill>
                <a:srgbClr val="000000"/>
              </a:solidFill>
              <a:latin typeface="Arial"/>
              <a:ea typeface="Arial"/>
              <a:cs typeface="Arial"/>
              <a:sym typeface="Arial"/>
            </a:endParaRPr>
          </a:p>
        </p:txBody>
      </p:sp>
      <p:sp>
        <p:nvSpPr>
          <p:cNvPr id="382" name="Google Shape;382;p41"/>
          <p:cNvSpPr txBox="1"/>
          <p:nvPr/>
        </p:nvSpPr>
        <p:spPr>
          <a:xfrm>
            <a:off x="6628961" y="1606745"/>
            <a:ext cx="5388868" cy="4238894"/>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Protecția împotriva excluderii din sistemul de învățământ general</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Accesul la învățământul primar și gimnazial de calitate și gratuit</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Adaptare rezonabilă a cerințelor individuale</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Sistem de sprijin adecvat</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Furnizarea de măsuri individualizate eficiente</a:t>
            </a: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pic>
        <p:nvPicPr>
          <p:cNvPr id="109" name="Google Shape;109;p15"/>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10" name="Google Shape;110;p15"/>
          <p:cNvSpPr txBox="1">
            <a:spLocks noGrp="1"/>
          </p:cNvSpPr>
          <p:nvPr>
            <p:ph type="title"/>
          </p:nvPr>
        </p:nvSpPr>
        <p:spPr>
          <a:xfrm>
            <a:off x="851263" y="1025523"/>
            <a:ext cx="4497977" cy="1325563"/>
          </a:xfrm>
          <a:prstGeom prst="rect">
            <a:avLst/>
          </a:prstGeom>
          <a:noFill/>
          <a:ln>
            <a:noFill/>
          </a:ln>
        </p:spPr>
        <p:txBody>
          <a:bodyPr spcFirstLastPara="1" wrap="square" lIns="91425" tIns="45700" rIns="91425" bIns="45700" anchor="ctr" anchorCtr="0">
            <a:normAutofit/>
          </a:bodyPr>
          <a:lstStyle/>
          <a:p>
            <a:pPr marL="0" lvl="0" indent="0" algn="l" rtl="0">
              <a:lnSpc>
                <a:spcPct val="150000"/>
              </a:lnSpc>
              <a:spcBef>
                <a:spcPts val="0"/>
              </a:spcBef>
              <a:spcAft>
                <a:spcPts val="0"/>
              </a:spcAft>
              <a:buClr>
                <a:schemeClr val="dk1"/>
              </a:buClr>
              <a:buSzPts val="4000"/>
              <a:buFont typeface="Arial"/>
              <a:buNone/>
            </a:pPr>
            <a:r>
              <a:rPr lang="en-GB"/>
              <a:t>Etică și morală</a:t>
            </a:r>
            <a:endParaRPr/>
          </a:p>
        </p:txBody>
      </p:sp>
      <p:pic>
        <p:nvPicPr>
          <p:cNvPr id="111" name="Google Shape;111;p15"/>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12" name="Google Shape;112;p15"/>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13" name="Google Shape;113;p15"/>
          <p:cNvSpPr txBox="1"/>
          <p:nvPr/>
        </p:nvSpPr>
        <p:spPr>
          <a:xfrm>
            <a:off x="851263" y="2582180"/>
            <a:ext cx="4609011" cy="3388204"/>
          </a:xfrm>
          <a:prstGeom prst="rect">
            <a:avLst/>
          </a:prstGeom>
          <a:noFill/>
          <a:ln>
            <a:noFill/>
          </a:ln>
        </p:spPr>
        <p:txBody>
          <a:bodyPr spcFirstLastPara="1" wrap="square" lIns="91425" tIns="45700" rIns="91425" bIns="45700" anchor="t" anchorCtr="0">
            <a:normAutofit/>
          </a:bodyPr>
          <a:lstStyle/>
          <a:p>
            <a:pPr marL="0" marR="0" lvl="0" indent="0" algn="l" rtl="0">
              <a:lnSpc>
                <a:spcPct val="150000"/>
              </a:lnSpc>
              <a:spcBef>
                <a:spcPts val="0"/>
              </a:spcBef>
              <a:spcAft>
                <a:spcPts val="0"/>
              </a:spcAft>
              <a:buClr>
                <a:srgbClr val="000000"/>
              </a:buClr>
              <a:buSzPts val="2200"/>
              <a:buFont typeface="Arial"/>
              <a:buNone/>
            </a:pPr>
            <a:r>
              <a:rPr lang="en-GB" sz="2200" b="1" i="0" u="none" strike="noStrike" cap="none">
                <a:solidFill>
                  <a:srgbClr val="000000"/>
                </a:solidFill>
                <a:latin typeface="Verdana"/>
                <a:ea typeface="Verdana"/>
                <a:cs typeface="Verdana"/>
                <a:sym typeface="Verdana"/>
              </a:rPr>
              <a:t>Etica</a:t>
            </a:r>
            <a:r>
              <a:rPr lang="en-GB" sz="2200" b="0" i="0" u="none" strike="noStrike" cap="none">
                <a:solidFill>
                  <a:srgbClr val="000000"/>
                </a:solidFill>
                <a:latin typeface="Verdana"/>
                <a:ea typeface="Verdana"/>
                <a:cs typeface="Verdana"/>
                <a:sym typeface="Verdana"/>
              </a:rPr>
              <a:t> =  un set de principii privind comportamentul moral al unei anumite societăți; disciplină filosofică care studiază problemele de ordin moral</a:t>
            </a:r>
            <a:endParaRPr sz="2200" b="0" i="0" u="none" strike="noStrike" cap="none">
              <a:solidFill>
                <a:srgbClr val="000000"/>
              </a:solidFill>
              <a:latin typeface="Verdana"/>
              <a:ea typeface="Verdana"/>
              <a:cs typeface="Verdana"/>
              <a:sym typeface="Verdana"/>
            </a:endParaRPr>
          </a:p>
        </p:txBody>
      </p:sp>
      <p:sp>
        <p:nvSpPr>
          <p:cNvPr id="114" name="Google Shape;114;p15"/>
          <p:cNvSpPr txBox="1"/>
          <p:nvPr/>
        </p:nvSpPr>
        <p:spPr>
          <a:xfrm>
            <a:off x="6679475" y="2582180"/>
            <a:ext cx="5138056" cy="3388204"/>
          </a:xfrm>
          <a:prstGeom prst="rect">
            <a:avLst/>
          </a:prstGeom>
          <a:noFill/>
          <a:ln>
            <a:noFill/>
          </a:ln>
        </p:spPr>
        <p:txBody>
          <a:bodyPr spcFirstLastPara="1" wrap="square" lIns="91425" tIns="45700" rIns="91425" bIns="45700" anchor="t" anchorCtr="0">
            <a:normAutofit fontScale="77500" lnSpcReduction="20000"/>
          </a:bodyPr>
          <a:lstStyle/>
          <a:p>
            <a:pPr marL="0" marR="0" lvl="0" indent="0" algn="l" rtl="0">
              <a:lnSpc>
                <a:spcPct val="150000"/>
              </a:lnSpc>
              <a:spcBef>
                <a:spcPts val="0"/>
              </a:spcBef>
              <a:spcAft>
                <a:spcPts val="0"/>
              </a:spcAft>
              <a:buClr>
                <a:schemeClr val="dk1"/>
              </a:buClr>
              <a:buSzPct val="100000"/>
              <a:buFont typeface="Arial"/>
              <a:buNone/>
            </a:pPr>
            <a:r>
              <a:rPr lang="en-GB" sz="2400" b="1" i="0" u="none" strike="noStrike" cap="none">
                <a:solidFill>
                  <a:schemeClr val="dk1"/>
                </a:solidFill>
                <a:latin typeface="Verdana"/>
                <a:ea typeface="Verdana"/>
                <a:cs typeface="Verdana"/>
                <a:sym typeface="Verdana"/>
              </a:rPr>
              <a:t>Morala</a:t>
            </a:r>
            <a:r>
              <a:rPr lang="en-GB" sz="2400" b="0" i="0" u="none" strike="noStrike" cap="none">
                <a:solidFill>
                  <a:schemeClr val="dk1"/>
                </a:solidFill>
                <a:latin typeface="Verdana"/>
                <a:ea typeface="Verdana"/>
                <a:cs typeface="Verdana"/>
                <a:sym typeface="Verdana"/>
              </a:rPr>
              <a:t> = </a:t>
            </a:r>
            <a:r>
              <a:rPr lang="en-GB" sz="2400" b="0" i="0" u="none" strike="noStrike" cap="none">
                <a:solidFill>
                  <a:schemeClr val="dk1"/>
                </a:solidFill>
                <a:latin typeface="Arial"/>
                <a:ea typeface="Arial"/>
                <a:cs typeface="Arial"/>
                <a:sym typeface="Arial"/>
              </a:rPr>
              <a:t>desemnează un sistem de reguli sociale nescrise pe care membrii unei anumite societăți le acceptă ca fiind valoroase și care reglementează comportarea și raporturile indivizilor între ei, precum și dintre aceștia și colectivitate. Aceste reguli nu sunt absolut valabile, iar încălcarea lor nu duce (întotdeauna) la consecințe juridice</a:t>
            </a:r>
            <a:endParaRPr sz="2400" b="0" i="0" u="none" strike="noStrike" cap="none">
              <a:solidFill>
                <a:schemeClr val="dk1"/>
              </a:solidFill>
              <a:latin typeface="Verdana"/>
              <a:ea typeface="Verdana"/>
              <a:cs typeface="Verdana"/>
              <a:sym typeface="Verdana"/>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pic>
        <p:nvPicPr>
          <p:cNvPr id="388" name="Google Shape;388;p42"/>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389" name="Google Shape;389;p42"/>
          <p:cNvSpPr txBox="1">
            <a:spLocks noGrp="1"/>
          </p:cNvSpPr>
          <p:nvPr>
            <p:ph type="title"/>
          </p:nvPr>
        </p:nvSpPr>
        <p:spPr>
          <a:xfrm>
            <a:off x="480713" y="685799"/>
            <a:ext cx="5153734" cy="391886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a:t>
            </a:r>
            <a:r>
              <a:rPr lang="en-GB" dirty="0" err="1"/>
              <a:t>Articolul</a:t>
            </a:r>
            <a:r>
              <a:rPr lang="en-GB" dirty="0"/>
              <a:t> 24</a:t>
            </a:r>
            <a:endParaRPr dirty="0"/>
          </a:p>
        </p:txBody>
      </p:sp>
      <p:pic>
        <p:nvPicPr>
          <p:cNvPr id="390" name="Google Shape;390;p42"/>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391" name="Google Shape;391;p42"/>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392" name="Google Shape;392;p42"/>
          <p:cNvSpPr txBox="1"/>
          <p:nvPr/>
        </p:nvSpPr>
        <p:spPr>
          <a:xfrm>
            <a:off x="799011" y="4635175"/>
            <a:ext cx="5153735" cy="583456"/>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Educația persoanelor cu dizabilități</a:t>
            </a: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
        <p:nvSpPr>
          <p:cNvPr id="393" name="Google Shape;393;p42"/>
          <p:cNvSpPr txBox="1"/>
          <p:nvPr/>
        </p:nvSpPr>
        <p:spPr>
          <a:xfrm>
            <a:off x="6628961" y="1219235"/>
            <a:ext cx="5493370" cy="111249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Legiuitorul este obligat să pună în aplicare măsurile necesare pentru următoarele scopuri:</a:t>
            </a:r>
            <a:endParaRPr sz="2100" b="0" i="0" u="none" strike="noStrike" cap="none">
              <a:solidFill>
                <a:srgbClr val="000000"/>
              </a:solidFill>
              <a:latin typeface="Arial"/>
              <a:ea typeface="Arial"/>
              <a:cs typeface="Arial"/>
              <a:sym typeface="Arial"/>
            </a:endParaRPr>
          </a:p>
        </p:txBody>
      </p:sp>
      <p:sp>
        <p:nvSpPr>
          <p:cNvPr id="394" name="Google Shape;394;p42"/>
          <p:cNvSpPr txBox="1"/>
          <p:nvPr/>
        </p:nvSpPr>
        <p:spPr>
          <a:xfrm>
            <a:off x="6622211" y="2958748"/>
            <a:ext cx="5388868" cy="307629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Facilitarea accesului și crearea unui mediu favorabil incluziunii</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Formarea profesioniștilor</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Angajarea cadrelor didactice cu dizabilități</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Combaterea discriminării</a:t>
            </a: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99"/>
        <p:cNvGrpSpPr/>
        <p:nvPr/>
      </p:nvGrpSpPr>
      <p:grpSpPr>
        <a:xfrm>
          <a:off x="0" y="0"/>
          <a:ext cx="0" cy="0"/>
          <a:chOff x="0" y="0"/>
          <a:chExt cx="0" cy="0"/>
        </a:xfrm>
      </p:grpSpPr>
      <p:pic>
        <p:nvPicPr>
          <p:cNvPr id="400" name="Google Shape;400;p43"/>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01" name="Google Shape;401;p43"/>
          <p:cNvSpPr txBox="1">
            <a:spLocks noGrp="1"/>
          </p:cNvSpPr>
          <p:nvPr>
            <p:ph type="title"/>
          </p:nvPr>
        </p:nvSpPr>
        <p:spPr>
          <a:xfrm>
            <a:off x="411042" y="694677"/>
            <a:ext cx="5153735" cy="391886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a:t>
            </a:r>
            <a:r>
              <a:rPr lang="en-GB" dirty="0" err="1"/>
              <a:t>Articolul</a:t>
            </a:r>
            <a:r>
              <a:rPr lang="en-GB" dirty="0"/>
              <a:t> 24</a:t>
            </a:r>
            <a:endParaRPr dirty="0"/>
          </a:p>
        </p:txBody>
      </p:sp>
      <p:pic>
        <p:nvPicPr>
          <p:cNvPr id="402" name="Google Shape;402;p43"/>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03" name="Google Shape;403;p43"/>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04" name="Google Shape;404;p43"/>
          <p:cNvSpPr txBox="1"/>
          <p:nvPr/>
        </p:nvSpPr>
        <p:spPr>
          <a:xfrm>
            <a:off x="799011" y="4635175"/>
            <a:ext cx="5153735" cy="583456"/>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Educația persoanelor cu dizabilități</a:t>
            </a: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
        <p:nvSpPr>
          <p:cNvPr id="405" name="Google Shape;405;p43"/>
          <p:cNvSpPr txBox="1"/>
          <p:nvPr/>
        </p:nvSpPr>
        <p:spPr>
          <a:xfrm>
            <a:off x="6628961" y="1219235"/>
            <a:ext cx="5493370" cy="111249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Educația incluzivă necesită asigurarea următoarelor elemente:</a:t>
            </a:r>
            <a:endParaRPr sz="2100" b="0" i="0" u="none" strike="noStrike" cap="none">
              <a:solidFill>
                <a:srgbClr val="000000"/>
              </a:solidFill>
              <a:latin typeface="Arial"/>
              <a:ea typeface="Arial"/>
              <a:cs typeface="Arial"/>
              <a:sym typeface="Arial"/>
            </a:endParaRPr>
          </a:p>
        </p:txBody>
      </p:sp>
      <p:sp>
        <p:nvSpPr>
          <p:cNvPr id="406" name="Google Shape;406;p43"/>
          <p:cNvSpPr txBox="1"/>
          <p:nvPr/>
        </p:nvSpPr>
        <p:spPr>
          <a:xfrm>
            <a:off x="6622211" y="2560333"/>
            <a:ext cx="5388868" cy="307629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Orice sprijin necesar</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Asistență tehnică</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Predarea de competențe care să faciliteze participarea deplină și egală ca membri ai comunității</a:t>
            </a: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pic>
        <p:nvPicPr>
          <p:cNvPr id="412" name="Google Shape;412;p44"/>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13" name="Google Shape;413;p44"/>
          <p:cNvSpPr txBox="1">
            <a:spLocks noGrp="1"/>
          </p:cNvSpPr>
          <p:nvPr>
            <p:ph type="title"/>
          </p:nvPr>
        </p:nvSpPr>
        <p:spPr>
          <a:xfrm>
            <a:off x="445876" y="685799"/>
            <a:ext cx="5153735" cy="3918862"/>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a:t>
            </a:r>
            <a:r>
              <a:rPr lang="en-GB" dirty="0" err="1"/>
              <a:t>Articolul</a:t>
            </a:r>
            <a:r>
              <a:rPr lang="en-GB" dirty="0"/>
              <a:t> 24</a:t>
            </a:r>
            <a:endParaRPr dirty="0"/>
          </a:p>
        </p:txBody>
      </p:sp>
      <p:pic>
        <p:nvPicPr>
          <p:cNvPr id="414" name="Google Shape;414;p44"/>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15" name="Google Shape;415;p44"/>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16" name="Google Shape;416;p44"/>
          <p:cNvSpPr txBox="1"/>
          <p:nvPr/>
        </p:nvSpPr>
        <p:spPr>
          <a:xfrm>
            <a:off x="799011" y="4635175"/>
            <a:ext cx="5153735" cy="583456"/>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Educația persoanelor cu dizabilități</a:t>
            </a: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chemeClr val="dk1"/>
              </a:solidFill>
              <a:latin typeface="Arial"/>
              <a:ea typeface="Arial"/>
              <a:cs typeface="Arial"/>
              <a:sym typeface="Arial"/>
            </a:endParaRPr>
          </a:p>
        </p:txBody>
      </p:sp>
      <p:sp>
        <p:nvSpPr>
          <p:cNvPr id="417" name="Google Shape;417;p44"/>
          <p:cNvSpPr txBox="1"/>
          <p:nvPr/>
        </p:nvSpPr>
        <p:spPr>
          <a:xfrm>
            <a:off x="6628961" y="1219235"/>
            <a:ext cx="5493370" cy="1112498"/>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În scopul predării de competențe care să faciliteze participarea deplină și egală ca membri ai comunității, Statele Părți asigură următoarele:</a:t>
            </a:r>
            <a:endParaRPr sz="2100" b="0" i="0" u="none" strike="noStrike" cap="none">
              <a:solidFill>
                <a:srgbClr val="000000"/>
              </a:solidFill>
              <a:latin typeface="Arial"/>
              <a:ea typeface="Arial"/>
              <a:cs typeface="Arial"/>
              <a:sym typeface="Arial"/>
            </a:endParaRPr>
          </a:p>
        </p:txBody>
      </p:sp>
      <p:sp>
        <p:nvSpPr>
          <p:cNvPr id="418" name="Google Shape;418;p44"/>
          <p:cNvSpPr txBox="1"/>
          <p:nvPr/>
        </p:nvSpPr>
        <p:spPr>
          <a:xfrm>
            <a:off x="6628961" y="3204761"/>
            <a:ext cx="5388868" cy="3076290"/>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Respectul pentru identitatea lingvistică</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Învățarea limbajului Braille</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Învățarea limbajului semnelor</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Formarea abilităților de orientare și mobilitate</a:t>
            </a:r>
            <a:endParaRPr sz="21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100"/>
              <a:buFont typeface="Arial"/>
              <a:buChar char="•"/>
            </a:pPr>
            <a:r>
              <a:rPr lang="en-GB" sz="2100" b="0" i="0" u="none" strike="noStrike" cap="none">
                <a:solidFill>
                  <a:schemeClr val="dk1"/>
                </a:solidFill>
                <a:latin typeface="Arial"/>
                <a:ea typeface="Arial"/>
                <a:cs typeface="Arial"/>
                <a:sym typeface="Arial"/>
              </a:rPr>
              <a:t>Formarea profesională a profesorilor</a:t>
            </a:r>
            <a:endParaRPr sz="2100" b="0" i="0" u="none" strike="noStrike" cap="none">
              <a:solidFill>
                <a:schemeClr val="dk1"/>
              </a:solidFill>
              <a:latin typeface="Arial"/>
              <a:ea typeface="Arial"/>
              <a:cs typeface="Arial"/>
              <a:sym typeface="Aria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23"/>
        <p:cNvGrpSpPr/>
        <p:nvPr/>
      </p:nvGrpSpPr>
      <p:grpSpPr>
        <a:xfrm>
          <a:off x="0" y="0"/>
          <a:ext cx="0" cy="0"/>
          <a:chOff x="0" y="0"/>
          <a:chExt cx="0" cy="0"/>
        </a:xfrm>
      </p:grpSpPr>
      <p:pic>
        <p:nvPicPr>
          <p:cNvPr id="424" name="Google Shape;424;p45"/>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25" name="Google Shape;425;p45"/>
          <p:cNvSpPr txBox="1">
            <a:spLocks noGrp="1"/>
          </p:cNvSpPr>
          <p:nvPr>
            <p:ph type="title"/>
          </p:nvPr>
        </p:nvSpPr>
        <p:spPr>
          <a:xfrm>
            <a:off x="603682" y="685799"/>
            <a:ext cx="5170101" cy="419971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Convenția</a:t>
            </a:r>
            <a:r>
              <a:rPr lang="en-GB" dirty="0"/>
              <a:t> </a:t>
            </a:r>
            <a:r>
              <a:rPr lang="en-GB" dirty="0" err="1"/>
              <a:t>privind</a:t>
            </a:r>
            <a:r>
              <a:rPr lang="en-GB" dirty="0"/>
              <a:t>  </a:t>
            </a:r>
            <a:r>
              <a:rPr lang="en-GB" dirty="0" err="1"/>
              <a:t>Drepturile</a:t>
            </a:r>
            <a:r>
              <a:rPr lang="en-GB" dirty="0"/>
              <a:t> </a:t>
            </a:r>
            <a:r>
              <a:rPr lang="en-GB" dirty="0" err="1"/>
              <a:t>Persoanelor</a:t>
            </a:r>
            <a:r>
              <a:rPr lang="en-GB" dirty="0"/>
              <a:t> cu </a:t>
            </a:r>
            <a:r>
              <a:rPr lang="en-GB" dirty="0" err="1"/>
              <a:t>Dizabilități</a:t>
            </a:r>
            <a:r>
              <a:rPr lang="en-GB" dirty="0"/>
              <a:t>: </a:t>
            </a:r>
            <a:r>
              <a:rPr lang="en-GB" dirty="0" err="1"/>
              <a:t>Articolul</a:t>
            </a:r>
            <a:r>
              <a:rPr lang="en-GB" dirty="0"/>
              <a:t> 24, </a:t>
            </a:r>
            <a:r>
              <a:rPr lang="en-GB" dirty="0" err="1"/>
              <a:t>Paragraful</a:t>
            </a:r>
            <a:r>
              <a:rPr lang="en-GB" dirty="0"/>
              <a:t> 5</a:t>
            </a:r>
            <a:endParaRPr dirty="0"/>
          </a:p>
        </p:txBody>
      </p:sp>
      <p:pic>
        <p:nvPicPr>
          <p:cNvPr id="426" name="Google Shape;426;p45"/>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27" name="Google Shape;427;p45"/>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28" name="Google Shape;428;p45"/>
          <p:cNvSpPr txBox="1"/>
          <p:nvPr/>
        </p:nvSpPr>
        <p:spPr>
          <a:xfrm>
            <a:off x="6622211" y="934001"/>
            <a:ext cx="5388868" cy="2788913"/>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Asigurarea accesului la învățământul superior, la formarea profesională, la educația adulților și la învățarea pe tot parcursul vieții</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Asigurarea unor adaptări corespunzătoare</a:t>
            </a:r>
            <a:endParaRPr sz="2100" b="0" i="0" u="none" strike="noStrike" cap="none">
              <a:solidFill>
                <a:srgbClr val="000000"/>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33"/>
        <p:cNvGrpSpPr/>
        <p:nvPr/>
      </p:nvGrpSpPr>
      <p:grpSpPr>
        <a:xfrm>
          <a:off x="0" y="0"/>
          <a:ext cx="0" cy="0"/>
          <a:chOff x="0" y="0"/>
          <a:chExt cx="0" cy="0"/>
        </a:xfrm>
      </p:grpSpPr>
      <p:pic>
        <p:nvPicPr>
          <p:cNvPr id="434" name="Google Shape;434;p46"/>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35" name="Google Shape;435;p46"/>
          <p:cNvSpPr txBox="1">
            <a:spLocks noGrp="1"/>
          </p:cNvSpPr>
          <p:nvPr>
            <p:ph type="title"/>
          </p:nvPr>
        </p:nvSpPr>
        <p:spPr>
          <a:xfrm>
            <a:off x="799011" y="685799"/>
            <a:ext cx="4065952" cy="419971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dirty="0" err="1"/>
              <a:t>Directiva</a:t>
            </a:r>
            <a:r>
              <a:rPr lang="en-GB" dirty="0"/>
              <a:t> (UE) 2016/2102 a </a:t>
            </a:r>
            <a:r>
              <a:rPr lang="en-GB" dirty="0" err="1"/>
              <a:t>Parlamentului</a:t>
            </a:r>
            <a:r>
              <a:rPr lang="en-GB" dirty="0"/>
              <a:t> European </a:t>
            </a:r>
            <a:r>
              <a:rPr lang="en-GB" dirty="0" err="1"/>
              <a:t>și</a:t>
            </a:r>
            <a:r>
              <a:rPr lang="en-GB" dirty="0"/>
              <a:t> a </a:t>
            </a:r>
            <a:r>
              <a:rPr lang="en-GB" dirty="0" err="1"/>
              <a:t>Consiliului</a:t>
            </a:r>
            <a:endParaRPr dirty="0"/>
          </a:p>
        </p:txBody>
      </p:sp>
      <p:pic>
        <p:nvPicPr>
          <p:cNvPr id="436" name="Google Shape;436;p46"/>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37" name="Google Shape;437;p46"/>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38" name="Google Shape;438;p46"/>
          <p:cNvSpPr txBox="1"/>
          <p:nvPr/>
        </p:nvSpPr>
        <p:spPr>
          <a:xfrm>
            <a:off x="6622211" y="934001"/>
            <a:ext cx="5388868" cy="2292525"/>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Asigurarea accesibilității site-urilor web și a aplicațiilor mobile ale organismelor din sectorul public</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Adoptată în 2016</a:t>
            </a:r>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pic>
        <p:nvPicPr>
          <p:cNvPr id="444" name="Google Shape;444;p47"/>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45" name="Google Shape;445;p47"/>
          <p:cNvSpPr txBox="1">
            <a:spLocks noGrp="1"/>
          </p:cNvSpPr>
          <p:nvPr>
            <p:ph type="title"/>
          </p:nvPr>
        </p:nvSpPr>
        <p:spPr>
          <a:xfrm>
            <a:off x="799011" y="685799"/>
            <a:ext cx="4497977" cy="419971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Directiva (UE) 2016/2102 a Parlamentului European și a Consiliului</a:t>
            </a:r>
            <a:endParaRPr/>
          </a:p>
        </p:txBody>
      </p:sp>
      <p:pic>
        <p:nvPicPr>
          <p:cNvPr id="446" name="Google Shape;446;p47"/>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47" name="Google Shape;447;p47"/>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48" name="Google Shape;448;p47"/>
          <p:cNvSpPr txBox="1"/>
          <p:nvPr/>
        </p:nvSpPr>
        <p:spPr>
          <a:xfrm>
            <a:off x="6622211" y="940528"/>
            <a:ext cx="5147423" cy="2148839"/>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Accesibilitate = principii și tehnici care trebuie respectate în ceea ce privește site-urile web și aplicațiile mobile.</a:t>
            </a:r>
            <a:endParaRPr sz="2100" b="0" i="0" u="none" strike="noStrike" cap="none">
              <a:solidFill>
                <a:srgbClr val="000000"/>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53"/>
        <p:cNvGrpSpPr/>
        <p:nvPr/>
      </p:nvGrpSpPr>
      <p:grpSpPr>
        <a:xfrm>
          <a:off x="0" y="0"/>
          <a:ext cx="0" cy="0"/>
          <a:chOff x="0" y="0"/>
          <a:chExt cx="0" cy="0"/>
        </a:xfrm>
      </p:grpSpPr>
      <p:pic>
        <p:nvPicPr>
          <p:cNvPr id="454" name="Google Shape;454;p48"/>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455" name="Google Shape;455;p48"/>
          <p:cNvSpPr txBox="1">
            <a:spLocks noGrp="1"/>
          </p:cNvSpPr>
          <p:nvPr>
            <p:ph type="title"/>
          </p:nvPr>
        </p:nvSpPr>
        <p:spPr>
          <a:xfrm>
            <a:off x="799011" y="685799"/>
            <a:ext cx="4497977" cy="419971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Directiva (UE) 2016/2102 a Parlamentului European și a Consiliului</a:t>
            </a:r>
            <a:endParaRPr/>
          </a:p>
        </p:txBody>
      </p:sp>
      <p:pic>
        <p:nvPicPr>
          <p:cNvPr id="456" name="Google Shape;456;p48"/>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57" name="Google Shape;457;p48"/>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458" name="Google Shape;458;p48"/>
          <p:cNvSpPr txBox="1"/>
          <p:nvPr/>
        </p:nvSpPr>
        <p:spPr>
          <a:xfrm>
            <a:off x="6622211" y="940529"/>
            <a:ext cx="5147423" cy="97971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2100"/>
              <a:buFont typeface="Arial"/>
              <a:buNone/>
            </a:pPr>
            <a:r>
              <a:rPr lang="en-GB" sz="2100" b="0" i="0" u="none" strike="noStrike" cap="none">
                <a:solidFill>
                  <a:srgbClr val="000000"/>
                </a:solidFill>
                <a:latin typeface="Arial"/>
                <a:ea typeface="Arial"/>
                <a:cs typeface="Arial"/>
                <a:sym typeface="Arial"/>
              </a:rPr>
              <a:t>Principii fundamentale ale accesibilității digitale:</a:t>
            </a:r>
            <a:endParaRPr sz="2100" b="0" i="0" u="none" strike="noStrike" cap="none">
              <a:solidFill>
                <a:srgbClr val="000000"/>
              </a:solidFill>
              <a:latin typeface="Arial"/>
              <a:ea typeface="Arial"/>
              <a:cs typeface="Arial"/>
              <a:sym typeface="Arial"/>
            </a:endParaRPr>
          </a:p>
          <a:p>
            <a:pPr marL="0" marR="0" lvl="0" indent="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p:txBody>
      </p:sp>
      <p:sp>
        <p:nvSpPr>
          <p:cNvPr id="459" name="Google Shape;459;p48"/>
          <p:cNvSpPr txBox="1"/>
          <p:nvPr/>
        </p:nvSpPr>
        <p:spPr>
          <a:xfrm>
            <a:off x="6622210" y="2113993"/>
            <a:ext cx="5147423" cy="3803477"/>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Perceptibilitate</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Operabilitate</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Inteligibilitate</a:t>
            </a:r>
            <a:endParaRPr sz="21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rgbClr val="000000"/>
              </a:buClr>
              <a:buSzPts val="2100"/>
              <a:buFont typeface="Arial"/>
              <a:buChar char="•"/>
            </a:pPr>
            <a:r>
              <a:rPr lang="en-GB" sz="2100" b="0" i="0" u="none" strike="noStrike" cap="none">
                <a:solidFill>
                  <a:srgbClr val="000000"/>
                </a:solidFill>
                <a:latin typeface="Arial"/>
                <a:ea typeface="Arial"/>
                <a:cs typeface="Arial"/>
                <a:sym typeface="Arial"/>
              </a:rPr>
              <a:t>Robustețe</a:t>
            </a:r>
            <a:endParaRPr sz="2100" b="0" i="0" u="none" strike="noStrike" cap="none">
              <a:solidFill>
                <a:srgbClr val="000000"/>
              </a:solidFill>
              <a:latin typeface="Arial"/>
              <a:ea typeface="Arial"/>
              <a:cs typeface="Arial"/>
              <a:sym typeface="Arial"/>
            </a:endParaRPr>
          </a:p>
          <a:p>
            <a:pPr marL="228600" marR="0" lvl="0" indent="-95250" algn="l" rtl="0">
              <a:lnSpc>
                <a:spcPct val="150000"/>
              </a:lnSpc>
              <a:spcBef>
                <a:spcPts val="1000"/>
              </a:spcBef>
              <a:spcAft>
                <a:spcPts val="0"/>
              </a:spcAft>
              <a:buClr>
                <a:schemeClr val="dk1"/>
              </a:buClr>
              <a:buSzPts val="2100"/>
              <a:buFont typeface="Arial"/>
              <a:buNone/>
            </a:pPr>
            <a:endParaRPr sz="2100" b="0" i="0" u="none" strike="noStrike" cap="none">
              <a:solidFill>
                <a:srgbClr val="000000"/>
              </a:solidFill>
              <a:latin typeface="Arial"/>
              <a:ea typeface="Arial"/>
              <a:cs typeface="Arial"/>
              <a:sym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63"/>
        <p:cNvGrpSpPr/>
        <p:nvPr/>
      </p:nvGrpSpPr>
      <p:grpSpPr>
        <a:xfrm>
          <a:off x="0" y="0"/>
          <a:ext cx="0" cy="0"/>
          <a:chOff x="0" y="0"/>
          <a:chExt cx="0" cy="0"/>
        </a:xfrm>
      </p:grpSpPr>
      <p:pic>
        <p:nvPicPr>
          <p:cNvPr id="464" name="Google Shape;464;p49" descr="A heart designed and shaped from different words, the main word being &quot;Thank You&quot;."/>
          <p:cNvPicPr preferRelativeResize="0"/>
          <p:nvPr/>
        </p:nvPicPr>
        <p:blipFill rotWithShape="1">
          <a:blip r:embed="rId3">
            <a:alphaModFix/>
          </a:blip>
          <a:srcRect/>
          <a:stretch/>
        </p:blipFill>
        <p:spPr>
          <a:xfrm>
            <a:off x="-54591" y="0"/>
            <a:ext cx="12246591" cy="6858000"/>
          </a:xfrm>
          <a:prstGeom prst="rect">
            <a:avLst/>
          </a:prstGeom>
          <a:noFill/>
          <a:ln>
            <a:noFill/>
          </a:ln>
        </p:spPr>
      </p:pic>
      <p:pic>
        <p:nvPicPr>
          <p:cNvPr id="465" name="Google Shape;465;p49"/>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466" name="Google Shape;466;p49"/>
          <p:cNvPicPr preferRelativeResize="0"/>
          <p:nvPr/>
        </p:nvPicPr>
        <p:blipFill rotWithShape="1">
          <a:blip r:embed="rId5">
            <a:alphaModFix/>
          </a:blip>
          <a:srcRect/>
          <a:stretch/>
        </p:blipFill>
        <p:spPr>
          <a:xfrm>
            <a:off x="9316645" y="-2"/>
            <a:ext cx="704056" cy="7685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pic>
        <p:nvPicPr>
          <p:cNvPr id="119" name="Google Shape;119;p16"/>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20" name="Google Shape;120;p16"/>
          <p:cNvSpPr txBox="1">
            <a:spLocks noGrp="1"/>
          </p:cNvSpPr>
          <p:nvPr>
            <p:ph type="title"/>
          </p:nvPr>
        </p:nvSpPr>
        <p:spPr>
          <a:xfrm>
            <a:off x="5095526" y="488111"/>
            <a:ext cx="64236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Participanții</a:t>
            </a:r>
            <a:endParaRPr sz="5000">
              <a:latin typeface="Arial"/>
              <a:ea typeface="Arial"/>
              <a:cs typeface="Arial"/>
              <a:sym typeface="Arial"/>
            </a:endParaRPr>
          </a:p>
        </p:txBody>
      </p:sp>
      <p:sp>
        <p:nvSpPr>
          <p:cNvPr id="121" name="Google Shape;121;p16"/>
          <p:cNvSpPr txBox="1">
            <a:spLocks noGrp="1"/>
          </p:cNvSpPr>
          <p:nvPr>
            <p:ph type="body" idx="1"/>
          </p:nvPr>
        </p:nvSpPr>
        <p:spPr>
          <a:xfrm>
            <a:off x="5102783" y="1866381"/>
            <a:ext cx="6679914"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300"/>
              <a:buChar char="•"/>
            </a:pPr>
            <a:r>
              <a:rPr lang="en-GB" sz="2300"/>
              <a:t>Cine sunt persoanele cu dizabilități?</a:t>
            </a:r>
            <a:endParaRPr sz="2300"/>
          </a:p>
          <a:p>
            <a:pPr marL="228600" lvl="0" indent="-228600" algn="l" rtl="0">
              <a:lnSpc>
                <a:spcPct val="150000"/>
              </a:lnSpc>
              <a:spcBef>
                <a:spcPts val="1000"/>
              </a:spcBef>
              <a:spcAft>
                <a:spcPts val="0"/>
              </a:spcAft>
              <a:buClr>
                <a:schemeClr val="dk1"/>
              </a:buClr>
              <a:buSzPts val="2300"/>
              <a:buChar char="•"/>
            </a:pPr>
            <a:r>
              <a:rPr lang="en-GB" sz="2300"/>
              <a:t>Explicați!</a:t>
            </a:r>
            <a:endParaRPr sz="2300"/>
          </a:p>
          <a:p>
            <a:pPr marL="228600" lvl="0" indent="-82550" algn="l" rtl="0">
              <a:lnSpc>
                <a:spcPct val="150000"/>
              </a:lnSpc>
              <a:spcBef>
                <a:spcPts val="1000"/>
              </a:spcBef>
              <a:spcAft>
                <a:spcPts val="0"/>
              </a:spcAft>
              <a:buClr>
                <a:schemeClr val="dk1"/>
              </a:buClr>
              <a:buSzPts val="2300"/>
              <a:buNone/>
            </a:pPr>
            <a:endParaRPr sz="2300"/>
          </a:p>
          <a:p>
            <a:pPr marL="0" lvl="0" indent="0" algn="l" rtl="0">
              <a:lnSpc>
                <a:spcPct val="90000"/>
              </a:lnSpc>
              <a:spcBef>
                <a:spcPts val="1000"/>
              </a:spcBef>
              <a:spcAft>
                <a:spcPts val="0"/>
              </a:spcAft>
              <a:buClr>
                <a:schemeClr val="dk1"/>
              </a:buClr>
              <a:buSzPts val="2300"/>
              <a:buNone/>
            </a:pPr>
            <a:endParaRPr sz="2300"/>
          </a:p>
        </p:txBody>
      </p:sp>
      <p:pic>
        <p:nvPicPr>
          <p:cNvPr id="122" name="Google Shape;122;p16" descr="Teamwork meeting concept. Eight people are sitting at the table and participating in the work task."/>
          <p:cNvPicPr preferRelativeResize="0">
            <a:picLocks noGrp="1"/>
          </p:cNvPicPr>
          <p:nvPr>
            <p:ph type="body" idx="2"/>
          </p:nvPr>
        </p:nvPicPr>
        <p:blipFill rotWithShape="1">
          <a:blip r:embed="rId4">
            <a:alphaModFix/>
          </a:blip>
          <a:srcRect/>
          <a:stretch/>
        </p:blipFill>
        <p:spPr>
          <a:xfrm rot="5400000">
            <a:off x="-1143000" y="1143000"/>
            <a:ext cx="6858000" cy="4572000"/>
          </a:xfrm>
          <a:prstGeom prst="rect">
            <a:avLst/>
          </a:prstGeom>
          <a:noFill/>
          <a:ln>
            <a:noFill/>
          </a:ln>
        </p:spPr>
      </p:pic>
      <p:pic>
        <p:nvPicPr>
          <p:cNvPr id="123" name="Google Shape;123;p16"/>
          <p:cNvPicPr preferRelativeResize="0"/>
          <p:nvPr/>
        </p:nvPicPr>
        <p:blipFill rotWithShape="1">
          <a:blip r:embed="rId5">
            <a:alphaModFix/>
          </a:blip>
          <a:srcRect/>
          <a:stretch/>
        </p:blipFill>
        <p:spPr>
          <a:xfrm>
            <a:off x="10230677" y="140692"/>
            <a:ext cx="3385272" cy="431245"/>
          </a:xfrm>
          <a:prstGeom prst="rect">
            <a:avLst/>
          </a:prstGeom>
          <a:noFill/>
          <a:ln>
            <a:noFill/>
          </a:ln>
        </p:spPr>
      </p:pic>
      <p:pic>
        <p:nvPicPr>
          <p:cNvPr id="124" name="Google Shape;124;p16"/>
          <p:cNvPicPr preferRelativeResize="0"/>
          <p:nvPr/>
        </p:nvPicPr>
        <p:blipFill rotWithShape="1">
          <a:blip r:embed="rId6">
            <a:alphaModFix/>
          </a:blip>
          <a:srcRect/>
          <a:stretch/>
        </p:blipFill>
        <p:spPr>
          <a:xfrm>
            <a:off x="9316645" y="-2"/>
            <a:ext cx="704056" cy="768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17"/>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31" name="Google Shape;131;p17"/>
          <p:cNvSpPr txBox="1">
            <a:spLocks noGrp="1"/>
          </p:cNvSpPr>
          <p:nvPr>
            <p:ph type="title"/>
          </p:nvPr>
        </p:nvSpPr>
        <p:spPr>
          <a:xfrm>
            <a:off x="792484" y="1025523"/>
            <a:ext cx="4915988"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Persoane cu dizabilități</a:t>
            </a:r>
            <a:endParaRPr/>
          </a:p>
        </p:txBody>
      </p:sp>
      <p:pic>
        <p:nvPicPr>
          <p:cNvPr id="132" name="Google Shape;132;p17"/>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33" name="Google Shape;133;p17"/>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34" name="Google Shape;134;p17"/>
          <p:cNvSpPr txBox="1"/>
          <p:nvPr/>
        </p:nvSpPr>
        <p:spPr>
          <a:xfrm>
            <a:off x="792484" y="2582180"/>
            <a:ext cx="4915988" cy="3388204"/>
          </a:xfrm>
          <a:prstGeom prst="rect">
            <a:avLst/>
          </a:prstGeom>
          <a:noFill/>
          <a:ln>
            <a:noFill/>
          </a:ln>
        </p:spPr>
        <p:txBody>
          <a:bodyPr spcFirstLastPara="1" wrap="square" lIns="91425" tIns="45700" rIns="91425" bIns="45700" anchor="t" anchorCtr="0">
            <a:noAutofit/>
          </a:bodyPr>
          <a:lstStyle/>
          <a:p>
            <a:pPr marL="0" marR="0" lvl="0" indent="0" algn="l" rtl="0">
              <a:lnSpc>
                <a:spcPct val="170000"/>
              </a:lnSpc>
              <a:spcBef>
                <a:spcPts val="0"/>
              </a:spcBef>
              <a:spcAft>
                <a:spcPts val="0"/>
              </a:spcAft>
              <a:buClr>
                <a:schemeClr val="dk1"/>
              </a:buClr>
              <a:buSzPts val="2200"/>
              <a:buFont typeface="Arial"/>
              <a:buNone/>
            </a:pPr>
            <a:r>
              <a:rPr lang="en-GB" sz="2200" b="0" i="0" u="none" strike="noStrike" cap="none">
                <a:solidFill>
                  <a:schemeClr val="dk1"/>
                </a:solidFill>
                <a:latin typeface="Arial"/>
                <a:ea typeface="Arial"/>
                <a:cs typeface="Arial"/>
                <a:sym typeface="Arial"/>
              </a:rPr>
              <a:t>Persoane ce prezintă deficiențe fizice, mintale, intelectuale sau senzoriale pe termen lung care, în interacțiune cu diverse bariere, le pot împiedica participarea deplină și efectivă în societate, în condiții de egalitate cu ceilalți (ONU, 2006).</a:t>
            </a:r>
            <a:endParaRPr sz="2200" b="0" i="0" u="none" strike="noStrike" cap="none">
              <a:solidFill>
                <a:schemeClr val="dk1"/>
              </a:solidFill>
              <a:latin typeface="Arial"/>
              <a:ea typeface="Arial"/>
              <a:cs typeface="Arial"/>
              <a:sym typeface="Arial"/>
            </a:endParaRPr>
          </a:p>
        </p:txBody>
      </p:sp>
      <p:sp>
        <p:nvSpPr>
          <p:cNvPr id="135" name="Google Shape;135;p17"/>
          <p:cNvSpPr txBox="1"/>
          <p:nvPr/>
        </p:nvSpPr>
        <p:spPr>
          <a:xfrm>
            <a:off x="6672505" y="1227996"/>
            <a:ext cx="4920781"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Termen juridic</a:t>
            </a:r>
            <a:endParaRPr sz="22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Tipul și gradul deficienței pe baza cărora o persoană dobândește statutul de persoană cu dizabilități sunt reglementate</a:t>
            </a:r>
            <a:endParaRPr sz="22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În consecință, statutul de persoană cu dizabilități generează alte rezultate juridice (compensații, tipuri de servicii medicale, prioritate la angajare etc.)</a:t>
            </a:r>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pic>
        <p:nvPicPr>
          <p:cNvPr id="141" name="Google Shape;141;p18"/>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42" name="Google Shape;142;p18"/>
          <p:cNvSpPr txBox="1">
            <a:spLocks noGrp="1"/>
          </p:cNvSpPr>
          <p:nvPr>
            <p:ph type="title"/>
          </p:nvPr>
        </p:nvSpPr>
        <p:spPr>
          <a:xfrm>
            <a:off x="792484" y="1025523"/>
            <a:ext cx="4497977"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Educația pentru adulți </a:t>
            </a:r>
            <a:endParaRPr/>
          </a:p>
        </p:txBody>
      </p:sp>
      <p:pic>
        <p:nvPicPr>
          <p:cNvPr id="143" name="Google Shape;143;p18"/>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44" name="Google Shape;144;p18"/>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45" name="Google Shape;145;p18"/>
          <p:cNvSpPr txBox="1"/>
          <p:nvPr/>
        </p:nvSpPr>
        <p:spPr>
          <a:xfrm>
            <a:off x="6652911" y="1491430"/>
            <a:ext cx="4822810"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Educația pe tot parcursul vieții: o cerință a societății moderne</a:t>
            </a:r>
            <a:endParaRPr sz="22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Educația accesibilă tuturor: un privilegiu al faptului că trăim în  societatea modernă</a:t>
            </a: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pic>
        <p:nvPicPr>
          <p:cNvPr id="151" name="Google Shape;151;p19"/>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52" name="Google Shape;152;p19"/>
          <p:cNvSpPr txBox="1">
            <a:spLocks noGrp="1"/>
          </p:cNvSpPr>
          <p:nvPr>
            <p:ph type="title"/>
          </p:nvPr>
        </p:nvSpPr>
        <p:spPr>
          <a:xfrm>
            <a:off x="792484" y="1025523"/>
            <a:ext cx="4497977" cy="4846231"/>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Abordarea etică față de persoanele cu dizabilități în educația adulților - ce înseamnă asta?</a:t>
            </a:r>
            <a:endParaRPr/>
          </a:p>
        </p:txBody>
      </p:sp>
      <p:pic>
        <p:nvPicPr>
          <p:cNvPr id="153" name="Google Shape;153;p19"/>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54" name="Google Shape;154;p19"/>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55" name="Google Shape;155;p19"/>
          <p:cNvSpPr txBox="1"/>
          <p:nvPr/>
        </p:nvSpPr>
        <p:spPr>
          <a:xfrm>
            <a:off x="6652911" y="1491430"/>
            <a:ext cx="4822810"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O abordare pe care membrii societății o percep ca fiind morală</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Definiția moralității este determinată pentru fiecare situație în parte</a:t>
            </a: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pic>
        <p:nvPicPr>
          <p:cNvPr id="160" name="Google Shape;160;p20"/>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161" name="Google Shape;161;p20"/>
          <p:cNvSpPr txBox="1">
            <a:spLocks noGrp="1"/>
          </p:cNvSpPr>
          <p:nvPr>
            <p:ph type="title"/>
          </p:nvPr>
        </p:nvSpPr>
        <p:spPr>
          <a:xfrm>
            <a:off x="5095526" y="488111"/>
            <a:ext cx="642366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5000"/>
              <a:buFont typeface="Arial"/>
              <a:buNone/>
            </a:pPr>
            <a:r>
              <a:rPr lang="en-GB" sz="5000" b="1">
                <a:latin typeface="Arial"/>
                <a:ea typeface="Arial"/>
                <a:cs typeface="Arial"/>
                <a:sym typeface="Arial"/>
              </a:rPr>
              <a:t>Participanții</a:t>
            </a:r>
            <a:endParaRPr sz="5000">
              <a:latin typeface="Arial"/>
              <a:ea typeface="Arial"/>
              <a:cs typeface="Arial"/>
              <a:sym typeface="Arial"/>
            </a:endParaRPr>
          </a:p>
        </p:txBody>
      </p:sp>
      <p:sp>
        <p:nvSpPr>
          <p:cNvPr id="162" name="Google Shape;162;p20"/>
          <p:cNvSpPr txBox="1">
            <a:spLocks noGrp="1"/>
          </p:cNvSpPr>
          <p:nvPr>
            <p:ph type="body" idx="1"/>
          </p:nvPr>
        </p:nvSpPr>
        <p:spPr>
          <a:xfrm>
            <a:off x="5102783" y="1866381"/>
            <a:ext cx="6679914"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150000"/>
              </a:lnSpc>
              <a:spcBef>
                <a:spcPts val="0"/>
              </a:spcBef>
              <a:spcAft>
                <a:spcPts val="0"/>
              </a:spcAft>
              <a:buClr>
                <a:schemeClr val="dk1"/>
              </a:buClr>
              <a:buSzPts val="2300"/>
              <a:buChar char="•"/>
            </a:pPr>
            <a:r>
              <a:rPr lang="en-GB" sz="2300"/>
              <a:t>Ar trebui să ne </a:t>
            </a:r>
            <a:r>
              <a:rPr lang="en-GB" sz="2300" u="sng"/>
              <a:t>așteptăm </a:t>
            </a:r>
            <a:r>
              <a:rPr lang="en-GB" sz="2300"/>
              <a:t>la includerea persoanelor cu dizabilități în educația adulților?</a:t>
            </a:r>
            <a:endParaRPr sz="2300"/>
          </a:p>
          <a:p>
            <a:pPr marL="228600" lvl="0" indent="-228600" algn="l" rtl="0">
              <a:lnSpc>
                <a:spcPct val="150000"/>
              </a:lnSpc>
              <a:spcBef>
                <a:spcPts val="1000"/>
              </a:spcBef>
              <a:spcAft>
                <a:spcPts val="0"/>
              </a:spcAft>
              <a:buClr>
                <a:schemeClr val="dk1"/>
              </a:buClr>
              <a:buSzPts val="2300"/>
              <a:buChar char="•"/>
            </a:pPr>
            <a:r>
              <a:rPr lang="en-GB" sz="2300"/>
              <a:t>Ar trebui să fie </a:t>
            </a:r>
            <a:r>
              <a:rPr lang="en-GB" sz="2300" u="sng"/>
              <a:t>permisă</a:t>
            </a:r>
            <a:r>
              <a:rPr lang="en-GB" sz="2300"/>
              <a:t> includerea acestora în educația adulților?</a:t>
            </a:r>
            <a:endParaRPr sz="2300"/>
          </a:p>
          <a:p>
            <a:pPr marL="0" lvl="0" indent="0" algn="l" rtl="0">
              <a:lnSpc>
                <a:spcPct val="90000"/>
              </a:lnSpc>
              <a:spcBef>
                <a:spcPts val="1000"/>
              </a:spcBef>
              <a:spcAft>
                <a:spcPts val="0"/>
              </a:spcAft>
              <a:buClr>
                <a:schemeClr val="dk1"/>
              </a:buClr>
              <a:buSzPts val="2300"/>
              <a:buNone/>
            </a:pPr>
            <a:endParaRPr sz="2300"/>
          </a:p>
        </p:txBody>
      </p:sp>
      <p:pic>
        <p:nvPicPr>
          <p:cNvPr id="163" name="Google Shape;163;p20" descr="Teamwork meeting concept. Eight people are sitting at the table and participating in the work task."/>
          <p:cNvPicPr preferRelativeResize="0">
            <a:picLocks noGrp="1"/>
          </p:cNvPicPr>
          <p:nvPr>
            <p:ph type="body" idx="2"/>
          </p:nvPr>
        </p:nvPicPr>
        <p:blipFill rotWithShape="1">
          <a:blip r:embed="rId4">
            <a:alphaModFix/>
          </a:blip>
          <a:srcRect/>
          <a:stretch/>
        </p:blipFill>
        <p:spPr>
          <a:xfrm rot="5400000">
            <a:off x="-1143000" y="1143000"/>
            <a:ext cx="6858000" cy="4572000"/>
          </a:xfrm>
          <a:prstGeom prst="rect">
            <a:avLst/>
          </a:prstGeom>
          <a:noFill/>
          <a:ln>
            <a:noFill/>
          </a:ln>
        </p:spPr>
      </p:pic>
      <p:pic>
        <p:nvPicPr>
          <p:cNvPr id="164" name="Google Shape;164;p20"/>
          <p:cNvPicPr preferRelativeResize="0"/>
          <p:nvPr/>
        </p:nvPicPr>
        <p:blipFill rotWithShape="1">
          <a:blip r:embed="rId5">
            <a:alphaModFix/>
          </a:blip>
          <a:srcRect/>
          <a:stretch/>
        </p:blipFill>
        <p:spPr>
          <a:xfrm>
            <a:off x="10230677" y="140692"/>
            <a:ext cx="3385272" cy="431245"/>
          </a:xfrm>
          <a:prstGeom prst="rect">
            <a:avLst/>
          </a:prstGeom>
          <a:noFill/>
          <a:ln>
            <a:noFill/>
          </a:ln>
        </p:spPr>
      </p:pic>
      <p:pic>
        <p:nvPicPr>
          <p:cNvPr id="165" name="Google Shape;165;p20"/>
          <p:cNvPicPr preferRelativeResize="0"/>
          <p:nvPr/>
        </p:nvPicPr>
        <p:blipFill rotWithShape="1">
          <a:blip r:embed="rId6">
            <a:alphaModFix/>
          </a:blip>
          <a:srcRect/>
          <a:stretch/>
        </p:blipFill>
        <p:spPr>
          <a:xfrm>
            <a:off x="9316645" y="-2"/>
            <a:ext cx="704056" cy="7685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pic>
        <p:nvPicPr>
          <p:cNvPr id="171" name="Google Shape;171;p21"/>
          <p:cNvPicPr preferRelativeResize="0"/>
          <p:nvPr/>
        </p:nvPicPr>
        <p:blipFill rotWithShape="1">
          <a:blip r:embed="rId3">
            <a:alphaModFix/>
          </a:blip>
          <a:srcRect r="50000"/>
          <a:stretch/>
        </p:blipFill>
        <p:spPr>
          <a:xfrm>
            <a:off x="0" y="0"/>
            <a:ext cx="6096000" cy="6858000"/>
          </a:xfrm>
          <a:prstGeom prst="rect">
            <a:avLst/>
          </a:prstGeom>
          <a:noFill/>
          <a:ln>
            <a:noFill/>
          </a:ln>
        </p:spPr>
      </p:pic>
      <p:sp>
        <p:nvSpPr>
          <p:cNvPr id="172" name="Google Shape;172;p21"/>
          <p:cNvSpPr txBox="1">
            <a:spLocks noGrp="1"/>
          </p:cNvSpPr>
          <p:nvPr>
            <p:ph type="title"/>
          </p:nvPr>
        </p:nvSpPr>
        <p:spPr>
          <a:xfrm>
            <a:off x="792484" y="1025523"/>
            <a:ext cx="4497977" cy="4452167"/>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150000"/>
              </a:lnSpc>
              <a:spcBef>
                <a:spcPts val="0"/>
              </a:spcBef>
              <a:spcAft>
                <a:spcPts val="0"/>
              </a:spcAft>
              <a:buClr>
                <a:schemeClr val="dk1"/>
              </a:buClr>
              <a:buSzPct val="100000"/>
              <a:buFont typeface="Arial"/>
              <a:buNone/>
            </a:pPr>
            <a:r>
              <a:rPr lang="en-GB"/>
              <a:t>Atitudinea societății față de persoanele cu dizabilități de-a lungul timpului</a:t>
            </a:r>
            <a:endParaRPr/>
          </a:p>
        </p:txBody>
      </p:sp>
      <p:pic>
        <p:nvPicPr>
          <p:cNvPr id="173" name="Google Shape;173;p21"/>
          <p:cNvPicPr preferRelativeResize="0"/>
          <p:nvPr/>
        </p:nvPicPr>
        <p:blipFill rotWithShape="1">
          <a:blip r:embed="rId4">
            <a:alphaModFix/>
          </a:blip>
          <a:srcRect/>
          <a:stretch/>
        </p:blipFill>
        <p:spPr>
          <a:xfrm>
            <a:off x="10230677" y="140692"/>
            <a:ext cx="3385272" cy="431245"/>
          </a:xfrm>
          <a:prstGeom prst="rect">
            <a:avLst/>
          </a:prstGeom>
          <a:noFill/>
          <a:ln>
            <a:noFill/>
          </a:ln>
        </p:spPr>
      </p:pic>
      <p:pic>
        <p:nvPicPr>
          <p:cNvPr id="174" name="Google Shape;174;p21"/>
          <p:cNvPicPr preferRelativeResize="0"/>
          <p:nvPr/>
        </p:nvPicPr>
        <p:blipFill rotWithShape="1">
          <a:blip r:embed="rId5">
            <a:alphaModFix/>
          </a:blip>
          <a:srcRect/>
          <a:stretch/>
        </p:blipFill>
        <p:spPr>
          <a:xfrm>
            <a:off x="9316645" y="-2"/>
            <a:ext cx="704056" cy="768550"/>
          </a:xfrm>
          <a:prstGeom prst="rect">
            <a:avLst/>
          </a:prstGeom>
          <a:noFill/>
          <a:ln>
            <a:noFill/>
          </a:ln>
        </p:spPr>
      </p:pic>
      <p:sp>
        <p:nvSpPr>
          <p:cNvPr id="175" name="Google Shape;175;p21"/>
          <p:cNvSpPr txBox="1"/>
          <p:nvPr/>
        </p:nvSpPr>
        <p:spPr>
          <a:xfrm>
            <a:off x="6652911" y="1491430"/>
            <a:ext cx="4822810" cy="5059591"/>
          </a:xfrm>
          <a:prstGeom prst="rect">
            <a:avLst/>
          </a:prstGeom>
          <a:noFill/>
          <a:ln>
            <a:noFill/>
          </a:ln>
        </p:spPr>
        <p:txBody>
          <a:bodyPr spcFirstLastPara="1" wrap="square" lIns="91425" tIns="45700" rIns="91425" bIns="45700" anchor="t" anchorCtr="0">
            <a:noAutofit/>
          </a:bodyPr>
          <a:lstStyle/>
          <a:p>
            <a:pPr marL="228600" marR="0" lvl="0" indent="-228600" algn="l" rtl="0">
              <a:lnSpc>
                <a:spcPct val="150000"/>
              </a:lnSpc>
              <a:spcBef>
                <a:spcPts val="0"/>
              </a:spcBef>
              <a:spcAft>
                <a:spcPts val="0"/>
              </a:spcAft>
              <a:buClr>
                <a:srgbClr val="000000"/>
              </a:buClr>
              <a:buSzPts val="2200"/>
              <a:buFont typeface="Arial"/>
              <a:buChar char="•"/>
            </a:pPr>
            <a:r>
              <a:rPr lang="en-GB" sz="2200" b="0" i="0" u="none" strike="noStrike" cap="none">
                <a:solidFill>
                  <a:srgbClr val="000000"/>
                </a:solidFill>
                <a:latin typeface="Arial"/>
                <a:ea typeface="Arial"/>
                <a:cs typeface="Arial"/>
                <a:sym typeface="Arial"/>
              </a:rPr>
              <a:t>Modelul milostiv sau religios</a:t>
            </a:r>
            <a:endParaRPr sz="2200" b="0" i="0" u="none" strike="noStrike" cap="none">
              <a:solidFill>
                <a:srgbClr val="000000"/>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Modelul medical sau genetic</a:t>
            </a:r>
            <a:endParaRPr sz="2200" b="0" i="0" u="none" strike="noStrike" cap="none">
              <a:solidFill>
                <a:schemeClr val="dk1"/>
              </a:solidFill>
              <a:latin typeface="Arial"/>
              <a:ea typeface="Arial"/>
              <a:cs typeface="Arial"/>
              <a:sym typeface="Arial"/>
            </a:endParaRPr>
          </a:p>
          <a:p>
            <a:pPr marL="228600" marR="0" lvl="0" indent="-228600" algn="l" rtl="0">
              <a:lnSpc>
                <a:spcPct val="150000"/>
              </a:lnSpc>
              <a:spcBef>
                <a:spcPts val="1000"/>
              </a:spcBef>
              <a:spcAft>
                <a:spcPts val="0"/>
              </a:spcAft>
              <a:buClr>
                <a:schemeClr val="dk1"/>
              </a:buClr>
              <a:buSzPts val="2200"/>
              <a:buFont typeface="Arial"/>
              <a:buChar char="•"/>
            </a:pPr>
            <a:r>
              <a:rPr lang="en-GB" sz="2200" b="0" i="0" u="none" strike="noStrike" cap="none">
                <a:solidFill>
                  <a:schemeClr val="dk1"/>
                </a:solidFill>
                <a:latin typeface="Arial"/>
                <a:ea typeface="Arial"/>
                <a:cs typeface="Arial"/>
                <a:sym typeface="Arial"/>
              </a:rPr>
              <a:t>Modelul social</a:t>
            </a: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a:p>
            <a:pPr marL="228600" marR="0" lvl="0" indent="-88900" algn="l" rtl="0">
              <a:lnSpc>
                <a:spcPct val="150000"/>
              </a:lnSpc>
              <a:spcBef>
                <a:spcPts val="1000"/>
              </a:spcBef>
              <a:spcAft>
                <a:spcPts val="0"/>
              </a:spcAft>
              <a:buClr>
                <a:schemeClr val="dk1"/>
              </a:buClr>
              <a:buSzPts val="2200"/>
              <a:buFont typeface="Arial"/>
              <a:buNone/>
            </a:pPr>
            <a:endParaRPr sz="2200" b="0" i="0" u="none" strike="noStrike" cap="none">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1247</Words>
  <Application>Microsoft Office PowerPoint</Application>
  <PresentationFormat>Widescreen</PresentationFormat>
  <Paragraphs>185</Paragraphs>
  <Slides>37</Slides>
  <Notes>37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Arial</vt:lpstr>
      <vt:lpstr>Calibri</vt:lpstr>
      <vt:lpstr>Verdana</vt:lpstr>
      <vt:lpstr>Office Theme</vt:lpstr>
      <vt:lpstr>Abordarea etică față de persoanele cu dizabilități în educația adulților </vt:lpstr>
      <vt:lpstr>Participanții</vt:lpstr>
      <vt:lpstr>Etică și morală</vt:lpstr>
      <vt:lpstr>Participanții</vt:lpstr>
      <vt:lpstr>Persoane cu dizabilități</vt:lpstr>
      <vt:lpstr>Educația pentru adulți </vt:lpstr>
      <vt:lpstr>Abordarea etică față de persoanele cu dizabilități în educația adulților - ce înseamnă asta?</vt:lpstr>
      <vt:lpstr>Participanții</vt:lpstr>
      <vt:lpstr>Atitudinea societății față de persoanele cu dizabilități de-a lungul timpului</vt:lpstr>
      <vt:lpstr>Drepturile persoanelor cu dizabilități</vt:lpstr>
      <vt:lpstr>Aptitudinile persoanelor cu dizabilități</vt:lpstr>
      <vt:lpstr>Flexibilitatea programelor de educație a adulților </vt:lpstr>
      <vt:lpstr>Participanții</vt:lpstr>
      <vt:lpstr>Stereotipuri, prejudecăți și discriminare</vt:lpstr>
      <vt:lpstr>Atitudini</vt:lpstr>
      <vt:lpstr>Stereotipuri</vt:lpstr>
      <vt:lpstr>Prejudecăți</vt:lpstr>
      <vt:lpstr>Discriminare</vt:lpstr>
      <vt:lpstr>Persoane cu dizabilități</vt:lpstr>
      <vt:lpstr>PowerPoint Presentation</vt:lpstr>
      <vt:lpstr>Ce putem face pentru a diminua efectul prejudecăților și  a reduce discriminarea?</vt:lpstr>
      <vt:lpstr>PowerPoint Presentation</vt:lpstr>
      <vt:lpstr>Participanții</vt:lpstr>
      <vt:lpstr>Reglementări și recomandări europene</vt:lpstr>
      <vt:lpstr>Documente internaționale</vt:lpstr>
      <vt:lpstr>Convenția pentru  Apărarea Drepturilor Omului și a Libertăților Fundamentale</vt:lpstr>
      <vt:lpstr>Convenția privind  Drepturile Persoanelor cu Dizabilități</vt:lpstr>
      <vt:lpstr>Convenția privind  Drepturile Persoanelor cu Dizabilități: Articolul 2</vt:lpstr>
      <vt:lpstr>Convenția privind  Drepturile Persoanelor cu Dizabilități: : Articolul 24</vt:lpstr>
      <vt:lpstr>Convenția privind  Drepturile Persoanelor cu Dizabilități: Articolul 24</vt:lpstr>
      <vt:lpstr>Convenția privind  Drepturile Persoanelor cu Dizabilități: Articolul 24</vt:lpstr>
      <vt:lpstr>Convenția privind  Drepturile Persoanelor cu Dizabilități: Articolul 24</vt:lpstr>
      <vt:lpstr>Convenția privind  Drepturile Persoanelor cu Dizabilități: Articolul 24, Paragraful 5</vt:lpstr>
      <vt:lpstr>Directiva (UE) 2016/2102 a Parlamentului European și a Consiliului</vt:lpstr>
      <vt:lpstr>Directiva (UE) 2016/2102 a Parlamentului European și a Consiliului</vt:lpstr>
      <vt:lpstr>Directiva (UE) 2016/2102 a Parlamentului European și a Consiliului</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Abordarea etică față de persoanele cu dizabilități în educația adulților</dc:title>
  <dc:creator>Iva Žagar</dc:creator>
  <cp:lastModifiedBy>Iva Žagar</cp:lastModifiedBy>
  <cp:revision>1</cp:revision>
  <dcterms:modified xsi:type="dcterms:W3CDTF">2023-08-15T12:19:32Z</dcterms:modified>
</cp:coreProperties>
</file>