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357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7" r:id="rId29"/>
    <p:sldId id="406" r:id="rId30"/>
    <p:sldId id="408" r:id="rId31"/>
    <p:sldId id="409" r:id="rId32"/>
    <p:sldId id="410" r:id="rId33"/>
    <p:sldId id="411" r:id="rId34"/>
    <p:sldId id="412" r:id="rId35"/>
    <p:sldId id="413" r:id="rId36"/>
    <p:sldId id="414" r:id="rId37"/>
    <p:sldId id="28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71" autoAdjust="0"/>
    <p:restoredTop sz="96622" autoAdjust="0"/>
  </p:normalViewPr>
  <p:slideViewPr>
    <p:cSldViewPr snapToGrid="0">
      <p:cViewPr varScale="1">
        <p:scale>
          <a:sx n="90" d="100"/>
          <a:sy n="90" d="100"/>
        </p:scale>
        <p:origin x="26" y="41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411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4.xml"/><Relationship Id="rId2" Type="http://schemas.openxmlformats.org/officeDocument/2006/relationships/slide" Target="slides/slide14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F4CF-609B-48FE-BCFF-E942C10B2E65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00029-52FC-4058-A850-023B1F1E1D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67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41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895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706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50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220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229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566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90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472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83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993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730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1965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919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355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0966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3163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6645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994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8505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600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656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274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369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998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401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147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299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394A5-2146-7FF4-7363-30D0D69ED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F898E-6CC1-F3BE-55EA-BC4B35B66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E6E15-6625-6C11-D7A4-FAA2688A0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D4744-4F5A-E55F-B609-E1EACF698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FB66C-FECB-CA40-55BF-FC9DBCD8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9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1CE7F-943C-54E3-7E17-DEE09566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FE45E-02ED-A1CB-1892-7D21B209FB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BBC7-F8A6-0E23-552A-8D097FBC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EB88C-2120-EBC5-EC1E-4B22DF5C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654-147D-4F09-0CEB-0B160661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9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023BB1-94FE-D5BC-C964-6EB6BF313D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DA73A-C9CE-4E89-C0AA-69730D876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BC909-C4E8-3ADB-72E6-EF8BA5DA1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BFC98-70BD-F67B-0B74-7970C250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AB9-759A-C207-C876-F8A9160E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AB93-4CFF-1986-EDC0-AEBA1EEBF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4BE6-9A1C-D382-2683-25DA87B54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A88C1-0D6C-DB40-99B4-3A59432D1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128E-7C26-3A54-850B-C8BE70AE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8B3B-BB3C-45F5-4CC2-33AD2EA9E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05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0E758-2267-47F4-1D05-DCC69068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F7BDF-CA20-64BE-1349-D84C78AF7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7C330-4B20-4F16-1C3A-F0F84907A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D7EC8-C0A5-F63A-F902-CAF61E2A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BECF4-A492-7710-1002-E298D4AC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2B9BE-8CFD-A5F1-7EDA-D381D402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 i="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F1D5B-726D-BF71-017E-4E2449C67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1C897E-B5DA-048A-2452-88C7587F94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8C0A5-6206-F6BB-B300-7A7ADE4E5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29940-F0C1-CCFA-6245-AE5BB8C7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5908D-C0D4-A2A0-A036-0B3F2720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24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3C366-2A2F-DED9-5FA2-A8AAD71FB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C7480-7C54-D80E-C220-E6CC28DA0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63BE-8E46-3FD9-EF00-AD29645B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36592-DBFA-AD7E-4950-5A36B7816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08F7E0-3420-899E-D28C-201481A2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E30984-5F90-2DA5-CB45-EA71E4D7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46A3F-09D8-5EC1-0E58-4E693011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5175E-1D3F-A2E7-C71B-321CAF0B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84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8E9A-4767-E297-21FF-6164F48C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DE162-B167-DDBC-4CEA-78BED386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CAF51-3B70-40FD-77E3-BC82266DE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A13DF4-0CBB-07EB-8386-1E95EAFE1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E9D10-29CA-1EBA-91AE-65503BAF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DB2610-13F5-4DDF-734B-E8D8BCCE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48AC4-AF15-D79A-32D5-8FFA8440F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B5CDB-5A51-3BA5-F557-4967230EC1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11" y="6625"/>
            <a:ext cx="651413" cy="7110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8612566-EF20-518D-C24A-ADC3E8C9C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61527" y="140692"/>
            <a:ext cx="3385272" cy="4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7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84236-AEDC-94BB-FF40-377281F65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713F-CFAE-D72F-15EC-FFFCEE682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7525F-BFA7-105E-CE26-ED6E28650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F0C4F-A293-8D0E-A474-3862D095F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3CC613-97B2-CEC4-02C2-00EF449B2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E950EF-5026-0432-D150-589DA963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779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DD626-9549-108A-897F-92A1718E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F23823-D2C4-086E-1C12-7B268472B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A3739-7FC1-47DB-7990-EE4AE3B8A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E51D6-B7C7-E4B2-2FDA-52AC33B4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5E84E5-ACC8-3818-2581-CA3CBCE1B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29EE1-F01B-7FF5-9C77-3A6F7B457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94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8A67FB-2EC2-9763-A94C-C9B3FDFC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DC3B-1EF8-4EBA-CE35-A07D0B11D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4A5B9-68A1-3735-B3B0-FBE45E173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E4A6-E080-C7C2-2925-DB49848E7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443C-62B7-786D-4041-C6949F9F2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60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7483" y="2272404"/>
            <a:ext cx="7451866" cy="1992617"/>
          </a:xfrm>
        </p:spPr>
        <p:txBody>
          <a:bodyPr>
            <a:normAutofit fontScale="90000"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Etički pristup osobama s invaliditetom u obrazovanju odraslih</a:t>
            </a:r>
            <a:endParaRPr lang="en-GB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95169" y="2848904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2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4" y="1025524"/>
            <a:ext cx="4497977" cy="31872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Prava osoba s invaliditetom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52912" y="1999433"/>
            <a:ext cx="4672586" cy="42489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sz="2200" b="1" dirty="0">
                <a:solidFill>
                  <a:prstClr val="black"/>
                </a:solidFill>
                <a:ea typeface="Verdana" panose="020B0604030504040204" pitchFamily="34" charset="0"/>
              </a:rPr>
              <a:t>Povelja o temeljnim pravima Europske unije</a:t>
            </a:r>
            <a:r>
              <a:rPr lang="hr-HR" sz="2200" b="1" dirty="0">
                <a:solidFill>
                  <a:prstClr val="black"/>
                </a:solidFill>
                <a:ea typeface="Verdana" panose="020B0604030504040204" pitchFamily="34" charset="0"/>
              </a:rPr>
              <a:t>: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pravo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200" b="1" dirty="0">
                <a:solidFill>
                  <a:prstClr val="black"/>
                </a:solidFill>
                <a:ea typeface="Verdana" panose="020B0604030504040204" pitchFamily="34" charset="0"/>
              </a:rPr>
              <a:t>Konvencija o pravima osoba s invaliditetom </a:t>
            </a:r>
            <a:r>
              <a:rPr lang="hr-HR" sz="2200" b="1" dirty="0">
                <a:solidFill>
                  <a:prstClr val="black"/>
                </a:solidFill>
                <a:ea typeface="Verdana" panose="020B0604030504040204" pitchFamily="34" charset="0"/>
              </a:rPr>
              <a:t>: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specifični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postupci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koje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je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potrebno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provesti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kako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bi se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ostvarilo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pravo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za OSI</a:t>
            </a: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60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4" y="1025524"/>
            <a:ext cx="4497977" cy="31872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Mogućnosti osoba s invaliditetom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52912" y="1491430"/>
            <a:ext cx="4672586" cy="50595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Širok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raspon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mogućnosti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osoba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Kompleksnost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svakog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čovjeka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(po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brojnim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dimenzijama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Jedinstvenost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vrste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stupnja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oštećenja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→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individualizirani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pristup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521B899-78ED-78A7-B76A-F14A9D6AA8AF}"/>
              </a:ext>
            </a:extLst>
          </p:cNvPr>
          <p:cNvSpPr txBox="1">
            <a:spLocks/>
          </p:cNvSpPr>
          <p:nvPr/>
        </p:nvSpPr>
        <p:spPr>
          <a:xfrm>
            <a:off x="711707" y="4212773"/>
            <a:ext cx="4672586" cy="8817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>
                <a:ea typeface="Verdana" panose="020B0604030504040204" pitchFamily="34" charset="0"/>
              </a:rPr>
              <a:t>Mogućnosti</a:t>
            </a:r>
            <a:r>
              <a:rPr lang="en-GB" sz="2200" dirty="0">
                <a:ea typeface="Verdana" panose="020B0604030504040204" pitchFamily="34" charset="0"/>
              </a:rPr>
              <a:t> = </a:t>
            </a:r>
            <a:r>
              <a:rPr lang="en-GB" sz="2200" dirty="0" err="1">
                <a:ea typeface="Verdana" panose="020B0604030504040204" pitchFamily="34" charset="0"/>
              </a:rPr>
              <a:t>čovjek</a:t>
            </a:r>
            <a:r>
              <a:rPr lang="en-GB" sz="2200" dirty="0">
                <a:ea typeface="Verdana" panose="020B0604030504040204" pitchFamily="34" charset="0"/>
              </a:rPr>
              <a:t> ↔ </a:t>
            </a:r>
            <a:r>
              <a:rPr lang="en-GB" sz="2200" dirty="0" err="1">
                <a:ea typeface="Verdana" panose="020B0604030504040204" pitchFamily="34" charset="0"/>
              </a:rPr>
              <a:t>invaliditet</a:t>
            </a: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025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4" y="1025524"/>
            <a:ext cx="4497977" cy="318724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Fleksibilnost programa obrazovanja odraslih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28962" y="768549"/>
            <a:ext cx="5375365" cy="38752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Biti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otvoren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za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različitosti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tijekom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kreiranja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primjene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programa</a:t>
            </a:r>
            <a:endParaRPr lang="hr-HR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Jasno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istaknuti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spremnost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za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prilagodbu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tim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različitostima</a:t>
            </a:r>
            <a:endParaRPr lang="hr-HR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Uključiti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sve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dionike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obrazovnog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procesa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u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proces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adaptacije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1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1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F4E26C1-6F66-8757-4255-7C0546B90FD9}"/>
              </a:ext>
            </a:extLst>
          </p:cNvPr>
          <p:cNvSpPr txBox="1">
            <a:spLocks/>
          </p:cNvSpPr>
          <p:nvPr/>
        </p:nvSpPr>
        <p:spPr>
          <a:xfrm>
            <a:off x="792484" y="4563796"/>
            <a:ext cx="4204059" cy="115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200" dirty="0" err="1">
                <a:ea typeface="Verdana" panose="020B0604030504040204" pitchFamily="34" charset="0"/>
              </a:rPr>
              <a:t>Preporuke</a:t>
            </a:r>
            <a:r>
              <a:rPr lang="en-GB" sz="2200" dirty="0">
                <a:ea typeface="Verdana" panose="020B0604030504040204" pitchFamily="34" charset="0"/>
              </a:rPr>
              <a:t> za </a:t>
            </a:r>
            <a:r>
              <a:rPr lang="en-GB" sz="2200" dirty="0" err="1">
                <a:ea typeface="Verdana" panose="020B0604030504040204" pitchFamily="34" charset="0"/>
              </a:rPr>
              <a:t>pružatelje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usluge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obrazovanja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odraslih</a:t>
            </a:r>
            <a:r>
              <a:rPr lang="en-GB" sz="2200" dirty="0">
                <a:ea typeface="Verdana" panose="020B060403050404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15D97823-D831-8E7D-F6A1-DFBB54A98BA0}"/>
              </a:ext>
            </a:extLst>
          </p:cNvPr>
          <p:cNvSpPr txBox="1">
            <a:spLocks/>
          </p:cNvSpPr>
          <p:nvPr/>
        </p:nvSpPr>
        <p:spPr>
          <a:xfrm>
            <a:off x="6631581" y="4754941"/>
            <a:ext cx="5164179" cy="18875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→ </a:t>
            </a:r>
            <a:r>
              <a:rPr lang="hr-HR" sz="20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slaba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predvidivost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okolnosti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provođenja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nekog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programa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→ </a:t>
            </a:r>
            <a:r>
              <a:rPr lang="hr-HR" sz="20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fleksibilnost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implementacije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037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l-PL" sz="2300" dirty="0"/>
              <a:t>Osoba bez ruku želi se upisati na tečaj kiparstva.</a:t>
            </a:r>
          </a:p>
          <a:p>
            <a:pPr>
              <a:lnSpc>
                <a:spcPct val="150000"/>
              </a:lnSpc>
            </a:pPr>
            <a:r>
              <a:rPr lang="en-GB" sz="2300" dirty="0" err="1"/>
              <a:t>Što</a:t>
            </a:r>
            <a:r>
              <a:rPr lang="en-GB" sz="2300" dirty="0"/>
              <a:t> </a:t>
            </a:r>
            <a:r>
              <a:rPr lang="en-GB" sz="2300" dirty="0" err="1"/>
              <a:t>ćete</a:t>
            </a:r>
            <a:r>
              <a:rPr lang="en-GB" sz="2300" dirty="0"/>
              <a:t> </a:t>
            </a:r>
            <a:r>
              <a:rPr lang="en-GB" sz="2300" dirty="0" err="1"/>
              <a:t>učiniti</a:t>
            </a:r>
            <a:r>
              <a:rPr lang="en-GB" sz="2300" dirty="0"/>
              <a:t>?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3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24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7483" y="2449288"/>
            <a:ext cx="7451866" cy="1528355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Stereotipi, predrasude i diskriminacija</a:t>
            </a:r>
            <a:endParaRPr lang="en-GB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77898" y="2834748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80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319348"/>
            <a:ext cx="4497977" cy="9078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Stavovi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28962" y="1616986"/>
            <a:ext cx="5375365" cy="642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Tri dijela:</a:t>
            </a: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F4E26C1-6F66-8757-4255-7C0546B90FD9}"/>
              </a:ext>
            </a:extLst>
          </p:cNvPr>
          <p:cNvSpPr txBox="1">
            <a:spLocks/>
          </p:cNvSpPr>
          <p:nvPr/>
        </p:nvSpPr>
        <p:spPr>
          <a:xfrm>
            <a:off x="799011" y="2623502"/>
            <a:ext cx="4204059" cy="115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ea typeface="Verdana" panose="020B0604030504040204" pitchFamily="34" charset="0"/>
              </a:rPr>
              <a:t>T</a:t>
            </a:r>
            <a:r>
              <a:rPr lang="en-GB" sz="2200" dirty="0" err="1">
                <a:ea typeface="Verdana" panose="020B0604030504040204" pitchFamily="34" charset="0"/>
              </a:rPr>
              <a:t>rajno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vrednovanje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ljudi</a:t>
            </a:r>
            <a:r>
              <a:rPr lang="en-GB" sz="2200" dirty="0">
                <a:ea typeface="Verdana" panose="020B0604030504040204" pitchFamily="34" charset="0"/>
              </a:rPr>
              <a:t>, </a:t>
            </a:r>
            <a:r>
              <a:rPr lang="en-GB" sz="2200" dirty="0" err="1">
                <a:ea typeface="Verdana" panose="020B0604030504040204" pitchFamily="34" charset="0"/>
              </a:rPr>
              <a:t>objekata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ili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ideja</a:t>
            </a:r>
            <a:r>
              <a:rPr lang="en-GB" sz="2200" dirty="0">
                <a:ea typeface="Verdana" panose="020B0604030504040204" pitchFamily="34" charset="0"/>
              </a:rPr>
              <a:t>.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61" y="2310833"/>
            <a:ext cx="5375365" cy="19149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spoznajna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sastavnica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→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stereotip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emocionalna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sastavnica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→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predrasuda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ponašajna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sastavnica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→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diskriminacija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7C0C9C7-E328-0566-62E6-31E3F93B5755}"/>
              </a:ext>
            </a:extLst>
          </p:cNvPr>
          <p:cNvSpPr txBox="1">
            <a:spLocks/>
          </p:cNvSpPr>
          <p:nvPr/>
        </p:nvSpPr>
        <p:spPr>
          <a:xfrm>
            <a:off x="6628961" y="4754244"/>
            <a:ext cx="5375365" cy="1581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„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Ljudi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nisu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neutralni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promatrači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svijeta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nego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stalni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procjenjivači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onoga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što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vide”</a:t>
            </a:r>
          </a:p>
        </p:txBody>
      </p:sp>
    </p:spTree>
    <p:extLst>
      <p:ext uri="{BB962C8B-B14F-4D97-AF65-F5344CB8AC3E}">
        <p14:creationId xmlns:p14="http://schemas.microsoft.com/office/powerpoint/2010/main" val="1070051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319348"/>
            <a:ext cx="4497977" cy="9078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Stereotip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F4E26C1-6F66-8757-4255-7C0546B90FD9}"/>
              </a:ext>
            </a:extLst>
          </p:cNvPr>
          <p:cNvSpPr txBox="1">
            <a:spLocks/>
          </p:cNvSpPr>
          <p:nvPr/>
        </p:nvSpPr>
        <p:spPr>
          <a:xfrm>
            <a:off x="799011" y="2623502"/>
            <a:ext cx="4204059" cy="2268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ea typeface="Verdana" panose="020B0604030504040204" pitchFamily="34" charset="0"/>
              </a:rPr>
              <a:t>P</a:t>
            </a:r>
            <a:r>
              <a:rPr lang="en-GB" sz="2200" dirty="0" err="1">
                <a:ea typeface="Verdana" panose="020B0604030504040204" pitchFamily="34" charset="0"/>
              </a:rPr>
              <a:t>ripisivanje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istovjetnih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osobina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nekome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samo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zbog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ideje</a:t>
            </a:r>
            <a:r>
              <a:rPr lang="en-GB" sz="2200" dirty="0">
                <a:ea typeface="Verdana" panose="020B0604030504040204" pitchFamily="34" charset="0"/>
              </a:rPr>
              <a:t> o </a:t>
            </a:r>
            <a:r>
              <a:rPr lang="en-GB" sz="2200" dirty="0" err="1">
                <a:ea typeface="Verdana" panose="020B0604030504040204" pitchFamily="34" charset="0"/>
              </a:rPr>
              <a:t>pripadnosti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određenoj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grupi</a:t>
            </a:r>
            <a:r>
              <a:rPr lang="en-GB" sz="2200" dirty="0">
                <a:ea typeface="Verdana" panose="020B0604030504040204" pitchFamily="34" charset="0"/>
              </a:rPr>
              <a:t>.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59" y="2627735"/>
            <a:ext cx="5375365" cy="720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L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judi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kao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„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spoznajni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škrtci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”</a:t>
            </a: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C7C0C9C7-E328-0566-62E6-31E3F93B5755}"/>
              </a:ext>
            </a:extLst>
          </p:cNvPr>
          <p:cNvSpPr txBox="1">
            <a:spLocks/>
          </p:cNvSpPr>
          <p:nvPr/>
        </p:nvSpPr>
        <p:spPr>
          <a:xfrm>
            <a:off x="6628958" y="3692461"/>
            <a:ext cx="5375365" cy="1134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200" dirty="0">
                <a:solidFill>
                  <a:prstClr val="black"/>
                </a:solidFill>
                <a:ea typeface="Verdana" panose="020B0604030504040204" pitchFamily="34" charset="0"/>
              </a:rPr>
              <a:t>Kakve stereotipe o osobama s invaliditetom poznajete?</a:t>
            </a:r>
          </a:p>
        </p:txBody>
      </p:sp>
    </p:spTree>
    <p:extLst>
      <p:ext uri="{BB962C8B-B14F-4D97-AF65-F5344CB8AC3E}">
        <p14:creationId xmlns:p14="http://schemas.microsoft.com/office/powerpoint/2010/main" val="1201577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319348"/>
            <a:ext cx="4497977" cy="9078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Predrasuda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F4E26C1-6F66-8757-4255-7C0546B90FD9}"/>
              </a:ext>
            </a:extLst>
          </p:cNvPr>
          <p:cNvSpPr txBox="1">
            <a:spLocks/>
          </p:cNvSpPr>
          <p:nvPr/>
        </p:nvSpPr>
        <p:spPr>
          <a:xfrm>
            <a:off x="799011" y="2623502"/>
            <a:ext cx="4204059" cy="2268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ea typeface="Verdana" panose="020B0604030504040204" pitchFamily="34" charset="0"/>
              </a:rPr>
              <a:t>Neprijateljski stav prema nekome samo zbog ideje o pripadanju nekoj grupi.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547948" y="1570003"/>
            <a:ext cx="5375365" cy="2653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sz="2200" dirty="0">
                <a:solidFill>
                  <a:prstClr val="black"/>
                </a:solidFill>
                <a:ea typeface="Verdana" panose="020B0604030504040204" pitchFamily="34" charset="0"/>
              </a:rPr>
              <a:t>Postoje li predrasude prema osobama s invaliditetom? </a:t>
            </a: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Što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mislite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,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koje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sve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emocije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se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javljaju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naspram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osoba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?</a:t>
            </a: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074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319348"/>
            <a:ext cx="4497977" cy="9078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Diskriminacija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F4E26C1-6F66-8757-4255-7C0546B90FD9}"/>
              </a:ext>
            </a:extLst>
          </p:cNvPr>
          <p:cNvSpPr txBox="1">
            <a:spLocks/>
          </p:cNvSpPr>
          <p:nvPr/>
        </p:nvSpPr>
        <p:spPr>
          <a:xfrm>
            <a:off x="799011" y="2623502"/>
            <a:ext cx="4204059" cy="2268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ea typeface="Verdana" panose="020B0604030504040204" pitchFamily="34" charset="0"/>
              </a:rPr>
              <a:t>P</a:t>
            </a:r>
            <a:r>
              <a:rPr lang="en-GB" sz="2200" dirty="0" err="1">
                <a:ea typeface="Verdana" panose="020B0604030504040204" pitchFamily="34" charset="0"/>
              </a:rPr>
              <a:t>onašanje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koje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odstupa</a:t>
            </a:r>
            <a:r>
              <a:rPr lang="en-GB" sz="2200" dirty="0">
                <a:ea typeface="Verdana" panose="020B0604030504040204" pitchFamily="34" charset="0"/>
              </a:rPr>
              <a:t> od </a:t>
            </a:r>
            <a:r>
              <a:rPr lang="en-GB" sz="2200" dirty="0" err="1">
                <a:ea typeface="Verdana" panose="020B0604030504040204" pitchFamily="34" charset="0"/>
              </a:rPr>
              <a:t>uobičajenog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zbog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ideje</a:t>
            </a:r>
            <a:r>
              <a:rPr lang="en-GB" sz="2200" dirty="0">
                <a:ea typeface="Verdana" panose="020B0604030504040204" pitchFamily="34" charset="0"/>
              </a:rPr>
              <a:t> o </a:t>
            </a:r>
            <a:r>
              <a:rPr lang="en-GB" sz="2200" dirty="0" err="1">
                <a:ea typeface="Verdana" panose="020B0604030504040204" pitchFamily="34" charset="0"/>
              </a:rPr>
              <a:t>pripadanju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nekoj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grupi</a:t>
            </a:r>
            <a:r>
              <a:rPr lang="en-GB" sz="2200" dirty="0">
                <a:ea typeface="Verdana" panose="020B0604030504040204" pitchFamily="34" charset="0"/>
              </a:rPr>
              <a:t>.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547948" y="1578469"/>
            <a:ext cx="5375365" cy="2653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Pozitivna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diskriminacija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ea typeface="Verdana" panose="020B0604030504040204" pitchFamily="34" charset="0"/>
              </a:rPr>
              <a:t>Jeste</a:t>
            </a:r>
            <a:r>
              <a:rPr lang="en-GB" sz="2100" dirty="0">
                <a:ea typeface="Verdana" panose="020B0604030504040204" pitchFamily="34" charset="0"/>
              </a:rPr>
              <a:t> li </a:t>
            </a:r>
            <a:r>
              <a:rPr lang="en-GB" sz="2100" dirty="0" err="1">
                <a:ea typeface="Verdana" panose="020B0604030504040204" pitchFamily="34" charset="0"/>
              </a:rPr>
              <a:t>ikada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čuli</a:t>
            </a:r>
            <a:r>
              <a:rPr lang="en-GB" sz="2100" dirty="0">
                <a:ea typeface="Verdana" panose="020B0604030504040204" pitchFamily="34" charset="0"/>
              </a:rPr>
              <a:t> da je </a:t>
            </a:r>
            <a:r>
              <a:rPr lang="en-GB" sz="2100" dirty="0" err="1">
                <a:ea typeface="Verdana" panose="020B0604030504040204" pitchFamily="34" charset="0"/>
              </a:rPr>
              <a:t>osoba</a:t>
            </a:r>
            <a:r>
              <a:rPr lang="en-GB" sz="2100" dirty="0">
                <a:ea typeface="Verdana" panose="020B0604030504040204" pitchFamily="34" charset="0"/>
              </a:rPr>
              <a:t> s </a:t>
            </a:r>
            <a:r>
              <a:rPr lang="en-GB" sz="2100" dirty="0" err="1">
                <a:ea typeface="Verdana" panose="020B0604030504040204" pitchFamily="34" charset="0"/>
              </a:rPr>
              <a:t>invaliditetom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diskriminirana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na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osnovi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njezinog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oštećenja</a:t>
            </a:r>
            <a:r>
              <a:rPr lang="en-GB" sz="2100" dirty="0">
                <a:ea typeface="Verdana" panose="020B060403050404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hr-HR" sz="2100" dirty="0">
                <a:ea typeface="Verdana" panose="020B0604030504040204" pitchFamily="34" charset="0"/>
              </a:rPr>
              <a:t>Opišite!</a:t>
            </a:r>
            <a:endParaRPr lang="en-GB" sz="21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1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076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757646"/>
            <a:ext cx="4497977" cy="21096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Osobe s invaliditetom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547948" y="1193117"/>
            <a:ext cx="5375365" cy="4998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Manjinska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skupina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>
                <a:ea typeface="Verdana" panose="020B0604030504040204" pitchFamily="34" charset="0"/>
              </a:rPr>
              <a:t>Lat. </a:t>
            </a:r>
            <a:r>
              <a:rPr lang="en-GB" sz="2100" dirty="0" err="1">
                <a:ea typeface="Verdana" panose="020B0604030504040204" pitchFamily="34" charset="0"/>
              </a:rPr>
              <a:t>riječ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invalidus</a:t>
            </a:r>
            <a:r>
              <a:rPr lang="en-GB" sz="2100" dirty="0">
                <a:ea typeface="Verdana" panose="020B0604030504040204" pitchFamily="34" charset="0"/>
              </a:rPr>
              <a:t> – </a:t>
            </a:r>
            <a:r>
              <a:rPr lang="en-GB" sz="2100" dirty="0" err="1">
                <a:ea typeface="Verdana" panose="020B0604030504040204" pitchFamily="34" charset="0"/>
              </a:rPr>
              <a:t>nemoćan</a:t>
            </a:r>
            <a:r>
              <a:rPr lang="en-GB" sz="2100" dirty="0">
                <a:ea typeface="Verdana" panose="020B0604030504040204" pitchFamily="34" charset="0"/>
              </a:rPr>
              <a:t>, slab, </a:t>
            </a:r>
            <a:r>
              <a:rPr lang="en-GB" sz="2100" dirty="0" err="1">
                <a:ea typeface="Verdana" panose="020B0604030504040204" pitchFamily="34" charset="0"/>
              </a:rPr>
              <a:t>nesposoban</a:t>
            </a:r>
            <a:endParaRPr lang="en-GB" sz="21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ea typeface="Verdana" panose="020B0604030504040204" pitchFamily="34" charset="0"/>
              </a:rPr>
              <a:t>Podložna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brojnim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stereotipnim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uvjerenjima</a:t>
            </a:r>
            <a:r>
              <a:rPr lang="en-GB" sz="2100" dirty="0">
                <a:ea typeface="Verdana" panose="020B0604030504040204" pitchFamily="34" charset="0"/>
              </a:rPr>
              <a:t>, </a:t>
            </a:r>
            <a:r>
              <a:rPr lang="en-GB" sz="2100" dirty="0" err="1">
                <a:ea typeface="Verdana" panose="020B0604030504040204" pitchFamily="34" charset="0"/>
              </a:rPr>
              <a:t>predrasudama</a:t>
            </a:r>
            <a:r>
              <a:rPr lang="en-GB" sz="2100" dirty="0">
                <a:ea typeface="Verdana" panose="020B0604030504040204" pitchFamily="34" charset="0"/>
              </a:rPr>
              <a:t> i </a:t>
            </a:r>
            <a:r>
              <a:rPr lang="en-GB" sz="2100" dirty="0" err="1">
                <a:ea typeface="Verdana" panose="020B0604030504040204" pitchFamily="34" charset="0"/>
              </a:rPr>
              <a:t>diskriminirajućim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ponašanjima</a:t>
            </a:r>
            <a:endParaRPr lang="en-GB" sz="21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ea typeface="Verdana" panose="020B0604030504040204" pitchFamily="34" charset="0"/>
              </a:rPr>
              <a:t>Osoba</a:t>
            </a:r>
            <a:r>
              <a:rPr lang="en-GB" sz="2100" dirty="0">
                <a:ea typeface="Verdana" panose="020B0604030504040204" pitchFamily="34" charset="0"/>
              </a:rPr>
              <a:t> s </a:t>
            </a:r>
            <a:r>
              <a:rPr lang="en-GB" sz="2100" dirty="0" err="1">
                <a:ea typeface="Verdana" panose="020B0604030504040204" pitchFamily="34" charset="0"/>
              </a:rPr>
              <a:t>invaliditetom</a:t>
            </a:r>
            <a:r>
              <a:rPr lang="en-GB" sz="2100" dirty="0">
                <a:ea typeface="Verdana" panose="020B0604030504040204" pitchFamily="34" charset="0"/>
              </a:rPr>
              <a:t> – DA!</a:t>
            </a:r>
          </a:p>
          <a:p>
            <a:pPr>
              <a:lnSpc>
                <a:spcPct val="150000"/>
              </a:lnSpc>
            </a:pPr>
            <a:r>
              <a:rPr lang="en-GB" sz="2100" dirty="0">
                <a:ea typeface="Verdana" panose="020B0604030504040204" pitchFamily="34" charset="0"/>
              </a:rPr>
              <a:t>„Invalid”, „</a:t>
            </a:r>
            <a:r>
              <a:rPr lang="en-GB" sz="2100" dirty="0" err="1">
                <a:ea typeface="Verdana" panose="020B0604030504040204" pitchFamily="34" charset="0"/>
              </a:rPr>
              <a:t>invalidna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osoba</a:t>
            </a:r>
            <a:r>
              <a:rPr lang="en-GB" sz="2100" dirty="0">
                <a:ea typeface="Verdana" panose="020B0604030504040204" pitchFamily="34" charset="0"/>
              </a:rPr>
              <a:t>”, „</a:t>
            </a:r>
            <a:r>
              <a:rPr lang="en-GB" sz="2100" dirty="0" err="1">
                <a:ea typeface="Verdana" panose="020B0604030504040204" pitchFamily="34" charset="0"/>
              </a:rPr>
              <a:t>hendikepirana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osoba</a:t>
            </a:r>
            <a:r>
              <a:rPr lang="en-GB" sz="2100" dirty="0">
                <a:ea typeface="Verdana" panose="020B0604030504040204" pitchFamily="34" charset="0"/>
              </a:rPr>
              <a:t>”, „</a:t>
            </a:r>
            <a:r>
              <a:rPr lang="en-GB" sz="2100" dirty="0" err="1">
                <a:ea typeface="Verdana" panose="020B0604030504040204" pitchFamily="34" charset="0"/>
              </a:rPr>
              <a:t>osoba</a:t>
            </a:r>
            <a:r>
              <a:rPr lang="en-GB" sz="2100" dirty="0">
                <a:ea typeface="Verdana" panose="020B0604030504040204" pitchFamily="34" charset="0"/>
              </a:rPr>
              <a:t> s </a:t>
            </a:r>
            <a:r>
              <a:rPr lang="en-GB" sz="2100" dirty="0" err="1">
                <a:ea typeface="Verdana" panose="020B0604030504040204" pitchFamily="34" charset="0"/>
              </a:rPr>
              <a:t>posebnim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potrebama</a:t>
            </a:r>
            <a:r>
              <a:rPr lang="en-GB" sz="2100" dirty="0">
                <a:ea typeface="Verdana" panose="020B0604030504040204" pitchFamily="34" charset="0"/>
              </a:rPr>
              <a:t>” – NE!</a:t>
            </a:r>
          </a:p>
        </p:txBody>
      </p:sp>
    </p:spTree>
    <p:extLst>
      <p:ext uri="{BB962C8B-B14F-4D97-AF65-F5344CB8AC3E}">
        <p14:creationId xmlns:p14="http://schemas.microsoft.com/office/powerpoint/2010/main" val="3837943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 marL="22860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hr-HR" sz="2000" dirty="0">
                <a:latin typeface="Verdana"/>
                <a:ea typeface="Verdana"/>
                <a:cs typeface="Verdana"/>
                <a:sym typeface="Verdana"/>
              </a:rPr>
              <a:t>Znate li razliku između etike i morala?</a:t>
            </a:r>
            <a:endParaRPr lang="hr-HR" sz="2000" dirty="0"/>
          </a:p>
          <a:p>
            <a:pPr marL="228600" lvl="0" indent="-228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pl-PL" sz="2000" dirty="0">
                <a:latin typeface="Verdana"/>
                <a:ea typeface="Verdana"/>
                <a:cs typeface="Verdana"/>
                <a:sym typeface="Verdana"/>
              </a:rPr>
              <a:t>Što je etika, a što moral?</a:t>
            </a:r>
            <a:endParaRPr lang="pl-PL" sz="2000" dirty="0"/>
          </a:p>
          <a:p>
            <a:pPr>
              <a:lnSpc>
                <a:spcPct val="150000"/>
              </a:lnSpc>
            </a:pPr>
            <a:r>
              <a:rPr lang="hr-HR" sz="2300" dirty="0"/>
              <a:t>Opišite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2631077" y="2442754"/>
            <a:ext cx="7166065" cy="9862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4400" dirty="0">
                <a:solidFill>
                  <a:prstClr val="black"/>
                </a:solidFill>
                <a:ea typeface="Verdana" panose="020B0604030504040204" pitchFamily="34" charset="0"/>
              </a:rPr>
              <a:t>→ </a:t>
            </a:r>
            <a:r>
              <a:rPr lang="hr-HR" sz="4400" dirty="0">
                <a:solidFill>
                  <a:prstClr val="black"/>
                </a:solidFill>
                <a:ea typeface="Verdana" panose="020B0604030504040204" pitchFamily="34" charset="0"/>
              </a:rPr>
              <a:t>O</a:t>
            </a:r>
            <a:r>
              <a:rPr lang="en-GB" sz="4400" dirty="0">
                <a:solidFill>
                  <a:prstClr val="black"/>
                </a:solidFill>
                <a:ea typeface="Verdana" panose="020B0604030504040204" pitchFamily="34" charset="0"/>
              </a:rPr>
              <a:t>soba </a:t>
            </a:r>
            <a:r>
              <a:rPr lang="en-GB" sz="4400" dirty="0" err="1">
                <a:solidFill>
                  <a:prstClr val="black"/>
                </a:solidFill>
                <a:ea typeface="Verdana" panose="020B0604030504040204" pitchFamily="34" charset="0"/>
              </a:rPr>
              <a:t>na</a:t>
            </a:r>
            <a:r>
              <a:rPr lang="en-GB" sz="44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4400" dirty="0" err="1">
                <a:solidFill>
                  <a:prstClr val="black"/>
                </a:solidFill>
                <a:ea typeface="Verdana" panose="020B0604030504040204" pitchFamily="34" charset="0"/>
              </a:rPr>
              <a:t>prvom</a:t>
            </a:r>
            <a:r>
              <a:rPr lang="en-GB" sz="44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4400" dirty="0" err="1">
                <a:solidFill>
                  <a:prstClr val="black"/>
                </a:solidFill>
                <a:ea typeface="Verdana" panose="020B0604030504040204" pitchFamily="34" charset="0"/>
              </a:rPr>
              <a:t>mjestu</a:t>
            </a:r>
            <a:r>
              <a:rPr lang="en-GB" sz="4400" dirty="0">
                <a:solidFill>
                  <a:prstClr val="black"/>
                </a:solidFill>
                <a:ea typeface="Verdana" panose="020B0604030504040204" pitchFamily="34" charset="0"/>
              </a:rPr>
              <a:t>!</a:t>
            </a:r>
          </a:p>
          <a:p>
            <a:pPr marL="0" indent="0">
              <a:lnSpc>
                <a:spcPct val="150000"/>
              </a:lnSpc>
              <a:buNone/>
            </a:pPr>
            <a:endParaRPr lang="en-GB" sz="44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735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698" y="415157"/>
            <a:ext cx="4308566" cy="572153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Što možemo učiniti da ublažimo efekt predrasuda i smanjimo diskriminaciju?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62" y="768547"/>
            <a:ext cx="4970855" cy="5368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Osvijestiti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postojanje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stereotipa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,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predrasuda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diskriminirajućih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ponašanja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GB" sz="2100" dirty="0" err="1">
                <a:ea typeface="Verdana" panose="020B0604030504040204" pitchFamily="34" charset="0"/>
              </a:rPr>
              <a:t>Educirati</a:t>
            </a:r>
            <a:r>
              <a:rPr lang="en-GB" sz="2100" dirty="0">
                <a:ea typeface="Verdana" panose="020B0604030504040204" pitchFamily="34" charset="0"/>
              </a:rPr>
              <a:t> se o </a:t>
            </a:r>
            <a:r>
              <a:rPr lang="en-GB" sz="2100" dirty="0" err="1">
                <a:ea typeface="Verdana" panose="020B0604030504040204" pitchFamily="34" charset="0"/>
              </a:rPr>
              <a:t>posljedicama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takvih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stavova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ea typeface="Verdana" panose="020B0604030504040204" pitchFamily="34" charset="0"/>
              </a:rPr>
              <a:t>Pronaći motivaciju za suzbijanje istih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ea typeface="Verdana" panose="020B0604030504040204" pitchFamily="34" charset="0"/>
              </a:rPr>
              <a:t>Jačati znatiželju naspram pojedinca (pripadnika neke skupine - OSI)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ea typeface="Verdana" panose="020B0604030504040204" pitchFamily="34" charset="0"/>
              </a:rPr>
              <a:t>Informirati se o pojedinoj skupini</a:t>
            </a:r>
          </a:p>
        </p:txBody>
      </p:sp>
    </p:spTree>
    <p:extLst>
      <p:ext uri="{BB962C8B-B14F-4D97-AF65-F5344CB8AC3E}">
        <p14:creationId xmlns:p14="http://schemas.microsoft.com/office/powerpoint/2010/main" val="2041140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95FE83-0E05-6A35-B1BC-91C55A3F4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469" y="45715"/>
            <a:ext cx="5134332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750677" y="768548"/>
            <a:ext cx="4925134" cy="1987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ea typeface="Verdana" panose="020B0604030504040204" pitchFamily="34" charset="0"/>
              </a:rPr>
              <a:t>Stupiti</a:t>
            </a:r>
            <a:r>
              <a:rPr lang="en-GB" sz="2100" dirty="0">
                <a:ea typeface="Verdana" panose="020B0604030504040204" pitchFamily="34" charset="0"/>
              </a:rPr>
              <a:t> u </a:t>
            </a:r>
            <a:r>
              <a:rPr lang="en-GB" sz="2100" dirty="0" err="1">
                <a:ea typeface="Verdana" panose="020B0604030504040204" pitchFamily="34" charset="0"/>
              </a:rPr>
              <a:t>neposredan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kontakt</a:t>
            </a:r>
            <a:r>
              <a:rPr lang="en-GB" sz="2100" dirty="0">
                <a:ea typeface="Verdana" panose="020B0604030504040204" pitchFamily="34" charset="0"/>
              </a:rPr>
              <a:t> s </a:t>
            </a:r>
            <a:r>
              <a:rPr lang="en-GB" sz="2100" dirty="0" err="1">
                <a:ea typeface="Verdana" panose="020B0604030504040204" pitchFamily="34" charset="0"/>
              </a:rPr>
              <a:t>osobom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određene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grupe</a:t>
            </a:r>
            <a:endParaRPr lang="en-GB" sz="21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ea typeface="Verdana" panose="020B0604030504040204" pitchFamily="34" charset="0"/>
              </a:rPr>
              <a:t>Razvijati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empatičko</a:t>
            </a:r>
            <a:r>
              <a:rPr lang="en-GB" sz="2100" dirty="0">
                <a:ea typeface="Verdana" panose="020B0604030504040204" pitchFamily="34" charset="0"/>
              </a:rPr>
              <a:t> </a:t>
            </a:r>
            <a:r>
              <a:rPr lang="en-GB" sz="2100" dirty="0" err="1">
                <a:ea typeface="Verdana" panose="020B0604030504040204" pitchFamily="34" charset="0"/>
              </a:rPr>
              <a:t>slušanje</a:t>
            </a:r>
            <a:endParaRPr lang="en-GB" sz="2100" dirty="0"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1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416403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300" dirty="0"/>
              <a:t>Je li </a:t>
            </a:r>
            <a:r>
              <a:rPr lang="en-GB" sz="2300" dirty="0" err="1"/>
              <a:t>diskriminirajuće</a:t>
            </a:r>
            <a:r>
              <a:rPr lang="en-GB" sz="2300" dirty="0"/>
              <a:t> </a:t>
            </a:r>
            <a:r>
              <a:rPr lang="en-GB" sz="2300" dirty="0" err="1"/>
              <a:t>ukoliko</a:t>
            </a:r>
            <a:r>
              <a:rPr lang="en-GB" sz="2300" dirty="0"/>
              <a:t> </a:t>
            </a:r>
            <a:r>
              <a:rPr lang="en-GB" sz="2300" dirty="0" err="1"/>
              <a:t>zaposlimo</a:t>
            </a:r>
            <a:r>
              <a:rPr lang="en-GB" sz="2300" dirty="0"/>
              <a:t> OSI </a:t>
            </a:r>
            <a:r>
              <a:rPr lang="en-GB" sz="2300" dirty="0" err="1"/>
              <a:t>na</a:t>
            </a:r>
            <a:r>
              <a:rPr lang="en-GB" sz="2300" dirty="0"/>
              <a:t> </a:t>
            </a:r>
            <a:r>
              <a:rPr lang="en-GB" sz="2300" dirty="0" err="1"/>
              <a:t>radno</a:t>
            </a:r>
            <a:r>
              <a:rPr lang="en-GB" sz="2300" dirty="0"/>
              <a:t> </a:t>
            </a:r>
            <a:r>
              <a:rPr lang="en-GB" sz="2300" dirty="0" err="1"/>
              <a:t>mjesto</a:t>
            </a:r>
            <a:r>
              <a:rPr lang="en-GB" sz="2300" dirty="0"/>
              <a:t> za </a:t>
            </a:r>
            <a:r>
              <a:rPr lang="en-GB" sz="2300" dirty="0" err="1"/>
              <a:t>koje</a:t>
            </a:r>
            <a:r>
              <a:rPr lang="en-GB" sz="2300" dirty="0"/>
              <a:t> je </a:t>
            </a:r>
            <a:r>
              <a:rPr lang="en-GB" sz="2300" dirty="0" err="1"/>
              <a:t>jasno</a:t>
            </a:r>
            <a:r>
              <a:rPr lang="en-GB" sz="2300" dirty="0"/>
              <a:t> da </a:t>
            </a:r>
            <a:r>
              <a:rPr lang="en-GB" sz="2300" dirty="0" err="1"/>
              <a:t>neće</a:t>
            </a:r>
            <a:r>
              <a:rPr lang="en-GB" sz="2300" dirty="0"/>
              <a:t> </a:t>
            </a:r>
            <a:r>
              <a:rPr lang="en-GB" sz="2300" dirty="0" err="1"/>
              <a:t>moći</a:t>
            </a:r>
            <a:r>
              <a:rPr lang="en-GB" sz="2300" dirty="0"/>
              <a:t> u </a:t>
            </a:r>
            <a:r>
              <a:rPr lang="en-GB" sz="2300" dirty="0" err="1"/>
              <a:t>potpunosti</a:t>
            </a:r>
            <a:r>
              <a:rPr lang="en-GB" sz="2300" dirty="0"/>
              <a:t> </a:t>
            </a:r>
            <a:r>
              <a:rPr lang="en-GB" sz="2300" dirty="0" err="1"/>
              <a:t>odrađivati</a:t>
            </a:r>
            <a:r>
              <a:rPr lang="en-GB" sz="2300" dirty="0"/>
              <a:t>?</a:t>
            </a:r>
          </a:p>
          <a:p>
            <a:pPr>
              <a:lnSpc>
                <a:spcPct val="150000"/>
              </a:lnSpc>
            </a:pPr>
            <a:r>
              <a:rPr lang="en-GB" sz="2300" dirty="0"/>
              <a:t>Dobra </a:t>
            </a:r>
            <a:r>
              <a:rPr lang="en-GB" sz="2300" dirty="0" err="1"/>
              <a:t>namjera</a:t>
            </a:r>
            <a:r>
              <a:rPr lang="en-GB" sz="2300" dirty="0"/>
              <a:t> („Pa </a:t>
            </a:r>
            <a:r>
              <a:rPr lang="en-GB" sz="2300" dirty="0" err="1"/>
              <a:t>ona</a:t>
            </a:r>
            <a:r>
              <a:rPr lang="en-GB" sz="2300" dirty="0"/>
              <a:t> se </a:t>
            </a:r>
            <a:r>
              <a:rPr lang="en-GB" sz="2300" dirty="0" err="1"/>
              <a:t>nigdje</a:t>
            </a:r>
            <a:r>
              <a:rPr lang="en-GB" sz="2300" dirty="0"/>
              <a:t> </a:t>
            </a:r>
            <a:r>
              <a:rPr lang="en-GB" sz="2300" dirty="0" err="1"/>
              <a:t>drugdje</a:t>
            </a:r>
            <a:r>
              <a:rPr lang="en-GB" sz="2300" dirty="0"/>
              <a:t> </a:t>
            </a:r>
            <a:r>
              <a:rPr lang="en-GB" sz="2300" dirty="0" err="1"/>
              <a:t>neće</a:t>
            </a:r>
            <a:r>
              <a:rPr lang="en-GB" sz="2300" dirty="0"/>
              <a:t> </a:t>
            </a:r>
            <a:r>
              <a:rPr lang="en-GB" sz="2300" dirty="0" err="1"/>
              <a:t>moći</a:t>
            </a:r>
            <a:r>
              <a:rPr lang="en-GB" sz="2300" dirty="0"/>
              <a:t> </a:t>
            </a:r>
            <a:r>
              <a:rPr lang="en-GB" sz="2300" dirty="0" err="1"/>
              <a:t>zaposliti</a:t>
            </a:r>
            <a:r>
              <a:rPr lang="en-GB" sz="2300" dirty="0"/>
              <a:t>.”)</a:t>
            </a:r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1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7483" y="2449288"/>
            <a:ext cx="7451866" cy="1528355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Europske regulative i preporuke</a:t>
            </a:r>
            <a:endParaRPr lang="en-GB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77898" y="2834748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60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221382"/>
            <a:ext cx="4497977" cy="194351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Međunarodni dokumenti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62" y="1513131"/>
            <a:ext cx="5153735" cy="3581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Konvencija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za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zaštitu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ljudskih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prava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temeljnih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sloboda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200" dirty="0">
                <a:solidFill>
                  <a:prstClr val="black"/>
                </a:solidFill>
                <a:ea typeface="Verdana" panose="020B0604030504040204" pitchFamily="34" charset="0"/>
              </a:rPr>
              <a:t>Konvencija o pravima osoba s invaliditetom</a:t>
            </a: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Direktiva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(EU) 2016/2102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Europskog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parlamenta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Vijeća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341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862156"/>
            <a:ext cx="4497977" cy="4238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Konvencija za zaštitu ljudskih prava i temeljnih sloboda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62" y="1441050"/>
            <a:ext cx="5153735" cy="3790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200" dirty="0">
                <a:solidFill>
                  <a:prstClr val="black"/>
                </a:solidFill>
                <a:ea typeface="Verdana" panose="020B0604030504040204" pitchFamily="34" charset="0"/>
              </a:rPr>
              <a:t>Stupila na snagu 1953. godine</a:t>
            </a:r>
          </a:p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Članak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14.: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Zabrana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diskriminacije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sz="2200" dirty="0">
                <a:solidFill>
                  <a:prstClr val="black"/>
                </a:solidFill>
                <a:ea typeface="Verdana" panose="020B0604030504040204" pitchFamily="34" charset="0"/>
              </a:rPr>
              <a:t>Članak 2. protokola uz Konvenciju: Pravo na obrazovanje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4F530AD-2A07-B4D4-22A6-81DED86737B7}"/>
              </a:ext>
            </a:extLst>
          </p:cNvPr>
          <p:cNvSpPr txBox="1">
            <a:spLocks/>
          </p:cNvSpPr>
          <p:nvPr/>
        </p:nvSpPr>
        <p:spPr>
          <a:xfrm>
            <a:off x="799011" y="5218610"/>
            <a:ext cx="5153735" cy="11429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Zaštita temeljnih građanskih i političkih prava i sloboda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18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966657"/>
            <a:ext cx="4497977" cy="4238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Konvencija o pravima osoba s invaliditetom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62" y="1982307"/>
            <a:ext cx="5153735" cy="3790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P</a:t>
            </a:r>
            <a:r>
              <a:rPr lang="pt-BR" sz="2200" dirty="0">
                <a:solidFill>
                  <a:prstClr val="black"/>
                </a:solidFill>
                <a:ea typeface="Verdana" panose="020B0604030504040204" pitchFamily="34" charset="0"/>
              </a:rPr>
              <a:t>romicanje i zaštita prava osoba s invaliditetom</a:t>
            </a:r>
          </a:p>
          <a:p>
            <a:pPr>
              <a:lnSpc>
                <a:spcPct val="150000"/>
              </a:lnSpc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U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svojena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2006.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godine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26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829500"/>
            <a:ext cx="4497977" cy="4238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Konvencija o pravima osoba s invaliditetom: Članak 2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6628962" y="1453142"/>
            <a:ext cx="5153735" cy="184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Naglašava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važnost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korištenja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univerzalnog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dizajna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C010756-1504-91D8-F749-6D5B8C5C5608}"/>
              </a:ext>
            </a:extLst>
          </p:cNvPr>
          <p:cNvSpPr txBox="1">
            <a:spLocks/>
          </p:cNvSpPr>
          <p:nvPr/>
        </p:nvSpPr>
        <p:spPr>
          <a:xfrm>
            <a:off x="811633" y="4911651"/>
            <a:ext cx="5040525" cy="7641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D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iskriminacija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na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osnovi</a:t>
            </a:r>
            <a:r>
              <a:rPr lang="en-GB" sz="22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2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invaliditeta</a:t>
            </a: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.</a:t>
            </a: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182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30639"/>
            <a:ext cx="4497977" cy="4238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dirty="0"/>
              <a:t>Konvencija o pravima osoba s invaliditetom</a:t>
            </a:r>
            <a:r>
              <a:rPr lang="hr-HR" dirty="0"/>
              <a:t>: Čanak 24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799011" y="4511081"/>
            <a:ext cx="5153735" cy="583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osoba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.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CDCC1F7-B844-86FE-37E3-01583F45E45A}"/>
              </a:ext>
            </a:extLst>
          </p:cNvPr>
          <p:cNvSpPr txBox="1">
            <a:spLocks/>
          </p:cNvSpPr>
          <p:nvPr/>
        </p:nvSpPr>
        <p:spPr>
          <a:xfrm>
            <a:off x="6628961" y="794689"/>
            <a:ext cx="5493370" cy="768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Države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potpisnice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moraju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osigurati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slijedeće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11" y="1628213"/>
            <a:ext cx="5388868" cy="46909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Zaštitu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od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isključenosti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iz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općeg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obrazovnog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sustava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Pristup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kvalitetnom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besplatnom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osnovnom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srednjem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obrazovanju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Razumnu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prilagodbu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individualnim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potrebama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Adekvatan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sustav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podrške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Pružanje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učinkovitih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individualiziranih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mjera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809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263" y="1025523"/>
            <a:ext cx="4497977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Etika i moral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851263" y="2582180"/>
            <a:ext cx="4609011" cy="3388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Etika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= 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skup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načela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moralnog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ponašanja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nekog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društva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;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filozofska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disciplina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koja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GB" sz="2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proučava</a:t>
            </a:r>
            <a:r>
              <a:rPr kumimoji="0" lang="en-GB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moral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933762" y="2582180"/>
            <a:ext cx="4765766" cy="33882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400" b="1" dirty="0">
                <a:latin typeface="Verdana" panose="020B0604030504040204" pitchFamily="34" charset="0"/>
                <a:ea typeface="Verdana" panose="020B0604030504040204" pitchFamily="34" charset="0"/>
              </a:rPr>
              <a:t>Moral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=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sustav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nepisanih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društvenih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pravila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koje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pripadnici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nekog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društva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prihvaćaju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kao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dolične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;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nisu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apsolutno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važeća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i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kršenje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istih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ne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dovodi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uvijek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) do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pravnih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posljedica</a:t>
            </a:r>
            <a:endParaRPr lang="en-GB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80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39188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dirty="0"/>
              <a:t>Konvencija o pravima osoba s invaliditetom: Čanak 24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799011" y="4635175"/>
            <a:ext cx="5153735" cy="583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osoba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.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CDCC1F7-B844-86FE-37E3-01583F45E45A}"/>
              </a:ext>
            </a:extLst>
          </p:cNvPr>
          <p:cNvSpPr txBox="1">
            <a:spLocks/>
          </p:cNvSpPr>
          <p:nvPr/>
        </p:nvSpPr>
        <p:spPr>
          <a:xfrm>
            <a:off x="6628961" y="1109171"/>
            <a:ext cx="5493370" cy="1112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l-PL" sz="2100" dirty="0">
                <a:solidFill>
                  <a:prstClr val="black"/>
                </a:solidFill>
                <a:ea typeface="Verdana" panose="020B0604030504040204" pitchFamily="34" charset="0"/>
              </a:rPr>
              <a:t>Zakonodavac je dužan poduzeti potrebne mjere za: 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11" y="2535166"/>
            <a:ext cx="5388868" cy="3076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Olakšavanje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pristupa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kreiranje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inkluzivnog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okruženja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Obuku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stručnjaka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Zapošljavanje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učitelja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Suzbijanje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diskriminacije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5102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39188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dirty="0"/>
              <a:t>Konvencija o pravima osoba s invaliditetom: Čanak 24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799011" y="4635175"/>
            <a:ext cx="5153735" cy="583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osoba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.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CDCC1F7-B844-86FE-37E3-01583F45E45A}"/>
              </a:ext>
            </a:extLst>
          </p:cNvPr>
          <p:cNvSpPr txBox="1">
            <a:spLocks/>
          </p:cNvSpPr>
          <p:nvPr/>
        </p:nvSpPr>
        <p:spPr>
          <a:xfrm>
            <a:off x="6628961" y="1079537"/>
            <a:ext cx="5493370" cy="1112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Inkluzivno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zahtijeva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osiguravanje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: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11" y="2420635"/>
            <a:ext cx="5388868" cy="3076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Svake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neophodne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potpore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Tehničke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pomoći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Poučavanja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vještina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koje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bi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olakšale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puno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ravnopravno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sudjelovanje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u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životu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zajednice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4890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39188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BR" dirty="0"/>
              <a:t>Konvencija o pravima osoba s invaliditetom: Čanak 24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EEAE0DB-6FB1-3087-4CA7-D3F868AEEEBC}"/>
              </a:ext>
            </a:extLst>
          </p:cNvPr>
          <p:cNvSpPr txBox="1">
            <a:spLocks/>
          </p:cNvSpPr>
          <p:nvPr/>
        </p:nvSpPr>
        <p:spPr>
          <a:xfrm>
            <a:off x="799011" y="4635175"/>
            <a:ext cx="5153735" cy="583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osoba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s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invaliditetom</a:t>
            </a: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.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ea typeface="Verdana" panose="020B0604030504040204" pitchFamily="34" charset="0"/>
            </a:endParaRP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CDCC1F7-B844-86FE-37E3-01583F45E45A}"/>
              </a:ext>
            </a:extLst>
          </p:cNvPr>
          <p:cNvSpPr txBox="1">
            <a:spLocks/>
          </p:cNvSpPr>
          <p:nvPr/>
        </p:nvSpPr>
        <p:spPr>
          <a:xfrm>
            <a:off x="6628961" y="1079537"/>
            <a:ext cx="5493370" cy="11124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U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svrhu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poučavanja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vještina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koje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bi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olakšale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puno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ravnopravno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sudjelovanje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u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životu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zajednice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,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države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će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omogućiti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sljedeće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: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81212" y="2904647"/>
            <a:ext cx="5388868" cy="3076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Poštivanje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jezičnog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identiteta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Učenje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Brailleova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pisma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Učenje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znakovnog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jezika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Uvježbavanje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vještina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orijentacije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pokretljivosti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Stručnu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obuke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učitelja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0987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419971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Konvencija o pravima osoba s invaliditetom: Točka 5. Članak 24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11" y="1365798"/>
            <a:ext cx="5388868" cy="27889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Osiguravanje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pristupa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općem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tercijarnom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,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stručnom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usavršavanju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,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obrazovanju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odraslih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cjeloživotnom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učenju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Osiguravanje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razumne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prilagodbe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7666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419971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Direktiva</a:t>
            </a:r>
            <a:r>
              <a:rPr lang="en-GB" dirty="0"/>
              <a:t> (EU) 2016/2102 </a:t>
            </a:r>
            <a:r>
              <a:rPr lang="hr-HR" dirty="0"/>
              <a:t>Europskog Parlamenta i vijeća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11" y="1369307"/>
            <a:ext cx="5388868" cy="22925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O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siguravanje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pristupačnost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internetskih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stranica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mobilnih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aplikacija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tijela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javnog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sektora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D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onesena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2016.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godine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4085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419971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Direktiva</a:t>
            </a:r>
            <a:r>
              <a:rPr lang="en-GB" dirty="0"/>
              <a:t> (EU) 2016/2102 </a:t>
            </a:r>
            <a:r>
              <a:rPr lang="hr-HR" dirty="0"/>
              <a:t>Europskog Parlamenta i vijeća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11" y="1314027"/>
            <a:ext cx="5147423" cy="21488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Pristupačnost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=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načela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tehnike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koje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treba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poštovati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u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odnosu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internetske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stranice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i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mobilne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aplikacije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249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685799"/>
            <a:ext cx="4497977" cy="419971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Direktiva</a:t>
            </a:r>
            <a:r>
              <a:rPr lang="en-GB" dirty="0"/>
              <a:t> (EU) 2016/2102 </a:t>
            </a:r>
            <a:r>
              <a:rPr lang="hr-HR" dirty="0"/>
              <a:t>Europskog Parlamenta i vijeća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01E573-A288-50B0-F720-7CB56CEAB9DE}"/>
              </a:ext>
            </a:extLst>
          </p:cNvPr>
          <p:cNvSpPr txBox="1">
            <a:spLocks/>
          </p:cNvSpPr>
          <p:nvPr/>
        </p:nvSpPr>
        <p:spPr>
          <a:xfrm>
            <a:off x="6622209" y="1342667"/>
            <a:ext cx="5147423" cy="979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Osnovna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načela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digitalne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pristupačnosti</a:t>
            </a:r>
            <a:r>
              <a:rPr lang="hr-HR" sz="2100" dirty="0">
                <a:solidFill>
                  <a:prstClr val="black"/>
                </a:solidFill>
                <a:ea typeface="Verdana" panose="020B0604030504040204" pitchFamily="34" charset="0"/>
              </a:rPr>
              <a:t>: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8195714-22D2-8482-94EA-69EAFA5E7056}"/>
              </a:ext>
            </a:extLst>
          </p:cNvPr>
          <p:cNvSpPr txBox="1">
            <a:spLocks/>
          </p:cNvSpPr>
          <p:nvPr/>
        </p:nvSpPr>
        <p:spPr>
          <a:xfrm>
            <a:off x="6622209" y="2322379"/>
            <a:ext cx="5147423" cy="38034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Mogućnost</a:t>
            </a:r>
            <a:r>
              <a:rPr lang="en-GB" sz="2100" dirty="0">
                <a:solidFill>
                  <a:prstClr val="black"/>
                </a:solidFill>
                <a:ea typeface="Verdana" panose="020B0604030504040204" pitchFamily="34" charset="0"/>
              </a:rPr>
              <a:t> </a:t>
            </a: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opažanja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Operabilnost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Razumljivost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100" dirty="0" err="1">
                <a:solidFill>
                  <a:prstClr val="black"/>
                </a:solidFill>
                <a:ea typeface="Verdana" panose="020B0604030504040204" pitchFamily="34" charset="0"/>
              </a:rPr>
              <a:t>Stabilnost</a:t>
            </a:r>
            <a:endParaRPr lang="en-GB" sz="2100" dirty="0">
              <a:solidFill>
                <a:prstClr val="black"/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0022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art designed and shaped from different words, the main word being &quot;Thank You&quot;.">
            <a:extLst>
              <a:ext uri="{FF2B5EF4-FFF2-40B4-BE49-F238E27FC236}">
                <a16:creationId xmlns:a16="http://schemas.microsoft.com/office/drawing/2014/main" id="{F5E159F8-442F-14E8-BBA1-1D53CF5A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91" y="0"/>
            <a:ext cx="12246591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199741A-0B15-F10D-5F01-CA714A1AA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653685-9C1C-735C-7914-8C8A1E4AB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3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sz="2300" dirty="0"/>
              <a:t>Tko su osobe s invaliditetom?</a:t>
            </a:r>
          </a:p>
          <a:p>
            <a:pPr>
              <a:lnSpc>
                <a:spcPct val="150000"/>
              </a:lnSpc>
            </a:pPr>
            <a:r>
              <a:rPr lang="hr-HR" sz="2300" dirty="0"/>
              <a:t>Opišite?</a:t>
            </a:r>
            <a:endParaRPr lang="en-GB" sz="2300" dirty="0"/>
          </a:p>
          <a:p>
            <a:pPr>
              <a:lnSpc>
                <a:spcPct val="150000"/>
              </a:lnSpc>
            </a:pPr>
            <a:endParaRPr lang="en-GB" sz="23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4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4" y="1025523"/>
            <a:ext cx="4497977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Osobe s invaliditetom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EE30DD1-3E45-F790-3F6F-6B7485882063}"/>
              </a:ext>
            </a:extLst>
          </p:cNvPr>
          <p:cNvSpPr txBox="1">
            <a:spLocks/>
          </p:cNvSpPr>
          <p:nvPr/>
        </p:nvSpPr>
        <p:spPr>
          <a:xfrm>
            <a:off x="792484" y="2582180"/>
            <a:ext cx="5036816" cy="3388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hr-HR" sz="2200" dirty="0">
                <a:ea typeface="Verdana" panose="020B0604030504040204" pitchFamily="34" charset="0"/>
              </a:rPr>
              <a:t>O</a:t>
            </a:r>
            <a:r>
              <a:rPr lang="en-GB" sz="2200" dirty="0" err="1">
                <a:ea typeface="Verdana" panose="020B0604030504040204" pitchFamily="34" charset="0"/>
              </a:rPr>
              <a:t>sobe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koje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imaju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dugotrajna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tjelesna</a:t>
            </a:r>
            <a:r>
              <a:rPr lang="en-GB" sz="2200" dirty="0">
                <a:ea typeface="Verdana" panose="020B0604030504040204" pitchFamily="34" charset="0"/>
              </a:rPr>
              <a:t>, </a:t>
            </a:r>
            <a:r>
              <a:rPr lang="en-GB" sz="2200" dirty="0" err="1">
                <a:ea typeface="Verdana" panose="020B0604030504040204" pitchFamily="34" charset="0"/>
              </a:rPr>
              <a:t>mentalna</a:t>
            </a:r>
            <a:r>
              <a:rPr lang="en-GB" sz="2200" dirty="0">
                <a:ea typeface="Verdana" panose="020B0604030504040204" pitchFamily="34" charset="0"/>
              </a:rPr>
              <a:t>, </a:t>
            </a:r>
            <a:r>
              <a:rPr lang="en-GB" sz="2200" dirty="0" err="1">
                <a:ea typeface="Verdana" panose="020B0604030504040204" pitchFamily="34" charset="0"/>
              </a:rPr>
              <a:t>intelektualna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ili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osjetilna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oštećenja</a:t>
            </a:r>
            <a:r>
              <a:rPr lang="en-GB" sz="2200" dirty="0">
                <a:ea typeface="Verdana" panose="020B0604030504040204" pitchFamily="34" charset="0"/>
              </a:rPr>
              <a:t>, </a:t>
            </a:r>
            <a:r>
              <a:rPr lang="en-GB" sz="2200" dirty="0" err="1">
                <a:ea typeface="Verdana" panose="020B0604030504040204" pitchFamily="34" charset="0"/>
              </a:rPr>
              <a:t>koja</a:t>
            </a:r>
            <a:r>
              <a:rPr lang="en-GB" sz="2200" dirty="0">
                <a:ea typeface="Verdana" panose="020B0604030504040204" pitchFamily="34" charset="0"/>
              </a:rPr>
              <a:t> u </a:t>
            </a:r>
            <a:r>
              <a:rPr lang="en-GB" sz="2200" dirty="0" err="1">
                <a:ea typeface="Verdana" panose="020B0604030504040204" pitchFamily="34" charset="0"/>
              </a:rPr>
              <a:t>međudjelovanju</a:t>
            </a:r>
            <a:r>
              <a:rPr lang="en-GB" sz="2200" dirty="0">
                <a:ea typeface="Verdana" panose="020B0604030504040204" pitchFamily="34" charset="0"/>
              </a:rPr>
              <a:t> s </a:t>
            </a:r>
            <a:r>
              <a:rPr lang="en-GB" sz="2200" dirty="0" err="1">
                <a:ea typeface="Verdana" panose="020B0604030504040204" pitchFamily="34" charset="0"/>
              </a:rPr>
              <a:t>različitim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preprekama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mogu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sprječavati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njihovo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puno</a:t>
            </a:r>
            <a:r>
              <a:rPr lang="en-GB" sz="2200" dirty="0">
                <a:ea typeface="Verdana" panose="020B0604030504040204" pitchFamily="34" charset="0"/>
              </a:rPr>
              <a:t> i </a:t>
            </a:r>
            <a:r>
              <a:rPr lang="en-GB" sz="2200" dirty="0" err="1">
                <a:ea typeface="Verdana" panose="020B0604030504040204" pitchFamily="34" charset="0"/>
              </a:rPr>
              <a:t>učinkovito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sudjelovanje</a:t>
            </a:r>
            <a:r>
              <a:rPr lang="en-GB" sz="2200" dirty="0">
                <a:ea typeface="Verdana" panose="020B0604030504040204" pitchFamily="34" charset="0"/>
              </a:rPr>
              <a:t> u </a:t>
            </a:r>
            <a:r>
              <a:rPr lang="en-GB" sz="2200" dirty="0" err="1">
                <a:ea typeface="Verdana" panose="020B0604030504040204" pitchFamily="34" charset="0"/>
              </a:rPr>
              <a:t>društvu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na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ravnopravnoj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osnovi</a:t>
            </a:r>
            <a:r>
              <a:rPr lang="en-GB" sz="2200" dirty="0">
                <a:ea typeface="Verdana" panose="020B0604030504040204" pitchFamily="34" charset="0"/>
              </a:rPr>
              <a:t> s </a:t>
            </a:r>
            <a:r>
              <a:rPr lang="en-GB" sz="2200" dirty="0" err="1">
                <a:ea typeface="Verdana" panose="020B0604030504040204" pitchFamily="34" charset="0"/>
              </a:rPr>
              <a:t>drugima</a:t>
            </a:r>
            <a:r>
              <a:rPr lang="en-GB" sz="2200" dirty="0">
                <a:ea typeface="Verdana" panose="020B0604030504040204" pitchFamily="34" charset="0"/>
              </a:rPr>
              <a:t> (UN, 2006)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46379" y="1158328"/>
            <a:ext cx="4920781" cy="50595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200" dirty="0" err="1">
                <a:ea typeface="Verdana" panose="020B0604030504040204" pitchFamily="34" charset="0"/>
              </a:rPr>
              <a:t>Pravni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termin</a:t>
            </a: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200" dirty="0" err="1">
                <a:ea typeface="Verdana" panose="020B0604030504040204" pitchFamily="34" charset="0"/>
              </a:rPr>
              <a:t>Propisana</a:t>
            </a:r>
            <a:r>
              <a:rPr lang="en-GB" sz="2200" dirty="0">
                <a:ea typeface="Verdana" panose="020B0604030504040204" pitchFamily="34" charset="0"/>
              </a:rPr>
              <a:t> je </a:t>
            </a:r>
            <a:r>
              <a:rPr lang="en-GB" sz="2200" dirty="0" err="1">
                <a:ea typeface="Verdana" panose="020B0604030504040204" pitchFamily="34" charset="0"/>
              </a:rPr>
              <a:t>vrsta</a:t>
            </a:r>
            <a:r>
              <a:rPr lang="en-GB" sz="2200" dirty="0">
                <a:ea typeface="Verdana" panose="020B0604030504040204" pitchFamily="34" charset="0"/>
              </a:rPr>
              <a:t> i </a:t>
            </a:r>
            <a:r>
              <a:rPr lang="en-GB" sz="2200" dirty="0" err="1">
                <a:ea typeface="Verdana" panose="020B0604030504040204" pitchFamily="34" charset="0"/>
              </a:rPr>
              <a:t>stupanj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oštećenja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na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temelju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koje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osoba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stječe</a:t>
            </a:r>
            <a:r>
              <a:rPr lang="en-GB" sz="2200" dirty="0">
                <a:ea typeface="Verdana" panose="020B0604030504040204" pitchFamily="34" charset="0"/>
              </a:rPr>
              <a:t> status </a:t>
            </a:r>
            <a:r>
              <a:rPr lang="en-GB" sz="2200" dirty="0" err="1">
                <a:ea typeface="Verdana" panose="020B0604030504040204" pitchFamily="34" charset="0"/>
              </a:rPr>
              <a:t>osobe</a:t>
            </a:r>
            <a:r>
              <a:rPr lang="en-GB" sz="2200" dirty="0">
                <a:ea typeface="Verdana" panose="020B0604030504040204" pitchFamily="34" charset="0"/>
              </a:rPr>
              <a:t> s </a:t>
            </a:r>
            <a:r>
              <a:rPr lang="en-GB" sz="2200" dirty="0" err="1">
                <a:ea typeface="Verdana" panose="020B0604030504040204" pitchFamily="34" charset="0"/>
              </a:rPr>
              <a:t>invaliditetom</a:t>
            </a: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200" dirty="0">
                <a:ea typeface="Verdana" panose="020B0604030504040204" pitchFamily="34" charset="0"/>
              </a:rPr>
              <a:t>Status OSI </a:t>
            </a:r>
            <a:r>
              <a:rPr lang="en-GB" sz="2200" dirty="0" err="1">
                <a:ea typeface="Verdana" panose="020B0604030504040204" pitchFamily="34" charset="0"/>
              </a:rPr>
              <a:t>posljedično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omogućava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druge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pravne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ishode</a:t>
            </a:r>
            <a:r>
              <a:rPr lang="en-GB" sz="2200" dirty="0">
                <a:ea typeface="Verdana" panose="020B0604030504040204" pitchFamily="34" charset="0"/>
              </a:rPr>
              <a:t> (</a:t>
            </a:r>
            <a:r>
              <a:rPr lang="en-GB" sz="2200" dirty="0" err="1">
                <a:ea typeface="Verdana" panose="020B0604030504040204" pitchFamily="34" charset="0"/>
              </a:rPr>
              <a:t>naknade</a:t>
            </a:r>
            <a:r>
              <a:rPr lang="en-GB" sz="2200" dirty="0">
                <a:ea typeface="Verdana" panose="020B0604030504040204" pitchFamily="34" charset="0"/>
              </a:rPr>
              <a:t>, </a:t>
            </a:r>
            <a:r>
              <a:rPr lang="en-GB" sz="2200" dirty="0" err="1">
                <a:ea typeface="Verdana" panose="020B0604030504040204" pitchFamily="34" charset="0"/>
              </a:rPr>
              <a:t>oblici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zdravstvenih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usluga</a:t>
            </a:r>
            <a:r>
              <a:rPr lang="en-GB" sz="2200" dirty="0">
                <a:ea typeface="Verdana" panose="020B0604030504040204" pitchFamily="34" charset="0"/>
              </a:rPr>
              <a:t>, </a:t>
            </a:r>
            <a:r>
              <a:rPr lang="en-GB" sz="2200" dirty="0" err="1">
                <a:ea typeface="Verdana" panose="020B0604030504040204" pitchFamily="34" charset="0"/>
              </a:rPr>
              <a:t>prednosti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pri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zapošljavanju</a:t>
            </a:r>
            <a:r>
              <a:rPr lang="en-GB" sz="2200" dirty="0">
                <a:ea typeface="Verdana" panose="020B0604030504040204" pitchFamily="34" charset="0"/>
              </a:rPr>
              <a:t> i sl.)</a:t>
            </a: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384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011" y="1491430"/>
            <a:ext cx="4497977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Obrazovanje odraslih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52911" y="1491430"/>
            <a:ext cx="4822810" cy="50595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200" dirty="0">
                <a:ea typeface="Verdana" panose="020B0604030504040204" pitchFamily="34" charset="0"/>
              </a:rPr>
              <a:t>Cjeloživotno obrazovanje: zahtjev modernog društva</a:t>
            </a:r>
          </a:p>
          <a:p>
            <a:pPr>
              <a:lnSpc>
                <a:spcPct val="150000"/>
              </a:lnSpc>
            </a:pPr>
            <a:r>
              <a:rPr lang="hr-HR" sz="2200" dirty="0">
                <a:ea typeface="Verdana" panose="020B0604030504040204" pitchFamily="34" charset="0"/>
              </a:rPr>
              <a:t>Obrazovanje dostupno svima: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hr-HR" sz="2000" dirty="0">
                <a:latin typeface="Verdana"/>
                <a:ea typeface="Verdana"/>
                <a:cs typeface="Verdana"/>
                <a:sym typeface="Verdana"/>
              </a:rPr>
              <a:t>privilegija modernog društva</a:t>
            </a: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310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4" y="1025523"/>
            <a:ext cx="4497977" cy="484623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Etički pristup osobama s invaliditetom u obrazovanju odraslih – što je to?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52911" y="1233198"/>
            <a:ext cx="4822810" cy="50595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200" dirty="0">
                <a:solidFill>
                  <a:prstClr val="black"/>
                </a:solidFill>
                <a:ea typeface="Verdana" panose="020B0604030504040204" pitchFamily="34" charset="0"/>
              </a:rPr>
              <a:t>pristup koji pripadnici društva percipiraju moralnim</a:t>
            </a:r>
          </a:p>
          <a:p>
            <a:pPr>
              <a:lnSpc>
                <a:spcPct val="150000"/>
              </a:lnSpc>
            </a:pPr>
            <a:r>
              <a:rPr lang="pl-PL" sz="2200" dirty="0">
                <a:ea typeface="Verdana" panose="020B0604030504040204" pitchFamily="34" charset="0"/>
              </a:rPr>
              <a:t>Što je moralno, procjenjuje se za svaku specifičnu situaciju posebno</a:t>
            </a:r>
            <a:endParaRPr lang="en-GB" sz="2200" dirty="0"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534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6679914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300" dirty="0"/>
              <a:t>Bi li se </a:t>
            </a:r>
            <a:r>
              <a:rPr lang="en-GB" sz="2300" dirty="0" err="1"/>
              <a:t>uopće</a:t>
            </a:r>
            <a:r>
              <a:rPr lang="en-GB" sz="2300" dirty="0"/>
              <a:t> od </a:t>
            </a:r>
            <a:r>
              <a:rPr lang="en-GB" sz="2300" dirty="0" err="1"/>
              <a:t>osoba</a:t>
            </a:r>
            <a:r>
              <a:rPr lang="en-GB" sz="2300" dirty="0"/>
              <a:t> s </a:t>
            </a:r>
            <a:r>
              <a:rPr lang="en-GB" sz="2300" dirty="0" err="1"/>
              <a:t>invaliditetom</a:t>
            </a:r>
            <a:r>
              <a:rPr lang="en-GB" sz="2300" dirty="0"/>
              <a:t> </a:t>
            </a:r>
            <a:r>
              <a:rPr lang="en-GB" sz="2300" dirty="0" err="1"/>
              <a:t>trebalo</a:t>
            </a:r>
            <a:r>
              <a:rPr lang="en-GB" sz="2300" dirty="0"/>
              <a:t> </a:t>
            </a:r>
            <a:r>
              <a:rPr lang="en-GB" sz="2300" u="sng" dirty="0" err="1"/>
              <a:t>očekivati</a:t>
            </a:r>
            <a:r>
              <a:rPr lang="en-GB" sz="2300" dirty="0"/>
              <a:t> </a:t>
            </a:r>
            <a:r>
              <a:rPr lang="en-GB" sz="2300" dirty="0" err="1"/>
              <a:t>uključivanje</a:t>
            </a:r>
            <a:r>
              <a:rPr lang="en-GB" sz="2300" dirty="0"/>
              <a:t> u </a:t>
            </a:r>
            <a:r>
              <a:rPr lang="en-GB" sz="2300" dirty="0" err="1"/>
              <a:t>obrazovanje</a:t>
            </a:r>
            <a:r>
              <a:rPr lang="en-GB" sz="2300" dirty="0"/>
              <a:t> </a:t>
            </a:r>
            <a:r>
              <a:rPr lang="en-GB" sz="2300" dirty="0" err="1"/>
              <a:t>odraslih</a:t>
            </a:r>
            <a:r>
              <a:rPr lang="en-GB" sz="2300" dirty="0"/>
              <a:t>?</a:t>
            </a:r>
          </a:p>
          <a:p>
            <a:pPr>
              <a:lnSpc>
                <a:spcPct val="150000"/>
              </a:lnSpc>
            </a:pPr>
            <a:r>
              <a:rPr lang="en-GB" sz="2300" dirty="0"/>
              <a:t>Bi li se </a:t>
            </a:r>
            <a:r>
              <a:rPr lang="en-GB" sz="2300" dirty="0" err="1"/>
              <a:t>trebalo</a:t>
            </a:r>
            <a:r>
              <a:rPr lang="en-GB" sz="2300" dirty="0"/>
              <a:t> </a:t>
            </a:r>
            <a:r>
              <a:rPr lang="en-GB" sz="2300" u="sng" dirty="0" err="1"/>
              <a:t>dopustiti</a:t>
            </a:r>
            <a:r>
              <a:rPr lang="en-GB" sz="2300" dirty="0"/>
              <a:t> </a:t>
            </a:r>
            <a:r>
              <a:rPr lang="en-GB" sz="2300" dirty="0" err="1"/>
              <a:t>uključivanje</a:t>
            </a:r>
            <a:r>
              <a:rPr lang="en-GB" sz="2300" dirty="0"/>
              <a:t> u </a:t>
            </a:r>
            <a:r>
              <a:rPr lang="en-GB" sz="2300" dirty="0" err="1"/>
              <a:t>obrazovanje</a:t>
            </a:r>
            <a:r>
              <a:rPr lang="en-GB" sz="2300" dirty="0"/>
              <a:t> </a:t>
            </a:r>
            <a:r>
              <a:rPr lang="en-GB" sz="2300" dirty="0" err="1"/>
              <a:t>odraslih</a:t>
            </a:r>
            <a:r>
              <a:rPr lang="en-GB" sz="2300" dirty="0"/>
              <a:t>?</a:t>
            </a:r>
          </a:p>
          <a:p>
            <a:pPr>
              <a:lnSpc>
                <a:spcPct val="150000"/>
              </a:lnSpc>
            </a:pPr>
            <a:endParaRPr lang="en-GB" sz="2300" dirty="0"/>
          </a:p>
          <a:p>
            <a:pPr marL="0" indent="0">
              <a:buNone/>
            </a:pPr>
            <a:endParaRPr lang="en-GB" sz="2300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16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4" y="1025524"/>
            <a:ext cx="4497977" cy="31872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Odnos društva prema OSI kroz povijest</a:t>
            </a:r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B19E6DC-F258-E0BC-39F7-6373D15C0356}"/>
              </a:ext>
            </a:extLst>
          </p:cNvPr>
          <p:cNvSpPr txBox="1">
            <a:spLocks/>
          </p:cNvSpPr>
          <p:nvPr/>
        </p:nvSpPr>
        <p:spPr>
          <a:xfrm>
            <a:off x="6652911" y="1491430"/>
            <a:ext cx="4822810" cy="50595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200" dirty="0">
                <a:solidFill>
                  <a:prstClr val="black"/>
                </a:solidFill>
                <a:ea typeface="Verdana" panose="020B0604030504040204" pitchFamily="34" charset="0"/>
              </a:rPr>
              <a:t>Model milosrđa ili vjerski model</a:t>
            </a:r>
          </a:p>
          <a:p>
            <a:pPr>
              <a:lnSpc>
                <a:spcPct val="150000"/>
              </a:lnSpc>
            </a:pPr>
            <a:r>
              <a:rPr lang="en-GB" sz="2200" dirty="0" err="1">
                <a:ea typeface="Verdana" panose="020B0604030504040204" pitchFamily="34" charset="0"/>
              </a:rPr>
              <a:t>Medicinski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ili</a:t>
            </a:r>
            <a:r>
              <a:rPr lang="en-GB" sz="2200" dirty="0">
                <a:ea typeface="Verdana" panose="020B0604030504040204" pitchFamily="34" charset="0"/>
              </a:rPr>
              <a:t> </a:t>
            </a:r>
            <a:r>
              <a:rPr lang="en-GB" sz="2200" dirty="0" err="1">
                <a:ea typeface="Verdana" panose="020B0604030504040204" pitchFamily="34" charset="0"/>
              </a:rPr>
              <a:t>genetski</a:t>
            </a:r>
            <a:r>
              <a:rPr lang="en-GB" sz="2200" dirty="0">
                <a:ea typeface="Verdana" panose="020B0604030504040204" pitchFamily="34" charset="0"/>
              </a:rPr>
              <a:t> model</a:t>
            </a:r>
          </a:p>
          <a:p>
            <a:pPr>
              <a:lnSpc>
                <a:spcPct val="150000"/>
              </a:lnSpc>
            </a:pPr>
            <a:r>
              <a:rPr lang="en-GB" sz="2200" dirty="0" err="1">
                <a:ea typeface="Verdana" panose="020B0604030504040204" pitchFamily="34" charset="0"/>
              </a:rPr>
              <a:t>Socijalni</a:t>
            </a:r>
            <a:r>
              <a:rPr lang="en-GB" sz="2200" dirty="0">
                <a:ea typeface="Verdana" panose="020B0604030504040204" pitchFamily="34" charset="0"/>
              </a:rPr>
              <a:t> model</a:t>
            </a:r>
          </a:p>
          <a:p>
            <a:pPr>
              <a:lnSpc>
                <a:spcPct val="150000"/>
              </a:lnSpc>
            </a:pPr>
            <a:endParaRPr lang="en-GB" sz="2200" dirty="0"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835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19011</TotalTime>
  <Words>1059</Words>
  <Application>Microsoft Office PowerPoint</Application>
  <PresentationFormat>Widescreen</PresentationFormat>
  <Paragraphs>180</Paragraphs>
  <Slides>37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Verdana</vt:lpstr>
      <vt:lpstr>Office Theme</vt:lpstr>
      <vt:lpstr>Etički pristup osobama s invaliditetom u obrazovanju odraslih</vt:lpstr>
      <vt:lpstr>Sudionici</vt:lpstr>
      <vt:lpstr>Etika i moral</vt:lpstr>
      <vt:lpstr>Sudionici</vt:lpstr>
      <vt:lpstr>Osobe s invaliditetom</vt:lpstr>
      <vt:lpstr>Obrazovanje odraslih</vt:lpstr>
      <vt:lpstr>Etički pristup osobama s invaliditetom u obrazovanju odraslih – što je to?</vt:lpstr>
      <vt:lpstr>Sudionici</vt:lpstr>
      <vt:lpstr>Odnos društva prema OSI kroz povijest</vt:lpstr>
      <vt:lpstr>Prava osoba s invaliditetom</vt:lpstr>
      <vt:lpstr>Mogućnosti osoba s invaliditetom</vt:lpstr>
      <vt:lpstr>Fleksibilnost programa obrazovanja odraslih</vt:lpstr>
      <vt:lpstr>Sudionici</vt:lpstr>
      <vt:lpstr>Stereotipi, predrasude i diskriminacija</vt:lpstr>
      <vt:lpstr>Stavovi</vt:lpstr>
      <vt:lpstr>Stereotip</vt:lpstr>
      <vt:lpstr>Predrasuda</vt:lpstr>
      <vt:lpstr>Diskriminacija</vt:lpstr>
      <vt:lpstr>Osobe s invaliditetom</vt:lpstr>
      <vt:lpstr>PowerPoint Presentation</vt:lpstr>
      <vt:lpstr>Što možemo učiniti da ublažimo efekt predrasuda i smanjimo diskriminaciju?</vt:lpstr>
      <vt:lpstr>PowerPoint Presentation</vt:lpstr>
      <vt:lpstr>Sudionici</vt:lpstr>
      <vt:lpstr>Europske regulative i preporuke</vt:lpstr>
      <vt:lpstr>Međunarodni dokumenti</vt:lpstr>
      <vt:lpstr>Konvencija za zaštitu ljudskih prava i temeljnih sloboda</vt:lpstr>
      <vt:lpstr>Konvencija o pravima osoba s invaliditetom</vt:lpstr>
      <vt:lpstr>Konvencija o pravima osoba s invaliditetom: Članak 2</vt:lpstr>
      <vt:lpstr>Konvencija o pravima osoba s invaliditetom: Čanak 24</vt:lpstr>
      <vt:lpstr>Konvencija o pravima osoba s invaliditetom: Čanak 24</vt:lpstr>
      <vt:lpstr>Konvencija o pravima osoba s invaliditetom: Čanak 24</vt:lpstr>
      <vt:lpstr>Konvencija o pravima osoba s invaliditetom: Čanak 24</vt:lpstr>
      <vt:lpstr>Konvencija o pravima osoba s invaliditetom: Točka 5. Članak 24</vt:lpstr>
      <vt:lpstr>Direktiva (EU) 2016/2102 Europskog Parlamenta i vijeća</vt:lpstr>
      <vt:lpstr>Direktiva (EU) 2016/2102 Europskog Parlamenta i vijeća</vt:lpstr>
      <vt:lpstr>Direktiva (EU) 2016/2102 Europskog Parlamenta i vijeća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 Žagar</dc:creator>
  <cp:lastModifiedBy>Iva Žagar</cp:lastModifiedBy>
  <cp:revision>76</cp:revision>
  <dcterms:created xsi:type="dcterms:W3CDTF">2023-03-02T10:04:24Z</dcterms:created>
  <dcterms:modified xsi:type="dcterms:W3CDTF">2023-08-06T19:11:42Z</dcterms:modified>
</cp:coreProperties>
</file>