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04" r:id="rId7"/>
  </p:sldMasterIdLst>
  <p:notesMasterIdLst>
    <p:notesMasterId r:id="rId51"/>
  </p:notesMasterIdLst>
  <p:sldIdLst>
    <p:sldId id="305" r:id="rId8"/>
    <p:sldId id="256" r:id="rId9"/>
    <p:sldId id="263" r:id="rId10"/>
    <p:sldId id="268" r:id="rId11"/>
    <p:sldId id="265" r:id="rId12"/>
    <p:sldId id="264" r:id="rId13"/>
    <p:sldId id="257" r:id="rId14"/>
    <p:sldId id="258" r:id="rId15"/>
    <p:sldId id="259" r:id="rId16"/>
    <p:sldId id="306" r:id="rId17"/>
    <p:sldId id="260" r:id="rId18"/>
    <p:sldId id="309" r:id="rId19"/>
    <p:sldId id="267" r:id="rId20"/>
    <p:sldId id="272" r:id="rId21"/>
    <p:sldId id="269" r:id="rId22"/>
    <p:sldId id="262" r:id="rId23"/>
    <p:sldId id="273" r:id="rId24"/>
    <p:sldId id="310" r:id="rId25"/>
    <p:sldId id="271" r:id="rId26"/>
    <p:sldId id="281" r:id="rId27"/>
    <p:sldId id="275" r:id="rId28"/>
    <p:sldId id="27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83" r:id="rId40"/>
    <p:sldId id="296" r:id="rId41"/>
    <p:sldId id="297" r:id="rId42"/>
    <p:sldId id="298" r:id="rId43"/>
    <p:sldId id="300" r:id="rId44"/>
    <p:sldId id="299" r:id="rId45"/>
    <p:sldId id="303" r:id="rId46"/>
    <p:sldId id="302" r:id="rId47"/>
    <p:sldId id="307" r:id="rId48"/>
    <p:sldId id="304" r:id="rId49"/>
    <p:sldId id="308" r:id="rId5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5714" autoAdjust="0"/>
  </p:normalViewPr>
  <p:slideViewPr>
    <p:cSldViewPr snapToGrid="0">
      <p:cViewPr varScale="1">
        <p:scale>
          <a:sx n="95" d="100"/>
          <a:sy n="95" d="100"/>
        </p:scale>
        <p:origin x="117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A28F4-4EE3-46DC-BDD4-E19E8F9B8208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88A21-081A-40B9-83FB-C455EBFAC0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62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414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2037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6205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448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548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2333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76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72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472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372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583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982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8129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53695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6435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76063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73329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006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990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9129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7120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619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114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75503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6394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7320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1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501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075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169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47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8A21-081A-40B9-83FB-C455EBFAC0B1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34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1F0DF5-ADCD-46CD-BEAD-8146F5B9D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37EF3E-3F59-4011-AB61-DC44AB2C9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F9125B-2DFD-42F3-A946-3524C1B7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DAF2CD-1268-4E9E-952B-5C268087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1E86BC-ADA6-4F5D-BF2E-BB8758F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24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0B5A3D-356B-45B2-986F-F57CAC9A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F0C6D09-EF7F-4CB2-8C7D-F3A039BC8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4CDDD8-2388-4364-BA50-9621614A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715A34-3F76-452D-8E45-1322A06B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195DF7-9DAF-49EA-9EAB-FCD6C3D9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40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4DC321-8E5F-4474-911C-08BE61FAC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C682702-05E7-46FA-A047-73B17607F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36D9C9-B36D-48CF-8628-0BF7CC15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14BE70-A259-47AA-8FFA-5EA908DD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0AEBC1-A6A9-4CD4-AB5E-EF4BC6F5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335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AFDB-2F3E-4BF8-932B-DC3247BB3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11883-6939-4D0A-8BE6-68FF97FDC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2BA8-2959-4335-9B61-429DC7F2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63C0-9A7F-4FD8-B45A-A2EEAF7F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6BD4-4252-454B-9481-BE653E55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08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9CAF-B29D-4E2C-8B52-61CC94AE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1BB5-5039-438E-81C2-E014A9D1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749" y="1690688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4E7E-799C-4285-8C3B-2A2926FA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7C20-511A-4778-A38A-83FF5BF3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3329B-58E7-4EEE-ADAD-354DCD0F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248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41C2-177E-4A48-A965-48DF78A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1081-0FF3-4A87-9C14-25B0131B1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31BE-AFA7-4A82-8959-48AF0E7D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6931-4880-4D68-A04E-1593489B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2B11-2AAF-4D49-8769-EFD950B9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96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06A3-7E80-415C-B719-FB19118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D365-4C1F-4B38-86BA-F219DC9A3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9C12-7F24-4F72-926C-845B88B4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6980-2959-43E9-B83D-4FFB80F6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9A05B-8965-4E35-B024-EA3007B2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3F446-AA03-4EA0-9403-D8E39F6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814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766-CF08-41EC-8091-362EACF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12CE4-EFE8-42C7-BCB9-F2A4E0914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ECD3-83B3-47C0-9B4C-C2FAD2ED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68F99-F03F-4931-84BB-2E6D2980D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F7E3-57A5-4928-A52A-952869ADD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1961A-75B2-4203-8C94-BBDB9D2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937D7-DED5-4CBB-AD2A-7539CCE0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7B218-AB8C-4383-B2A2-A04282D7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647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040-CCC9-4138-9A73-A7F9926E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9FE80-D50D-4BE5-B0AA-9F73A06F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43230-9F20-4B0D-BA6E-AFE5394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AF8DC-D8A8-44C1-8F49-D5DFC038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656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B09BB-859F-496D-B5F2-20F95E06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F2860-067C-49DE-8C54-936E83E9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14A3F-59D0-424A-A7E7-618ACFCD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3537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3CA4-B77A-4AEE-BA41-0282F807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9104-58B4-4E1E-A57F-980AAA85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4161C-DC3D-4B20-A0D1-B04A90F5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ACFF9-D1C4-4A25-87DB-6909A334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05498-525E-4518-88F5-71539216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47A1-ED02-4133-8632-F904ED02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357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173F9B-84EC-4663-A16D-06A639C9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37B3A9-F4A2-466F-BF59-7BBEE208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604FF2-77E1-477D-AEB4-AE3CE2A6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500762-4B08-45DC-AD99-9FA445D4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850A81-5B98-42AB-856F-D7281BD8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681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69E5-4E18-4F05-811E-390C590E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09666-3DE7-41DA-98A4-59FB293F8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748F-A4B3-4DAA-A073-CFF3681F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38EC3-B1D4-4A55-A250-ED2AF8D1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35D8-8CD4-4576-9A7C-6FE962B5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D61D5-91CC-4437-9F4B-E6497D02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03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4AD6-2D95-4B1C-82F7-07755B49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7BD64-6640-494C-B52F-55F2F92F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521D-4CF9-42D5-BD5D-0199D6AD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511E-949A-423C-B237-A0975D9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0B69-AE7C-4273-95E9-94DD0A26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58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E4959-DAF3-4E87-AB31-F0ED9BC6F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D2E07-2C82-42D2-895F-EA263F0A1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70843-E73B-4613-85FA-C57449B1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1ACF-E4F0-4D16-BD5F-E0964059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51E0-C61A-4FD0-8344-0B4E6B9A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327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1F0DF5-ADCD-46CD-BEAD-8146F5B9D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37EF3E-3F59-4011-AB61-DC44AB2C9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F9125B-2DFD-42F3-A946-3524C1B7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DAF2CD-1268-4E9E-952B-5C268087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1E86BC-ADA6-4F5D-BF2E-BB8758F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0699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173F9B-84EC-4663-A16D-06A639C9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37B3A9-F4A2-466F-BF59-7BBEE208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604FF2-77E1-477D-AEB4-AE3CE2A6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500762-4B08-45DC-AD99-9FA445D4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850A81-5B98-42AB-856F-D7281BD8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5321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7AA9C6-D0E8-4013-8718-B9685997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50000"/>
              </a:lnSpc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536023E-88A9-4237-BFC6-56F1EFB2D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32DBCB-5523-4180-AA4C-EE47E692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00258E-4DBA-42AD-AA99-1AA5D926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7A83DB-7D8F-493E-9946-6A8E5E33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7305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8E493D-4B1D-4549-AEB2-E4CF0B8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EF966E-CE0F-4B27-AA92-6AE863EF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0653CB-3B8F-4F20-A731-E3E30E22D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773D23-820B-4964-B347-E742C8C6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AB7C14F-B0ED-45D6-9AA3-8BB8F567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261DCD-EC51-41C8-8B1F-B06BC7A1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093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4A7F92-6C2B-4537-B424-C91D0832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EBBE6D2-95AB-477B-8D15-18EEE7B7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71949DB-63AE-4DEE-A796-C15A7048A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FB45117-1AC3-46BD-AEE8-7845944AC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514AF2C-D7FD-444D-8484-601612FA4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C623002-C8CC-49CB-9885-6C7EF116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9C17053-F82B-4160-8C8E-D8ABE5C5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5FAF122-636A-4C64-98E4-B8F7DCF7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23653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D5DBCE-91F4-42D2-AC8C-1197D3E6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F0F954C-018A-4908-ABE4-D3AD7FD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758435A-BBBD-4D00-A091-A2A01174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EAE9630-918F-428D-9C20-60D9CD0D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084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D47AC86-B763-4351-A37C-4B7A30CD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1659E8A-2AAE-4577-B306-14A8ABAE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9948555-D82B-4B9E-9CE6-2D8FEEB6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08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7AA9C6-D0E8-4013-8718-B9685997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50000"/>
              </a:lnSpc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536023E-88A9-4237-BFC6-56F1EFB2D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32DBCB-5523-4180-AA4C-EE47E692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00258E-4DBA-42AD-AA99-1AA5D926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7A83DB-7D8F-493E-9946-6A8E5E33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820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19FC4C-CF24-4357-9DD3-D9F9801F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80267E-9DFC-4D5D-A3FD-A987FFAD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3200"/>
            </a:lvl1pPr>
            <a:lvl2pPr>
              <a:lnSpc>
                <a:spcPct val="150000"/>
              </a:lnSpc>
              <a:defRPr sz="2800"/>
            </a:lvl2pPr>
            <a:lvl3pPr>
              <a:lnSpc>
                <a:spcPct val="150000"/>
              </a:lnSpc>
              <a:defRPr sz="24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5F0551-FA52-44A1-B62E-C21E1442D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3596A2-FE82-48B9-94AE-5382D366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D39AF0-9349-4B83-9E93-7C973075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971F6CA-578C-46DA-B8C8-3ADFC09F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3040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F008C-FDD3-4FB0-AAE4-001952A2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B6FFC1F-C997-49CE-AF1C-4E46F1DA7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24C2EA4-420E-41E0-82DB-7FE80363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88F2B4-7317-4A4F-8323-BDEA5BF4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4F40077-C6C6-4F0F-872F-5AFE7269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4C769EA-4DBF-4265-8A42-AA5F1A00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844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0B5A3D-356B-45B2-986F-F57CAC9A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F0C6D09-EF7F-4CB2-8C7D-F3A039BC8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4CDDD8-2388-4364-BA50-9621614A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715A34-3F76-452D-8E45-1322A06B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195DF7-9DAF-49EA-9EAB-FCD6C3D9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07806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4DC321-8E5F-4474-911C-08BE61FAC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C682702-05E7-46FA-A047-73B17607F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36D9C9-B36D-48CF-8628-0BF7CC15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14BE70-A259-47AA-8FFA-5EA908DD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0AEBC1-A6A9-4CD4-AB5E-EF4BC6F5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467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AFDB-2F3E-4BF8-932B-DC3247BB3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11883-6939-4D0A-8BE6-68FF97FDC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2BA8-2959-4335-9B61-429DC7F2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63C0-9A7F-4FD8-B45A-A2EEAF7F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6BD4-4252-454B-9481-BE653E55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834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9CAF-B29D-4E2C-8B52-61CC94AE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1BB5-5039-438E-81C2-E014A9D1D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4E7E-799C-4285-8C3B-2A2926FA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7C20-511A-4778-A38A-83FF5BF3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3329B-58E7-4EEE-ADAD-354DCD0F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6768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41C2-177E-4A48-A965-48DF78A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1081-0FF3-4A87-9C14-25B0131B1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31BE-AFA7-4A82-8959-48AF0E7D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6931-4880-4D68-A04E-1593489B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2B11-2AAF-4D49-8769-EFD950B9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7145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06A3-7E80-415C-B719-FB19118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D365-4C1F-4B38-86BA-F219DC9A3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9C12-7F24-4F72-926C-845B88B4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6980-2959-43E9-B83D-4FFB80F6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9A05B-8965-4E35-B024-EA3007B2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3F446-AA03-4EA0-9403-D8E39F6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6467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766-CF08-41EC-8091-362EACF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12CE4-EFE8-42C7-BCB9-F2A4E0914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ECD3-83B3-47C0-9B4C-C2FAD2ED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68F99-F03F-4931-84BB-2E6D2980D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F7E3-57A5-4928-A52A-952869ADD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1961A-75B2-4203-8C94-BBDB9D2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937D7-DED5-4CBB-AD2A-7539CCE0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7B218-AB8C-4383-B2A2-A04282D7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4720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040-CCC9-4138-9A73-A7F9926E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9FE80-D50D-4BE5-B0AA-9F73A06F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43230-9F20-4B0D-BA6E-AFE5394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AF8DC-D8A8-44C1-8F49-D5DFC038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44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8E493D-4B1D-4549-AEB2-E4CF0B8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EF966E-CE0F-4B27-AA92-6AE863EF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0653CB-3B8F-4F20-A731-E3E30E22D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773D23-820B-4964-B347-E742C8C6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AB7C14F-B0ED-45D6-9AA3-8BB8F567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261DCD-EC51-41C8-8B1F-B06BC7A1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3798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B09BB-859F-496D-B5F2-20F95E06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F2860-067C-49DE-8C54-936E83E9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14A3F-59D0-424A-A7E7-618ACFCD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5734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3CA4-B77A-4AEE-BA41-0282F807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9104-58B4-4E1E-A57F-980AAA85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4161C-DC3D-4B20-A0D1-B04A90F5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ACFF9-D1C4-4A25-87DB-6909A334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05498-525E-4518-88F5-71539216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47A1-ED02-4133-8632-F904ED02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8835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69E5-4E18-4F05-811E-390C590E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09666-3DE7-41DA-98A4-59FB293F8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748F-A4B3-4DAA-A073-CFF3681F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38EC3-B1D4-4A55-A250-ED2AF8D1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35D8-8CD4-4576-9A7C-6FE962B5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D61D5-91CC-4437-9F4B-E6497D02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7578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4AD6-2D95-4B1C-82F7-07755B49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7BD64-6640-494C-B52F-55F2F92F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521D-4CF9-42D5-BD5D-0199D6AD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511E-949A-423C-B237-A0975D9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0B69-AE7C-4273-95E9-94DD0A26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257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E4959-DAF3-4E87-AB31-F0ED9BC6F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D2E07-2C82-42D2-895F-EA263F0A1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70843-E73B-4613-85FA-C57449B1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1ACF-E4F0-4D16-BD5F-E0964059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51E0-C61A-4FD0-8344-0B4E6B9A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1944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1F0DF5-ADCD-46CD-BEAD-8146F5B9D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37EF3E-3F59-4011-AB61-DC44AB2C9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FF9125B-2DFD-42F3-A946-3524C1B7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4DAF2CD-1268-4E9E-952B-5C268087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1E86BC-ADA6-4F5D-BF2E-BB8758F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12209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173F9B-84EC-4663-A16D-06A639C9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37B3A9-F4A2-466F-BF59-7BBEE208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604FF2-77E1-477D-AEB4-AE3CE2A6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500762-4B08-45DC-AD99-9FA445D4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850A81-5B98-42AB-856F-D7281BD8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6594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7AA9C6-D0E8-4013-8718-B9685997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50000"/>
              </a:lnSpc>
              <a:defRPr sz="60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536023E-88A9-4237-BFC6-56F1EFB2D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32DBCB-5523-4180-AA4C-EE47E692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00258E-4DBA-42AD-AA99-1AA5D926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F7A83DB-7D8F-493E-9946-6A8E5E33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80294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8E493D-4B1D-4549-AEB2-E4CF0B8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EF966E-CE0F-4B27-AA92-6AE863EF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0653CB-3B8F-4F20-A731-E3E30E22D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9773D23-820B-4964-B347-E742C8C6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AB7C14F-B0ED-45D6-9AA3-8BB8F567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261DCD-EC51-41C8-8B1F-B06BC7A1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9289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4A7F92-6C2B-4537-B424-C91D0832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EBBE6D2-95AB-477B-8D15-18EEE7B7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71949DB-63AE-4DEE-A796-C15A7048A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FB45117-1AC3-46BD-AEE8-7845944AC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514AF2C-D7FD-444D-8484-601612FA4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C623002-C8CC-49CB-9885-6C7EF116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9C17053-F82B-4160-8C8E-D8ABE5C5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5FAF122-636A-4C64-98E4-B8F7DCF7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7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4A7F92-6C2B-4537-B424-C91D0832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EBBE6D2-95AB-477B-8D15-18EEE7B7E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71949DB-63AE-4DEE-A796-C15A7048A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FB45117-1AC3-46BD-AEE8-7845944AC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514AF2C-D7FD-444D-8484-601612FA4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C623002-C8CC-49CB-9885-6C7EF116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9C17053-F82B-4160-8C8E-D8ABE5C5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5FAF122-636A-4C64-98E4-B8F7DCF7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46753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D5DBCE-91F4-42D2-AC8C-1197D3E6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F0F954C-018A-4908-ABE4-D3AD7FD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758435A-BBBD-4D00-A091-A2A01174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EAE9630-918F-428D-9C20-60D9CD0D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2533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D47AC86-B763-4351-A37C-4B7A30CD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1659E8A-2AAE-4577-B306-14A8ABAE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9948555-D82B-4B9E-9CE6-2D8FEEB6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20772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19FC4C-CF24-4357-9DD3-D9F9801F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80267E-9DFC-4D5D-A3FD-A987FFAD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3200"/>
            </a:lvl1pPr>
            <a:lvl2pPr>
              <a:lnSpc>
                <a:spcPct val="150000"/>
              </a:lnSpc>
              <a:defRPr sz="2800"/>
            </a:lvl2pPr>
            <a:lvl3pPr>
              <a:lnSpc>
                <a:spcPct val="150000"/>
              </a:lnSpc>
              <a:defRPr sz="24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5F0551-FA52-44A1-B62E-C21E1442D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3596A2-FE82-48B9-94AE-5382D366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D39AF0-9349-4B83-9E93-7C973075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971F6CA-578C-46DA-B8C8-3ADFC09F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851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F008C-FDD3-4FB0-AAE4-001952A2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B6FFC1F-C997-49CE-AF1C-4E46F1DA7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24C2EA4-420E-41E0-82DB-7FE80363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88F2B4-7317-4A4F-8323-BDEA5BF4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4F40077-C6C6-4F0F-872F-5AFE7269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4C769EA-4DBF-4265-8A42-AA5F1A00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5169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0B5A3D-356B-45B2-986F-F57CAC9A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F0C6D09-EF7F-4CB2-8C7D-F3A039BC8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4CDDD8-2388-4364-BA50-9621614A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715A34-3F76-452D-8E45-1322A06B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195DF7-9DAF-49EA-9EAB-FCD6C3D9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08424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04DC321-8E5F-4474-911C-08BE61FAC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lnSpc>
                <a:spcPct val="15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C682702-05E7-46FA-A047-73B17607F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36D9C9-B36D-48CF-8628-0BF7CC15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14BE70-A259-47AA-8FFA-5EA908DD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0AEBC1-A6A9-4CD4-AB5E-EF4BC6F5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14951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AFDB-2F3E-4BF8-932B-DC3247BB3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11883-6939-4D0A-8BE6-68FF97FDC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2BA8-2959-4335-9B61-429DC7F2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63C0-9A7F-4FD8-B45A-A2EEAF7F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6BD4-4252-454B-9481-BE653E55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4778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9CAF-B29D-4E2C-8B52-61CC94AE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1BB5-5039-438E-81C2-E014A9D1D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4E7E-799C-4285-8C3B-2A2926FA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7C20-511A-4778-A38A-83FF5BF3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3329B-58E7-4EEE-ADAD-354DCD0F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33476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41C2-177E-4A48-A965-48DF78A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1081-0FF3-4A87-9C14-25B0131B1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31BE-AFA7-4A82-8959-48AF0E7D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6931-4880-4D68-A04E-1593489B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2B11-2AAF-4D49-8769-EFD950B9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6784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06A3-7E80-415C-B719-FB19118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D365-4C1F-4B38-86BA-F219DC9A3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9C12-7F24-4F72-926C-845B88B4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6980-2959-43E9-B83D-4FFB80F6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9A05B-8965-4E35-B024-EA3007B2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3F446-AA03-4EA0-9403-D8E39F6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89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D5DBCE-91F4-42D2-AC8C-1197D3E6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F0F954C-018A-4908-ABE4-D3AD7FD1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758435A-BBBD-4D00-A091-A2A01174C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EAE9630-918F-428D-9C20-60D9CD0D6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13833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766-CF08-41EC-8091-362EACF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12CE4-EFE8-42C7-BCB9-F2A4E0914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ECD3-83B3-47C0-9B4C-C2FAD2ED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68F99-F03F-4931-84BB-2E6D2980D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F7E3-57A5-4928-A52A-952869ADD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1961A-75B2-4203-8C94-BBDB9D2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937D7-DED5-4CBB-AD2A-7539CCE0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7B218-AB8C-4383-B2A2-A04282D7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72441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040-CCC9-4138-9A73-A7F9926E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9FE80-D50D-4BE5-B0AA-9F73A06F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43230-9F20-4B0D-BA6E-AFE5394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AF8DC-D8A8-44C1-8F49-D5DFC038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1569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B09BB-859F-496D-B5F2-20F95E06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F2860-067C-49DE-8C54-936E83E9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14A3F-59D0-424A-A7E7-618ACFCD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13120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3CA4-B77A-4AEE-BA41-0282F807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9104-58B4-4E1E-A57F-980AAA85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4161C-DC3D-4B20-A0D1-B04A90F5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ACFF9-D1C4-4A25-87DB-6909A334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05498-525E-4518-88F5-71539216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47A1-ED02-4133-8632-F904ED02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5782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69E5-4E18-4F05-811E-390C590E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09666-3DE7-41DA-98A4-59FB293F8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748F-A4B3-4DAA-A073-CFF3681F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38EC3-B1D4-4A55-A250-ED2AF8D1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35D8-8CD4-4576-9A7C-6FE962B5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D61D5-91CC-4437-9F4B-E6497D02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3330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4AD6-2D95-4B1C-82F7-07755B49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7BD64-6640-494C-B52F-55F2F92F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521D-4CF9-42D5-BD5D-0199D6AD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511E-949A-423C-B237-A0975D9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0B69-AE7C-4273-95E9-94DD0A26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6868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E4959-DAF3-4E87-AB31-F0ED9BC6F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D2E07-2C82-42D2-895F-EA263F0A1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70843-E73B-4613-85FA-C57449B1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1ACF-E4F0-4D16-BD5F-E0964059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51E0-C61A-4FD0-8344-0B4E6B9A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7679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AFDB-2F3E-4BF8-932B-DC3247BB3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11883-6939-4D0A-8BE6-68FF97FDC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22BA8-2959-4335-9B61-429DC7F2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563C0-9A7F-4FD8-B45A-A2EEAF7F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6BD4-4252-454B-9481-BE653E55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3174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29CAF-B29D-4E2C-8B52-61CC94AE3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41BB5-5039-438E-81C2-E014A9D1D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4E7E-799C-4285-8C3B-2A2926FA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7C20-511A-4778-A38A-83FF5BF3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3329B-58E7-4EEE-ADAD-354DCD0F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02895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E41C2-177E-4A48-A965-48DF78AE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91081-0FF3-4A87-9C14-25B0131B1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31BE-AFA7-4A82-8959-48AF0E7D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6931-4880-4D68-A04E-1593489B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62B11-2AAF-4D49-8769-EFD950B9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94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D47AC86-B763-4351-A37C-4B7A30CD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1659E8A-2AAE-4577-B306-14A8ABAE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9948555-D82B-4B9E-9CE6-2D8FEEB6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09161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06A3-7E80-415C-B719-FB19118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D365-4C1F-4B38-86BA-F219DC9A3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9C12-7F24-4F72-926C-845B88B4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A6980-2959-43E9-B83D-4FFB80F6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9A05B-8965-4E35-B024-EA3007B2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3F446-AA03-4EA0-9403-D8E39F6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5456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C766-CF08-41EC-8091-362EACF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12CE4-EFE8-42C7-BCB9-F2A4E0914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1ECD3-83B3-47C0-9B4C-C2FAD2ED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68F99-F03F-4931-84BB-2E6D2980D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F7E3-57A5-4928-A52A-952869ADD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41961A-75B2-4203-8C94-BBDB9D2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937D7-DED5-4CBB-AD2A-7539CCE0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7B218-AB8C-4383-B2A2-A04282D7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1656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040-CCC9-4138-9A73-A7F9926E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9FE80-D50D-4BE5-B0AA-9F73A06F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43230-9F20-4B0D-BA6E-AFE5394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AF8DC-D8A8-44C1-8F49-D5DFC038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34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B09BB-859F-496D-B5F2-20F95E06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F2860-067C-49DE-8C54-936E83E90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14A3F-59D0-424A-A7E7-618ACFCD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88880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3CA4-B77A-4AEE-BA41-0282F807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B9104-58B4-4E1E-A57F-980AAA85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4161C-DC3D-4B20-A0D1-B04A90F5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ACFF9-D1C4-4A25-87DB-6909A334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05498-525E-4518-88F5-71539216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47A1-ED02-4133-8632-F904ED02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04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69E5-4E18-4F05-811E-390C590E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09666-3DE7-41DA-98A4-59FB293F8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748F-A4B3-4DAA-A073-CFF3681F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38EC3-B1D4-4A55-A250-ED2AF8D1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535D8-8CD4-4576-9A7C-6FE962B5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D61D5-91CC-4437-9F4B-E6497D02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8880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4AD6-2D95-4B1C-82F7-07755B49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7BD64-6640-494C-B52F-55F2F92FD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3521D-4CF9-42D5-BD5D-0199D6AD9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511E-949A-423C-B237-A0975D90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0B69-AE7C-4273-95E9-94DD0A26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5650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E4959-DAF3-4E87-AB31-F0ED9BC6F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D2E07-2C82-42D2-895F-EA263F0A1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70843-E73B-4613-85FA-C57449B1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1ACF-E4F0-4D16-BD5F-E0964059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51E0-C61A-4FD0-8344-0B4E6B9A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23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19FC4C-CF24-4357-9DD3-D9F9801F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 b="1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80267E-9DFC-4D5D-A3FD-A987FFAD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3200"/>
            </a:lvl1pPr>
            <a:lvl2pPr>
              <a:lnSpc>
                <a:spcPct val="150000"/>
              </a:lnSpc>
              <a:defRPr sz="2800"/>
            </a:lvl2pPr>
            <a:lvl3pPr>
              <a:lnSpc>
                <a:spcPct val="150000"/>
              </a:lnSpc>
              <a:defRPr sz="24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5F0551-FA52-44A1-B62E-C21E1442D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3596A2-FE82-48B9-94AE-5382D366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0D39AF0-9349-4B83-9E93-7C973075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971F6CA-578C-46DA-B8C8-3ADFC09F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69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EF008C-FDD3-4FB0-AAE4-001952A2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lnSpc>
                <a:spcPct val="15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B6FFC1F-C997-49CE-AF1C-4E46F1DA7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24C2EA4-420E-41E0-82DB-7FE80363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88F2B4-7317-4A4F-8323-BDEA5BF4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4F40077-C6C6-4F0F-872F-5AFE7269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4C769EA-4DBF-4265-8A42-AA5F1A00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034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sv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FD498E0-DCA3-44DF-A7E5-12044F1D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021A07-FA11-46DC-BCCC-7048F403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18BD18-0B3D-4DC0-A857-AE7164D59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B20D32-F003-418F-B2CB-0FBCEF7DF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7CD4FC-6407-4E4E-AB76-0FFC81C9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7D5A307-9732-BD94-328E-B9A4E9ACAEF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79754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4F4B2F7-E121-9649-F83A-997ECFC333B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77608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9C7B79B-1E0D-D4C6-350B-E7385BE4FFC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8546E65-7A1D-EECA-3FEE-2B48C8F49FC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3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2CDFC-457C-42B0-9A20-F084D0B9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895D4-C295-42D8-8D95-260410C0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2577-597D-4739-8E4B-435BDB5CA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FA3B-2825-46EE-B3FE-26D7417A035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1.12.2022.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EEC2-CBC5-4B90-81DD-CA371DE8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9FDF-9464-4FAC-984D-6A30D5F8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DD90-C9C3-49DC-9503-65FF2C9CF6BA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37FD167B-259C-4115-F8BC-E5167F47A87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6726"/>
            <a:ext cx="755615" cy="828388"/>
          </a:xfrm>
          <a:prstGeom prst="rect">
            <a:avLst/>
          </a:prstGeom>
        </p:spPr>
      </p:pic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7ADD86B-54C9-64E1-593B-0C67F26A289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24580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261CF97-88C8-FEEA-AA71-EC111F99325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16B06E6-162E-819A-E53B-DB1A6CF2B48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5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FD498E0-DCA3-44DF-A7E5-12044F1D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021A07-FA11-46DC-BCCC-7048F403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18BD18-0B3D-4DC0-A857-AE7164D59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B20D32-F003-418F-B2CB-0FBCEF7DF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7CD4FC-6407-4E4E-AB76-0FFC81C9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9313BD0D-0A1E-E32D-94F6-87869182194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12871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2F2B6F5-EE0C-5E59-AAF2-E30920277E7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10725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EC78471-E521-71BB-FE61-995E558F60A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1F1297C-D49D-CA00-24A9-901F274030C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2CDFC-457C-42B0-9A20-F084D0B9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895D4-C295-42D8-8D95-260410C0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2577-597D-4739-8E4B-435BDB5CA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EEC2-CBC5-4B90-81DD-CA371DE8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9FDF-9464-4FAC-984D-6A30D5F8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7D5A307-9732-BD94-328E-B9A4E9ACAEF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79754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4F4B2F7-E121-9649-F83A-997ECFC333B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77608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A0D248A-A973-C893-F600-2FA3E45916C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4E02CE-4B2F-7F32-6DAA-FB21A75BDAA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0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FD498E0-DCA3-44DF-A7E5-12044F1D1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021A07-FA11-46DC-BCCC-7048F4036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18BD18-0B3D-4DC0-A857-AE7164D59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ECC1-F9BA-4103-B09D-3F12E1E2FB4D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B20D32-F003-418F-B2CB-0FBCEF7DF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7CD4FC-6407-4E4E-AB76-0FFC81C91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B526-0660-48F9-BF7F-3D9F61AB0B6D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C4AB0D8-ED50-2CCE-EA14-D6DBA63D28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69011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9C3CC69-4CEC-5ED6-C40E-AE277AA5DB6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66865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06FB45A-8DB0-904E-8206-3112B1DF7BE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D0EA5FF-D5DE-2AFC-93E0-D31E17FD96D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98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2CDFC-457C-42B0-9A20-F084D0B9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895D4-C295-42D8-8D95-260410C0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2577-597D-4739-8E4B-435BDB5CA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27EC2-B915-484D-A203-D4F110716B4E}" type="datetimeFigureOut">
              <a:rPr lang="hr-HR" smtClean="0"/>
              <a:t>1.12.2022.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EEC2-CBC5-4B90-81DD-CA371DE8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9FDF-9464-4FAC-984D-6A30D5F8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1871-E13D-48F1-A634-E6DF733EF89D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7D5A307-9732-BD94-328E-B9A4E9ACAEF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7448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4F4B2F7-E121-9649-F83A-997ECFC333B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007" y="6025302"/>
            <a:ext cx="4045527" cy="8305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9BCB712-8611-A87F-79B4-ED3BBA8ED11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EEE05E9-4DBF-0620-9D0F-8CB336386545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67000"/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2CDFC-457C-42B0-9A20-F084D0B9C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895D4-C295-42D8-8D95-260410C0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2577-597D-4739-8E4B-435BDB5CA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FA3B-2825-46EE-B3FE-26D7417A035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1.12.2022.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3EEC2-CBC5-4B90-81DD-CA371DE83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29FDF-9464-4FAC-984D-6A30D5F8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DD90-C9C3-49DC-9503-65FF2C9CF6BA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944D15E-322B-DEEB-3D9C-1A433D04C0E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073" y="6029613"/>
            <a:ext cx="755615" cy="828388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7EF5BA5-0248-A0FC-B827-5B89969D0B6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95" y="6027467"/>
            <a:ext cx="4045527" cy="830533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30D785E-C677-C3A2-CA7C-0C2987BEEFA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385" y="6029612"/>
            <a:ext cx="755615" cy="828388"/>
          </a:xfrm>
          <a:prstGeom prst="rect">
            <a:avLst/>
          </a:prstGeom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D58D552-40CB-9B03-FD31-F47571E0853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87" y="6029612"/>
            <a:ext cx="3895898" cy="7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419704-FC63-422F-AE6F-22AB691F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VSEBINE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6D1EAB-FF43-4956-A2DE-BDCCC1027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INKLUZIJA</a:t>
            </a: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INDIVIDUALIZIRAN PRISTOP</a:t>
            </a: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RAZUMNA PRILAGODITEV</a:t>
            </a: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UČNE METODE IN TEHNIKE</a:t>
            </a: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9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095A90-4272-426E-9F92-88D4C29C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Udeleženci</a:t>
            </a:r>
            <a:r>
              <a:rPr lang="en-GB" dirty="0"/>
              <a:t>...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3CC5A5-2681-4C29-97E4-08CF93D5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Tečaj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standardnega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plesa</a:t>
            </a:r>
            <a:r>
              <a:rPr lang="en-GB" dirty="0">
                <a:latin typeface="+mj-lt"/>
              </a:rPr>
              <a:t> - vi </a:t>
            </a:r>
            <a:r>
              <a:rPr lang="en-GB" dirty="0" err="1">
                <a:latin typeface="+mj-lt"/>
              </a:rPr>
              <a:t>ste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organizator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Udeleženec</a:t>
            </a:r>
            <a:r>
              <a:rPr lang="en-GB" dirty="0">
                <a:latin typeface="+mj-lt"/>
              </a:rPr>
              <a:t> - </a:t>
            </a:r>
            <a:r>
              <a:rPr lang="en-GB" dirty="0" err="1">
                <a:latin typeface="+mj-lt"/>
              </a:rPr>
              <a:t>oseba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brez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ene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roke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Kako</a:t>
            </a:r>
            <a:r>
              <a:rPr lang="en-GB" dirty="0">
                <a:latin typeface="+mj-lt"/>
              </a:rPr>
              <a:t> bi </a:t>
            </a:r>
            <a:r>
              <a:rPr lang="en-GB" dirty="0" err="1">
                <a:latin typeface="+mj-lt"/>
              </a:rPr>
              <a:t>spodbujali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vključitev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te osebe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skupino</a:t>
            </a:r>
            <a:r>
              <a:rPr lang="en-GB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7571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95312C-C9C7-4616-A572-D44AE2C02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Delitev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znanja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bi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morala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stremeti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enostavnosti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ekonomičnemu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dodeljevanju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vlog z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namenom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povečanja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produktivnosti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Vsak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nas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sposobnost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inovativen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aktivno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sodelovati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procesu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84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A1602B-F482-47AC-8339-F87DD98A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DODATEK</a:t>
            </a:r>
            <a:r>
              <a:rPr lang="en-GB" dirty="0"/>
              <a:t>: </a:t>
            </a:r>
            <a:r>
              <a:rPr lang="sl-SI" dirty="0"/>
              <a:t>DELOVNE VAJE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652D5D-399E-4ED2-A877-BBC3C5EE0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68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D7E379-2766-4D67-A911-84C789F82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+mj-lt"/>
              </a:rPr>
              <a:t>INDIVIDUALIZ</a:t>
            </a:r>
            <a:r>
              <a:rPr lang="sl-SI" b="1" dirty="0">
                <a:latin typeface="+mj-lt"/>
              </a:rPr>
              <a:t>IRAN </a:t>
            </a:r>
            <a:r>
              <a:rPr lang="en-GB" b="1" dirty="0">
                <a:latin typeface="+mj-lt"/>
              </a:rPr>
              <a:t> </a:t>
            </a:r>
            <a:r>
              <a:rPr lang="sl-SI" b="1" dirty="0">
                <a:latin typeface="+mj-lt"/>
              </a:rPr>
              <a:t>PRISTOP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236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B20E38-E425-4A4A-97F6-39B0D015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RAZLIČNOST UDELEŽENCEV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D59CF6-96E6-4E5C-9FE4-87A3B6003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Različne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stopnje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sposobnosti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predznanja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veščin</a:t>
            </a:r>
            <a:endParaRPr lang="en-GB" dirty="0">
              <a:latin typeface="+mj-lt"/>
            </a:endParaRPr>
          </a:p>
          <a:p>
            <a:r>
              <a:rPr lang="sl-SI" dirty="0">
                <a:latin typeface="+mj-lt"/>
              </a:rPr>
              <a:t>Osebe z invalidnostmi </a:t>
            </a:r>
            <a:r>
              <a:rPr lang="en-GB" dirty="0">
                <a:latin typeface="+mj-lt"/>
              </a:rPr>
              <a:t>-</a:t>
            </a:r>
            <a:r>
              <a:rPr lang="en-GB" dirty="0" err="1">
                <a:latin typeface="+mj-lt"/>
              </a:rPr>
              <a:t>različna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stopnja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vrsta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okvare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997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B4FA78-373F-4FD6-93A8-F82F468A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j-lt"/>
              </a:rPr>
              <a:t>INDIVIDUALIZ</a:t>
            </a:r>
            <a:r>
              <a:rPr lang="sl-SI" b="1" dirty="0">
                <a:latin typeface="+mj-lt"/>
              </a:rPr>
              <a:t>IRAN </a:t>
            </a:r>
            <a:r>
              <a:rPr lang="en-GB" b="1" dirty="0">
                <a:latin typeface="+mj-lt"/>
              </a:rPr>
              <a:t> </a:t>
            </a:r>
            <a:r>
              <a:rPr lang="sl-SI" b="1" dirty="0">
                <a:latin typeface="+mj-lt"/>
              </a:rPr>
              <a:t>PRISTOP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28C2F5-E358-4A16-BB1F-4ADBC7849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sz="2600" dirty="0" err="1">
                <a:latin typeface="+mj-lt"/>
              </a:rPr>
              <a:t>pristop</a:t>
            </a:r>
            <a:r>
              <a:rPr lang="en-GB" sz="2600" dirty="0">
                <a:latin typeface="+mj-lt"/>
              </a:rPr>
              <a:t>, ki </a:t>
            </a:r>
            <a:r>
              <a:rPr lang="en-GB" sz="2600" dirty="0" err="1">
                <a:latin typeface="+mj-lt"/>
              </a:rPr>
              <a:t>svojo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pozornost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osredotoča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na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osebo</a:t>
            </a:r>
            <a:r>
              <a:rPr lang="en-GB" sz="2600" dirty="0">
                <a:latin typeface="+mj-lt"/>
              </a:rPr>
              <a:t> (</a:t>
            </a:r>
            <a:r>
              <a:rPr lang="en-GB" sz="2600" dirty="0" err="1">
                <a:latin typeface="+mj-lt"/>
              </a:rPr>
              <a:t>posameznika</a:t>
            </a:r>
            <a:r>
              <a:rPr lang="en-GB" sz="2600" dirty="0">
                <a:latin typeface="+mj-lt"/>
              </a:rPr>
              <a:t>), z </a:t>
            </a:r>
            <a:r>
              <a:rPr lang="en-GB" sz="2600" dirty="0" err="1">
                <a:latin typeface="+mj-lt"/>
              </a:rPr>
              <a:t>namenom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najti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način</a:t>
            </a:r>
            <a:r>
              <a:rPr lang="en-GB" sz="2600" dirty="0">
                <a:latin typeface="+mj-lt"/>
              </a:rPr>
              <a:t>, ki </a:t>
            </a:r>
            <a:r>
              <a:rPr lang="en-GB" sz="2600" dirty="0" err="1">
                <a:latin typeface="+mj-lt"/>
              </a:rPr>
              <a:t>tej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osebi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najbolj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ustreza</a:t>
            </a:r>
            <a:r>
              <a:rPr lang="en-GB" sz="2600" dirty="0">
                <a:latin typeface="+mj-lt"/>
              </a:rPr>
              <a:t>, da se </a:t>
            </a:r>
            <a:r>
              <a:rPr lang="en-GB" sz="2600" dirty="0" err="1">
                <a:latin typeface="+mj-lt"/>
              </a:rPr>
              <a:t>čim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bolj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približa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želenemu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cilju</a:t>
            </a:r>
            <a:r>
              <a:rPr lang="en-GB" sz="2600" dirty="0">
                <a:latin typeface="+mj-lt"/>
              </a:rPr>
              <a:t>.</a:t>
            </a:r>
            <a:endParaRPr lang="sl-SI" sz="2600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Izkoriščanje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obstoječega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potenciala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osebe</a:t>
            </a:r>
            <a:r>
              <a:rPr lang="en-GB" sz="2600" dirty="0">
                <a:latin typeface="+mj-lt"/>
              </a:rPr>
              <a:t> in </a:t>
            </a:r>
            <a:r>
              <a:rPr lang="en-GB" sz="2600" dirty="0" err="1">
                <a:latin typeface="+mj-lt"/>
              </a:rPr>
              <a:t>nevtralizacija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težav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Dvosmerni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dinamični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proces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Pr</a:t>
            </a:r>
            <a:r>
              <a:rPr lang="sl-SI" sz="2600" dirty="0" err="1">
                <a:latin typeface="+mj-lt"/>
              </a:rPr>
              <a:t>ožnost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inštruktorja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P</a:t>
            </a:r>
            <a:r>
              <a:rPr lang="sl-SI" sz="2600" dirty="0" err="1">
                <a:latin typeface="+mj-lt"/>
              </a:rPr>
              <a:t>rožnost</a:t>
            </a:r>
            <a:r>
              <a:rPr lang="sl-SI" sz="2600" dirty="0">
                <a:latin typeface="+mj-lt"/>
              </a:rPr>
              <a:t> p</a:t>
            </a:r>
            <a:r>
              <a:rPr lang="en-GB" sz="2600" dirty="0" err="1">
                <a:latin typeface="+mj-lt"/>
              </a:rPr>
              <a:t>rograma</a:t>
            </a:r>
            <a:r>
              <a:rPr lang="en-GB" sz="2600" dirty="0">
                <a:latin typeface="+mj-lt"/>
              </a:rPr>
              <a:t> in </a:t>
            </a:r>
            <a:r>
              <a:rPr lang="en-GB" sz="2600" dirty="0" err="1">
                <a:latin typeface="+mj-lt"/>
              </a:rPr>
              <a:t>učnih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metod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Aktivno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sodelovanje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udeležencev</a:t>
            </a:r>
            <a:endParaRPr lang="hr-H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676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F8A33A-975E-4042-B470-811706AC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>
                <a:latin typeface="+mj-lt"/>
              </a:rPr>
              <a:t>VLOGA IZVAJALCA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0686DA-7D99-42A0-BD1D-C9B732B8C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Sodelovanje</a:t>
            </a:r>
            <a:r>
              <a:rPr lang="en-GB" dirty="0">
                <a:latin typeface="+mj-lt"/>
              </a:rPr>
              <a:t> z </a:t>
            </a:r>
            <a:r>
              <a:rPr lang="sl-SI" dirty="0">
                <a:latin typeface="+mj-lt"/>
              </a:rPr>
              <a:t>osebo z invalidnostjo </a:t>
            </a:r>
            <a:r>
              <a:rPr lang="en-GB" dirty="0" err="1">
                <a:latin typeface="+mj-lt"/>
              </a:rPr>
              <a:t>pri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načrtovanju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aktivnosti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Prepoznavanje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različnih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sposobnosti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znanj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veščin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Prilagoditev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metod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vsebin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Motivacija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vzbujanje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pozornosti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Nenehno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spremljanje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napredka</a:t>
            </a:r>
            <a:r>
              <a:rPr lang="en-GB" dirty="0">
                <a:latin typeface="+mj-lt"/>
              </a:rPr>
              <a:t> in </a:t>
            </a:r>
            <a:r>
              <a:rPr lang="sl-SI" dirty="0">
                <a:latin typeface="+mj-lt"/>
              </a:rPr>
              <a:t>posledično </a:t>
            </a:r>
            <a:r>
              <a:rPr lang="en-GB" dirty="0" err="1">
                <a:latin typeface="+mj-lt"/>
              </a:rPr>
              <a:t>prilagajanje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aktivnosti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9209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1E1A5E-5392-4DB9-AECD-72F49FE72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Udeleženci</a:t>
            </a:r>
            <a:r>
              <a:rPr lang="en-GB" dirty="0">
                <a:latin typeface="+mj-lt"/>
              </a:rPr>
              <a:t>...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A42EA7-A20F-42C4-8FAB-0BC7BCD99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Delo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majhnih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skupinah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Tečaj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standardnega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plesa</a:t>
            </a:r>
            <a:r>
              <a:rPr lang="en-GB" dirty="0">
                <a:latin typeface="+mj-lt"/>
              </a:rPr>
              <a:t> - vi </a:t>
            </a:r>
            <a:r>
              <a:rPr lang="en-GB" dirty="0" err="1">
                <a:latin typeface="+mj-lt"/>
              </a:rPr>
              <a:t>ste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organizator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Udeleženec</a:t>
            </a:r>
            <a:r>
              <a:rPr lang="en-GB" dirty="0">
                <a:latin typeface="+mj-lt"/>
              </a:rPr>
              <a:t> - </a:t>
            </a:r>
            <a:r>
              <a:rPr lang="en-GB" dirty="0" err="1">
                <a:latin typeface="+mj-lt"/>
              </a:rPr>
              <a:t>oseba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brez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ene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roke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Kako</a:t>
            </a:r>
            <a:r>
              <a:rPr lang="en-GB" dirty="0">
                <a:latin typeface="+mj-lt"/>
              </a:rPr>
              <a:t> bi </a:t>
            </a:r>
            <a:r>
              <a:rPr lang="en-GB" dirty="0" err="1">
                <a:latin typeface="+mj-lt"/>
              </a:rPr>
              <a:t>uveljavili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individualni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pristop</a:t>
            </a:r>
            <a:r>
              <a:rPr lang="en-GB" dirty="0">
                <a:latin typeface="+mj-lt"/>
              </a:rPr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5948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9A6196-0A24-4042-B049-9073C1F18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DODATEK</a:t>
            </a:r>
            <a:r>
              <a:rPr lang="en-GB" dirty="0"/>
              <a:t>: </a:t>
            </a:r>
            <a:r>
              <a:rPr lang="sl-SI" dirty="0"/>
              <a:t>DELOVNE VAJE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A18A9A-3666-4A97-AAAC-24684D550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1993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0A9FFD-6261-4AC4-8E6A-7EB71C97A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7652"/>
            <a:ext cx="9144000" cy="3574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latin typeface="+mj-lt"/>
              </a:rPr>
              <a:t>R</a:t>
            </a:r>
            <a:r>
              <a:rPr lang="sl-SI" b="1" dirty="0">
                <a:latin typeface="+mj-lt"/>
              </a:rPr>
              <a:t>AZUMNA PRILAGODITEV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734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805BA3-0DEF-4FAD-B0EB-BC469B992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IN</a:t>
            </a:r>
            <a:r>
              <a:rPr lang="sl-SI" dirty="0">
                <a:latin typeface="+mj-lt"/>
              </a:rPr>
              <a:t>KLUZIJA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0529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UNIVER</a:t>
            </a:r>
            <a:r>
              <a:rPr lang="sl-SI" dirty="0">
                <a:latin typeface="+mj-lt"/>
              </a:rPr>
              <a:t>ZALNI DIZAJN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oblikovanje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izdelkov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storitev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okolij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jih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bodo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lahko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uporabljali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vsi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ljudje</a:t>
            </a:r>
            <a:r>
              <a:rPr lang="en-GB" dirty="0">
                <a:latin typeface="+mj-lt"/>
              </a:rPr>
              <a:t>, v </a:t>
            </a:r>
            <a:r>
              <a:rPr lang="en-GB" dirty="0" err="1">
                <a:latin typeface="+mj-lt"/>
              </a:rPr>
              <a:t>največji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možni</a:t>
            </a:r>
            <a:r>
              <a:rPr lang="en-GB" dirty="0">
                <a:latin typeface="+mj-lt"/>
              </a:rPr>
              <a:t> meri, </a:t>
            </a:r>
            <a:r>
              <a:rPr lang="en-GB" dirty="0" err="1">
                <a:latin typeface="+mj-lt"/>
              </a:rPr>
              <a:t>brez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potrebe</a:t>
            </a:r>
            <a:r>
              <a:rPr lang="en-GB" dirty="0">
                <a:latin typeface="+mj-lt"/>
              </a:rPr>
              <a:t> po </a:t>
            </a:r>
            <a:r>
              <a:rPr lang="en-GB" dirty="0" err="1">
                <a:latin typeface="+mj-lt"/>
              </a:rPr>
              <a:t>spreminjanju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endParaRPr lang="hr-HR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Vseprisoten</a:t>
            </a:r>
            <a:endParaRPr lang="en-GB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Namenjen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vsem</a:t>
            </a:r>
            <a:endParaRPr lang="en-GB" dirty="0">
              <a:latin typeface="+mj-lt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→ </a:t>
            </a:r>
            <a:r>
              <a:rPr lang="en-GB" dirty="0" err="1">
                <a:latin typeface="+mj-lt"/>
              </a:rPr>
              <a:t>Samostojna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uporaba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430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1AC21-DCEE-4B65-851D-F2ABA4B5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DOSTOPNOST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F41DC0-E89B-417F-9F1C-ED4A3B8A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oblikovanje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izdelkov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storitev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okolij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jih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lahko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uporabljajo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osebe z invalidnostmi</a:t>
            </a:r>
            <a:r>
              <a:rPr lang="en-GB" dirty="0">
                <a:latin typeface="+mj-lt"/>
              </a:rPr>
              <a:t>.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71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18A062-A361-43AC-B1B4-58CC7BB8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R</a:t>
            </a:r>
            <a:r>
              <a:rPr lang="sl-SI" dirty="0">
                <a:latin typeface="+mj-lt"/>
              </a:rPr>
              <a:t>AZUMNA PRILAGODITEV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5FFCDE-84A5-488D-BECB-C29AB816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kakršna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potrebna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ustrezna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sprememba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izdelka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storitve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okolja</a:t>
            </a:r>
            <a:r>
              <a:rPr lang="en-GB" dirty="0">
                <a:latin typeface="+mj-lt"/>
              </a:rPr>
              <a:t>, da se </a:t>
            </a:r>
            <a:r>
              <a:rPr lang="en-GB" dirty="0" err="1">
                <a:latin typeface="+mj-lt"/>
              </a:rPr>
              <a:t>zagotovi</a:t>
            </a:r>
            <a:r>
              <a:rPr lang="en-GB" dirty="0">
                <a:latin typeface="+mj-lt"/>
              </a:rPr>
              <a:t>, da </a:t>
            </a:r>
            <a:r>
              <a:rPr lang="en-GB" dirty="0" err="1">
                <a:latin typeface="+mj-lt"/>
              </a:rPr>
              <a:t>lahko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oseba z invalidnostjo </a:t>
            </a:r>
            <a:r>
              <a:rPr lang="en-GB" dirty="0" err="1">
                <a:latin typeface="+mj-lt"/>
              </a:rPr>
              <a:t>uživa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uveljavlja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vse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človekove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pravice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temeljne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svoboščine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enako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kot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drugi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sl-SI" dirty="0">
                <a:latin typeface="+mj-lt"/>
              </a:rPr>
              <a:t>Lahko navedete primer</a:t>
            </a:r>
            <a:r>
              <a:rPr lang="en-GB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7207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C10600-B2D1-446F-9EAA-2F8E98FE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7828"/>
          </a:xfrm>
        </p:spPr>
        <p:txBody>
          <a:bodyPr>
            <a:noAutofit/>
          </a:bodyPr>
          <a:lstStyle/>
          <a:p>
            <a:r>
              <a:rPr lang="en-GB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RAZUMNA PRILAGODITEV V KONTEKSTU NEFORMALNEGA IZOBRAŽEVANJA ODRASLIH </a:t>
            </a:r>
            <a:endParaRPr lang="en-GB" sz="4000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5F8EF0-E5CE-4968-9F28-73D7D34A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30638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Organizacijska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prilagoditev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Prostorska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prilagoditev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Tehnična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prilagoditev</a:t>
            </a:r>
            <a:r>
              <a:rPr lang="en-GB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98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C4D2CD-E018-46E3-8284-BDCFDFFD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3365" cy="209544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DA9260-EBE8-4A14-9D05-E29258399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2953"/>
            <a:ext cx="10515600" cy="333401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1.1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u="sng" dirty="0" err="1">
                <a:latin typeface="+mj-lt"/>
              </a:rPr>
              <a:t>organizacijo</a:t>
            </a:r>
            <a:r>
              <a:rPr lang="en-GB" u="sng" dirty="0">
                <a:latin typeface="+mj-lt"/>
              </a:rPr>
              <a:t> </a:t>
            </a:r>
            <a:r>
              <a:rPr lang="en-GB" u="sng" dirty="0" err="1">
                <a:latin typeface="+mj-lt"/>
              </a:rPr>
              <a:t>pripravljalnega</a:t>
            </a:r>
            <a:r>
              <a:rPr lang="en-GB" u="sng" dirty="0">
                <a:latin typeface="+mj-lt"/>
              </a:rPr>
              <a:t> dela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1.2 </a:t>
            </a:r>
            <a:r>
              <a:rPr lang="sl-SI" dirty="0">
                <a:latin typeface="+mj-lt"/>
              </a:rPr>
              <a:t>Prilagoditev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u="sng" dirty="0" err="1">
                <a:latin typeface="+mj-lt"/>
              </a:rPr>
              <a:t>organizacijo</a:t>
            </a:r>
            <a:r>
              <a:rPr lang="en-GB" u="sng" dirty="0">
                <a:latin typeface="+mj-lt"/>
              </a:rPr>
              <a:t> </a:t>
            </a:r>
            <a:r>
              <a:rPr lang="en-GB" u="sng" dirty="0" err="1">
                <a:latin typeface="+mj-lt"/>
              </a:rPr>
              <a:t>izvajanja</a:t>
            </a:r>
            <a:r>
              <a:rPr lang="en-GB" u="sng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259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38C8F5-6F9D-4520-A238-6A227A829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569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920559-E345-478A-A795-6F81125E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0815"/>
            <a:ext cx="10515600" cy="380722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+mj-lt"/>
              </a:rPr>
              <a:t>1.1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organizacijo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pripravljalnega</a:t>
            </a:r>
            <a:r>
              <a:rPr lang="en-GB" dirty="0">
                <a:latin typeface="+mj-lt"/>
              </a:rPr>
              <a:t> dela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r>
              <a:rPr lang="en-GB" dirty="0">
                <a:latin typeface="+mj-lt"/>
              </a:rPr>
              <a:t>: OGLA</a:t>
            </a:r>
            <a:r>
              <a:rPr lang="sl-SI" dirty="0">
                <a:latin typeface="+mj-lt"/>
              </a:rPr>
              <a:t>ŠEVANJE</a:t>
            </a:r>
          </a:p>
          <a:p>
            <a:pPr>
              <a:lnSpc>
                <a:spcPct val="170000"/>
              </a:lnSpc>
            </a:pPr>
            <a:r>
              <a:rPr lang="en-GB" dirty="0" err="1">
                <a:latin typeface="+mj-lt"/>
              </a:rPr>
              <a:t>Številna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oglasna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mesta</a:t>
            </a:r>
            <a:endParaRPr lang="en-GB" dirty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en-GB" dirty="0" err="1">
                <a:latin typeface="+mj-lt"/>
              </a:rPr>
              <a:t>Različne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oglaševalske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lokacije</a:t>
            </a:r>
            <a:endParaRPr lang="en-GB" dirty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en-GB" dirty="0" err="1">
                <a:latin typeface="+mj-lt"/>
              </a:rPr>
              <a:t>Berljivost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vsebine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prilagojena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specifičnim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motnjam</a:t>
            </a:r>
            <a:endParaRPr lang="en-GB" dirty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sl-SI" dirty="0">
                <a:latin typeface="+mj-lt"/>
              </a:rPr>
              <a:t>Atraktivnost vsebine</a:t>
            </a:r>
            <a:endParaRPr lang="en-GB" dirty="0">
              <a:latin typeface="+mj-lt"/>
            </a:endParaRPr>
          </a:p>
          <a:p>
            <a:pPr>
              <a:lnSpc>
                <a:spcPct val="170000"/>
              </a:lnSpc>
            </a:pPr>
            <a:r>
              <a:rPr lang="en-GB" dirty="0" err="1">
                <a:latin typeface="+mj-lt"/>
              </a:rPr>
              <a:t>Poudarjanje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odprtosti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izobraževanja </a:t>
            </a:r>
            <a:r>
              <a:rPr lang="en-GB" dirty="0">
                <a:latin typeface="+mj-lt"/>
              </a:rPr>
              <a:t>za </a:t>
            </a:r>
            <a:r>
              <a:rPr lang="en-GB" dirty="0" err="1">
                <a:latin typeface="+mj-lt"/>
              </a:rPr>
              <a:t>vsakogar</a:t>
            </a:r>
            <a:r>
              <a:rPr lang="en-GB" dirty="0">
                <a:latin typeface="+mj-lt"/>
              </a:rPr>
              <a:t> - </a:t>
            </a:r>
            <a:r>
              <a:rPr lang="en-GB" dirty="0" err="1">
                <a:latin typeface="+mj-lt"/>
              </a:rPr>
              <a:t>individualni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pristop</a:t>
            </a:r>
            <a:endParaRPr lang="hr-HR" u="sng" dirty="0">
              <a:latin typeface="+mj-lt"/>
            </a:endParaRPr>
          </a:p>
          <a:p>
            <a:pPr>
              <a:lnSpc>
                <a:spcPct val="170000"/>
              </a:lnSpc>
            </a:pPr>
            <a:endParaRPr lang="hr-HR" u="sng" dirty="0">
              <a:latin typeface="+mj-lt"/>
            </a:endParaRPr>
          </a:p>
          <a:p>
            <a:pPr>
              <a:lnSpc>
                <a:spcPct val="170000"/>
              </a:lnSpc>
            </a:pP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2403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C13484-3E27-46FF-9EB6-6DA621C3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581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E5D702-B466-4577-BF97-2D65A804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3571"/>
            <a:ext cx="10515600" cy="4139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1.1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organizacijo</a:t>
            </a:r>
            <a:r>
              <a:rPr lang="en-GB" dirty="0">
                <a:latin typeface="+mj-lt"/>
              </a:rPr>
              <a:t> </a:t>
            </a:r>
            <a:r>
              <a:rPr lang="en-GB" u="sng" dirty="0" err="1">
                <a:latin typeface="+mj-lt"/>
              </a:rPr>
              <a:t>pripravljalnega</a:t>
            </a:r>
            <a:r>
              <a:rPr lang="en-GB" u="sng" dirty="0">
                <a:latin typeface="+mj-lt"/>
              </a:rPr>
              <a:t> dela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r>
              <a:rPr lang="en-GB" dirty="0">
                <a:latin typeface="+mj-lt"/>
              </a:rPr>
              <a:t>: POGOJI ZA VPIS</a:t>
            </a:r>
            <a:endParaRPr lang="sl-SI" dirty="0">
              <a:latin typeface="+mj-lt"/>
            </a:endParaRPr>
          </a:p>
          <a:p>
            <a:r>
              <a:rPr lang="en-GB" dirty="0">
                <a:latin typeface="+mj-lt"/>
              </a:rPr>
              <a:t>Na </a:t>
            </a:r>
            <a:r>
              <a:rPr lang="en-GB" dirty="0" err="1">
                <a:latin typeface="+mj-lt"/>
              </a:rPr>
              <a:t>podlagi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znanj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veščin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kompetenc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interesov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Nediskriminatorno</a:t>
            </a:r>
            <a:r>
              <a:rPr lang="en-GB" dirty="0">
                <a:latin typeface="+mj-lt"/>
              </a:rPr>
              <a:t> za </a:t>
            </a:r>
            <a:r>
              <a:rPr lang="en-GB" dirty="0" err="1">
                <a:latin typeface="+mj-lt"/>
              </a:rPr>
              <a:t>katero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skupino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ljudi</a:t>
            </a:r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514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003AD-3321-4CDA-87B8-233238F0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52A95F-97B4-44FF-B728-441D17A9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556"/>
            <a:ext cx="10515600" cy="41154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1.1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u="sng" dirty="0" err="1">
                <a:latin typeface="+mj-lt"/>
              </a:rPr>
              <a:t>organizacijo</a:t>
            </a:r>
            <a:r>
              <a:rPr lang="en-GB" u="sng" dirty="0">
                <a:latin typeface="+mj-lt"/>
              </a:rPr>
              <a:t> </a:t>
            </a:r>
            <a:r>
              <a:rPr lang="en-GB" u="sng" dirty="0" err="1">
                <a:latin typeface="+mj-lt"/>
              </a:rPr>
              <a:t>pripravljalnega</a:t>
            </a:r>
            <a:r>
              <a:rPr lang="en-GB" u="sng" dirty="0">
                <a:latin typeface="+mj-lt"/>
              </a:rPr>
              <a:t> dela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r>
              <a:rPr lang="en-GB" dirty="0">
                <a:latin typeface="+mj-lt"/>
              </a:rPr>
              <a:t>: KVALIFIKACIJSKI POSTOPEK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r>
              <a:rPr lang="en-GB" dirty="0" err="1">
                <a:latin typeface="+mj-lt"/>
              </a:rPr>
              <a:t>Dostop</a:t>
            </a:r>
            <a:r>
              <a:rPr lang="sl-SI" dirty="0">
                <a:latin typeface="+mj-lt"/>
              </a:rPr>
              <a:t>no </a:t>
            </a:r>
            <a:r>
              <a:rPr lang="en-GB" dirty="0" err="1">
                <a:latin typeface="+mj-lt"/>
              </a:rPr>
              <a:t>vsem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Materiali</a:t>
            </a:r>
            <a:r>
              <a:rPr lang="en-GB" dirty="0">
                <a:latin typeface="+mj-lt"/>
              </a:rPr>
              <a:t> so </a:t>
            </a:r>
            <a:r>
              <a:rPr lang="en-GB" dirty="0" err="1">
                <a:latin typeface="+mj-lt"/>
              </a:rPr>
              <a:t>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voljo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različnih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oblikah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Postopek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kvalifikacije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različnih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oblikah</a:t>
            </a:r>
            <a:endParaRPr lang="en-GB" dirty="0">
              <a:latin typeface="+mj-lt"/>
            </a:endParaRPr>
          </a:p>
          <a:p>
            <a:r>
              <a:rPr lang="sl-SI" dirty="0">
                <a:latin typeface="+mj-lt"/>
              </a:rPr>
              <a:t>Prožnost </a:t>
            </a:r>
            <a:r>
              <a:rPr lang="en-GB" dirty="0" err="1">
                <a:latin typeface="+mj-lt"/>
              </a:rPr>
              <a:t>obrazca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kvalifikacijskega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postopka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Ozaveščanje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članov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kvalifikacijskih postopkov</a:t>
            </a:r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4102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B0BEF9-C5D1-461C-9D4B-18063BED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AE3ACD2-CDB0-4AD9-BA77-E8BA38A38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56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1.2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u="sng" dirty="0" err="1">
                <a:latin typeface="+mj-lt"/>
              </a:rPr>
              <a:t>organizacijo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izvajanja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r>
              <a:rPr lang="sl-SI" sz="2600" dirty="0">
                <a:latin typeface="+mj-lt"/>
              </a:rPr>
              <a:t>Prožnost, </a:t>
            </a:r>
            <a:r>
              <a:rPr lang="en-GB" sz="2600" dirty="0" err="1">
                <a:latin typeface="+mj-lt"/>
              </a:rPr>
              <a:t>ustvarjalnost</a:t>
            </a:r>
            <a:r>
              <a:rPr lang="en-GB" sz="2600" dirty="0">
                <a:latin typeface="+mj-lt"/>
              </a:rPr>
              <a:t> in </a:t>
            </a:r>
            <a:r>
              <a:rPr lang="en-GB" sz="2600" dirty="0" err="1">
                <a:latin typeface="+mj-lt"/>
              </a:rPr>
              <a:t>odprtost</a:t>
            </a:r>
            <a:endParaRPr lang="en-GB" sz="2600" dirty="0">
              <a:latin typeface="+mj-lt"/>
            </a:endParaRPr>
          </a:p>
          <a:p>
            <a:r>
              <a:rPr lang="en-GB" sz="2600" dirty="0" err="1">
                <a:latin typeface="+mj-lt"/>
              </a:rPr>
              <a:t>Empatično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poslušanje</a:t>
            </a:r>
            <a:endParaRPr lang="en-GB" sz="2600" dirty="0">
              <a:latin typeface="+mj-lt"/>
            </a:endParaRPr>
          </a:p>
          <a:p>
            <a:r>
              <a:rPr lang="en-GB" sz="2600" dirty="0" err="1">
                <a:latin typeface="+mj-lt"/>
              </a:rPr>
              <a:t>Neposredno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sodelovanje</a:t>
            </a:r>
            <a:r>
              <a:rPr lang="en-GB" sz="2600" dirty="0">
                <a:latin typeface="+mj-lt"/>
              </a:rPr>
              <a:t> z </a:t>
            </a:r>
            <a:r>
              <a:rPr lang="en-GB" sz="2600" dirty="0" err="1">
                <a:latin typeface="+mj-lt"/>
              </a:rPr>
              <a:t>udeleženci</a:t>
            </a:r>
            <a:endParaRPr lang="hr-H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7984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42DC84-55AF-4D12-8A7B-A554867D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ORGANIZACIJSK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PRILAGODIT</a:t>
            </a:r>
            <a:r>
              <a:rPr lang="sl-SI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B5D505-8431-4D5E-94FA-AB5255CF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184"/>
            <a:ext cx="10515600" cy="44888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1.2 </a:t>
            </a:r>
            <a:r>
              <a:rPr lang="sl-SI" dirty="0">
                <a:latin typeface="+mj-lt"/>
              </a:rPr>
              <a:t>Prilagoditev </a:t>
            </a:r>
            <a:r>
              <a:rPr lang="en-GB" dirty="0">
                <a:latin typeface="+mj-lt"/>
              </a:rPr>
              <a:t>v </a:t>
            </a:r>
            <a:r>
              <a:rPr lang="en-GB" dirty="0" err="1">
                <a:latin typeface="+mj-lt"/>
              </a:rPr>
              <a:t>zvezi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organizacijo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izvajanja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izobraževalnega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programa</a:t>
            </a:r>
            <a:endParaRPr lang="sl-SI" dirty="0">
              <a:latin typeface="+mj-lt"/>
            </a:endParaRPr>
          </a:p>
          <a:p>
            <a:r>
              <a:rPr lang="en-GB" dirty="0" err="1">
                <a:latin typeface="+mj-lt"/>
              </a:rPr>
              <a:t>Prilagodljivost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formata</a:t>
            </a:r>
            <a:r>
              <a:rPr lang="en-GB" dirty="0">
                <a:latin typeface="+mj-lt"/>
              </a:rPr>
              <a:t> za </a:t>
            </a:r>
            <a:r>
              <a:rPr lang="en-GB" dirty="0" err="1">
                <a:latin typeface="+mj-lt"/>
              </a:rPr>
              <a:t>delovne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materiale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Načini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ocenjevanja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znanja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Trajanje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preverjanja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znanja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Pomočniki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poučevanju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sl-SI" dirty="0">
                <a:latin typeface="+mj-lt"/>
                <a:cs typeface="Arial" panose="020B0604020202020204" pitchFamily="34" charset="0"/>
              </a:rPr>
              <a:t>sodelovanje z organizacijami 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12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F5C30-15A2-4A5E-BC21-07832B98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RAZLIČNOST LJUDI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CA5DB2-AA36-4678-881A-12D6321CB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Ideja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univerzalne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programske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oblike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Zamisel</a:t>
            </a:r>
            <a:r>
              <a:rPr lang="en-GB" dirty="0">
                <a:latin typeface="+mj-lt"/>
              </a:rPr>
              <a:t> o </a:t>
            </a:r>
            <a:r>
              <a:rPr lang="en-GB" dirty="0" err="1">
                <a:latin typeface="+mj-lt"/>
              </a:rPr>
              <a:t>namišljenem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prototipu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udeleženca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2086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6B8C5F-73AE-46D0-AD98-12C83E12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2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PROSTORSKA PRILAGODITEV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2EBAD3-DD03-4795-930F-1547EE35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u="sng" dirty="0">
                <a:latin typeface="+mj-lt"/>
              </a:rPr>
              <a:t>Splošna pravila</a:t>
            </a:r>
            <a:r>
              <a:rPr lang="en-GB" u="sng" dirty="0">
                <a:latin typeface="+mj-lt"/>
              </a:rPr>
              <a:t>:</a:t>
            </a:r>
          </a:p>
          <a:p>
            <a:r>
              <a:rPr lang="en-GB" dirty="0" err="1">
                <a:latin typeface="+mj-lt"/>
              </a:rPr>
              <a:t>Občutek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ugodja</a:t>
            </a:r>
            <a:r>
              <a:rPr lang="en-GB" dirty="0">
                <a:latin typeface="+mj-lt"/>
              </a:rPr>
              <a:t>;</a:t>
            </a:r>
          </a:p>
          <a:p>
            <a:r>
              <a:rPr lang="en-GB" dirty="0" err="1">
                <a:latin typeface="+mj-lt"/>
              </a:rPr>
              <a:t>Občutek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varnosti</a:t>
            </a:r>
            <a:r>
              <a:rPr lang="en-GB" dirty="0">
                <a:latin typeface="+mj-lt"/>
              </a:rPr>
              <a:t>;</a:t>
            </a:r>
          </a:p>
          <a:p>
            <a:r>
              <a:rPr lang="en-GB" dirty="0" err="1">
                <a:latin typeface="+mj-lt"/>
              </a:rPr>
              <a:t>Preverjanje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motečih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dejavnikov</a:t>
            </a:r>
            <a:r>
              <a:rPr lang="en-GB" dirty="0">
                <a:latin typeface="+mj-lt"/>
              </a:rPr>
              <a:t>;</a:t>
            </a:r>
          </a:p>
          <a:p>
            <a:r>
              <a:rPr lang="en-GB" dirty="0" err="1">
                <a:latin typeface="+mj-lt"/>
              </a:rPr>
              <a:t>Seznanitev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osnovnimi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pravili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individualiz</a:t>
            </a:r>
            <a:r>
              <a:rPr lang="sl-SI" dirty="0" err="1">
                <a:latin typeface="+mj-lt"/>
                <a:cs typeface="Arial" panose="020B0604020202020204" pitchFamily="34" charset="0"/>
              </a:rPr>
              <a:t>iran</a:t>
            </a:r>
            <a:r>
              <a:rPr lang="sl-SI" dirty="0">
                <a:latin typeface="+mj-lt"/>
                <a:cs typeface="Arial" panose="020B0604020202020204" pitchFamily="34" charset="0"/>
              </a:rPr>
              <a:t> pristop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+mj-lt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0845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E9172C-EFCC-42BA-8923-0CD69231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3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TE</a:t>
            </a:r>
            <a:r>
              <a:rPr lang="sl-SI" dirty="0">
                <a:latin typeface="+mj-lt"/>
              </a:rPr>
              <a:t>HNIČNA PRILAGODITEV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897A6A-1551-4788-99E5-ABDED687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3942"/>
            <a:ext cx="10515600" cy="4272741"/>
          </a:xfrm>
        </p:spPr>
        <p:txBody>
          <a:bodyPr/>
          <a:lstStyle/>
          <a:p>
            <a:pPr marL="0" indent="0">
              <a:buNone/>
            </a:pPr>
            <a:r>
              <a:rPr lang="sl-SI" u="sng" dirty="0">
                <a:latin typeface="+mj-lt"/>
              </a:rPr>
              <a:t>Splošna pravila</a:t>
            </a:r>
            <a:r>
              <a:rPr lang="en-GB" u="sng" dirty="0">
                <a:latin typeface="+mj-lt"/>
              </a:rPr>
              <a:t>:</a:t>
            </a:r>
          </a:p>
          <a:p>
            <a:r>
              <a:rPr lang="en-GB" dirty="0" err="1">
                <a:latin typeface="+mj-lt"/>
              </a:rPr>
              <a:t>Razumevanje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tehnologije</a:t>
            </a:r>
            <a:r>
              <a:rPr lang="en-GB" dirty="0">
                <a:latin typeface="+mj-lt"/>
              </a:rPr>
              <a:t>;</a:t>
            </a:r>
          </a:p>
          <a:p>
            <a:r>
              <a:rPr lang="en-GB" dirty="0" err="1">
                <a:latin typeface="+mj-lt"/>
              </a:rPr>
              <a:t>Ustvarjalnost</a:t>
            </a:r>
            <a:r>
              <a:rPr lang="en-GB" dirty="0">
                <a:latin typeface="+mj-lt"/>
              </a:rPr>
              <a:t> med </a:t>
            </a:r>
            <a:r>
              <a:rPr lang="en-GB" dirty="0" err="1">
                <a:latin typeface="+mj-lt"/>
              </a:rPr>
              <a:t>uporabo</a:t>
            </a:r>
            <a:r>
              <a:rPr lang="en-GB" dirty="0">
                <a:latin typeface="+mj-lt"/>
              </a:rPr>
              <a:t>;</a:t>
            </a:r>
          </a:p>
          <a:p>
            <a:r>
              <a:rPr lang="en-GB" dirty="0" err="1">
                <a:latin typeface="+mj-lt"/>
              </a:rPr>
              <a:t>Sodelovanje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udeleženci</a:t>
            </a:r>
            <a:r>
              <a:rPr lang="en-GB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459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DC7E3E-B587-4880-A8B2-CB2B0587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3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TE</a:t>
            </a:r>
            <a:r>
              <a:rPr lang="sl-SI" dirty="0">
                <a:latin typeface="+mj-lt"/>
              </a:rPr>
              <a:t>HNIČNA PRILAGODITEV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A5F6EE-4456-4099-AD7E-367A80B1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u="sng" dirty="0">
                <a:latin typeface="+mj-lt"/>
              </a:rPr>
              <a:t>Podporna tehnologija</a:t>
            </a:r>
            <a:r>
              <a:rPr lang="en-GB" u="sng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tehnologija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ljudem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omogoča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zmanjšanje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učinka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težav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jih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doživljajo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zaradi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stanja</a:t>
            </a:r>
            <a:r>
              <a:rPr lang="en-GB" dirty="0">
                <a:latin typeface="+mj-lt"/>
              </a:rPr>
              <a:t>, </a:t>
            </a:r>
            <a:r>
              <a:rPr lang="en-GB" dirty="0" err="1">
                <a:latin typeface="+mj-lt"/>
              </a:rPr>
              <a:t>motnje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ali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bolezni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prizadene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njihov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organizem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pl-PL" dirty="0">
                <a:latin typeface="+mj-lt"/>
                <a:cs typeface="Arial" panose="020B0604020202020204" pitchFamily="34" charset="0"/>
              </a:rPr>
              <a:t>pomembno je podpirati uporabo podporne tehnologije v procesu učenja!</a:t>
            </a:r>
            <a:endParaRPr lang="en-GB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90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Udeleženci</a:t>
            </a:r>
            <a:r>
              <a:rPr lang="en-GB" dirty="0">
                <a:latin typeface="+mj-lt"/>
              </a:rPr>
              <a:t>...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Tečaj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o </a:t>
            </a:r>
            <a:r>
              <a:rPr lang="en-GB" dirty="0" err="1">
                <a:latin typeface="+mj-lt"/>
              </a:rPr>
              <a:t>literarne</a:t>
            </a:r>
            <a:r>
              <a:rPr lang="sl-SI" dirty="0">
                <a:latin typeface="+mj-lt"/>
              </a:rPr>
              <a:t>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izražanj</a:t>
            </a:r>
            <a:r>
              <a:rPr lang="sl-SI" dirty="0">
                <a:latin typeface="+mj-lt"/>
              </a:rPr>
              <a:t>u</a:t>
            </a:r>
            <a:r>
              <a:rPr lang="en-GB" dirty="0">
                <a:latin typeface="+mj-lt"/>
              </a:rPr>
              <a:t> - vi </a:t>
            </a:r>
            <a:r>
              <a:rPr lang="en-GB" dirty="0" err="1">
                <a:latin typeface="+mj-lt"/>
              </a:rPr>
              <a:t>ste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organizator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Potencialni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udeleženec</a:t>
            </a:r>
            <a:r>
              <a:rPr lang="en-GB" dirty="0">
                <a:latin typeface="+mj-lt"/>
              </a:rPr>
              <a:t> - </a:t>
            </a:r>
            <a:r>
              <a:rPr lang="en-GB" dirty="0" err="1">
                <a:latin typeface="+mj-lt"/>
              </a:rPr>
              <a:t>oseba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motnjo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duševnem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razvoju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mišično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distrofijo</a:t>
            </a: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O </a:t>
            </a:r>
            <a:r>
              <a:rPr lang="en-GB" dirty="0" err="1">
                <a:latin typeface="+mj-lt"/>
              </a:rPr>
              <a:t>kateri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prilagoditvi </a:t>
            </a:r>
            <a:r>
              <a:rPr lang="en-GB" dirty="0" err="1">
                <a:latin typeface="+mj-lt"/>
              </a:rPr>
              <a:t>razmišljate</a:t>
            </a:r>
            <a:r>
              <a:rPr lang="en-GB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28514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1C0CDB-1C65-4891-B016-5B989BF47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506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54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UČNE METODE IN TEHNIKE </a:t>
            </a:r>
            <a:endParaRPr lang="en-GB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8336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472557-0DCD-43B5-8C5E-5FFF0969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UČNE METODE IN TEHNIKE </a:t>
            </a:r>
            <a:endParaRPr lang="en-GB" sz="4000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6BC1B7-94A9-4D3E-B85F-880D5E25A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9577"/>
            <a:ext cx="10515600" cy="33173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Pojasnjevanje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Demonstracija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Vodena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navodila</a:t>
            </a:r>
            <a:endParaRPr lang="sl-SI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71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983260-6B38-4668-8C06-C8C60E1E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dirty="0">
                <a:latin typeface="+mj-lt"/>
              </a:rPr>
            </a:br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sz="49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POJASNJEVANJE</a:t>
            </a:r>
            <a:br>
              <a:rPr lang="sl-SI" sz="49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900" dirty="0">
              <a:latin typeface="+mn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D183E6-5A56-4EA6-AD72-8F4B23198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narativna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predstavitev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temeljnih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teoretičnih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predpostavk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r>
              <a:rPr lang="sl-SI" u="sng" dirty="0">
                <a:latin typeface="+mj-lt"/>
              </a:rPr>
              <a:t>Splošna pravila</a:t>
            </a:r>
            <a:r>
              <a:rPr lang="en-GB" u="sng" dirty="0">
                <a:latin typeface="+mj-lt"/>
              </a:rPr>
              <a:t>:</a:t>
            </a:r>
          </a:p>
          <a:p>
            <a:r>
              <a:rPr lang="en-GB" dirty="0" err="1">
                <a:latin typeface="+mj-lt"/>
              </a:rPr>
              <a:t>Zmeren</a:t>
            </a:r>
            <a:r>
              <a:rPr lang="en-GB" dirty="0">
                <a:latin typeface="+mj-lt"/>
              </a:rPr>
              <a:t> tempo</a:t>
            </a:r>
          </a:p>
          <a:p>
            <a:r>
              <a:rPr lang="en-GB" dirty="0" err="1">
                <a:latin typeface="+mj-lt"/>
              </a:rPr>
              <a:t>Standardni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jezik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Primeren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humor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Dvosmerna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komunikacija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Različni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načini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dražljaja</a:t>
            </a:r>
            <a:endParaRPr lang="en-GB" dirty="0">
              <a:latin typeface="+mj-lt"/>
            </a:endParaRPr>
          </a:p>
          <a:p>
            <a:r>
              <a:rPr lang="sl-SI" dirty="0">
                <a:latin typeface="+mj-lt"/>
              </a:rPr>
              <a:t>Prioriteta obvladovanja vsebin </a:t>
            </a:r>
            <a:endParaRPr lang="en-GB" dirty="0">
              <a:solidFill>
                <a:srgbClr val="FF0000"/>
              </a:solidFill>
              <a:latin typeface="+mj-lt"/>
            </a:endParaRPr>
          </a:p>
          <a:p>
            <a:r>
              <a:rPr lang="en-GB" dirty="0" err="1">
                <a:latin typeface="+mj-lt"/>
              </a:rPr>
              <a:t>Spodbujanje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samoizražanja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Strukturiranje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časa</a:t>
            </a:r>
            <a:endParaRPr lang="hr-HR" dirty="0">
              <a:latin typeface="+mj-lt"/>
            </a:endParaRPr>
          </a:p>
          <a:p>
            <a:endParaRPr lang="hr-HR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2620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E68E6-01CD-4D96-8368-95786A36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en-GB" sz="4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POJASNJEVANJE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842458-6EA7-409F-A135-A551A9134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KAKO je bolj pomembno kot KAJ. 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20008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981A44-7F63-4407-A1A8-545898C5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j-lt"/>
              </a:rPr>
              <a:t>2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DEMONSTRA</a:t>
            </a:r>
            <a:r>
              <a:rPr lang="sl-SI" dirty="0">
                <a:latin typeface="+mj-lt"/>
              </a:rPr>
              <a:t>CIJA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DEA61C-03B9-4558-B30D-1CD30A04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sl-SI" dirty="0">
                <a:latin typeface="+mj-lt"/>
              </a:rPr>
              <a:t>izkustveno učenje</a:t>
            </a:r>
            <a:r>
              <a:rPr lang="en-GB" dirty="0">
                <a:latin typeface="+mj-lt"/>
              </a:rPr>
              <a:t>.</a:t>
            </a: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vsekakor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poiščite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način</a:t>
            </a:r>
            <a:r>
              <a:rPr lang="en-GB" dirty="0">
                <a:latin typeface="+mj-lt"/>
                <a:cs typeface="Arial" panose="020B0604020202020204" pitchFamily="34" charset="0"/>
              </a:rPr>
              <a:t>, da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pridobivanje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praktičnih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izkušenj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čim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bolj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vključite</a:t>
            </a:r>
            <a:r>
              <a:rPr lang="en-GB" dirty="0">
                <a:latin typeface="+mj-lt"/>
                <a:cs typeface="Arial" panose="020B0604020202020204" pitchFamily="34" charset="0"/>
              </a:rPr>
              <a:t> v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izobraževalni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proces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1026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078BE2-EFCE-4011-BA27-EC76028EE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+mj-lt"/>
              </a:rPr>
              <a:t>2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DEMONSTRATION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2EEAB2-108E-4132-A3D3-CD1718ABC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Videti</a:t>
            </a:r>
            <a:r>
              <a:rPr lang="en-GB" dirty="0">
                <a:latin typeface="+mj-lt"/>
              </a:rPr>
              <a:t> KAKO je </a:t>
            </a:r>
            <a:r>
              <a:rPr lang="en-GB" dirty="0" err="1">
                <a:latin typeface="+mj-lt"/>
              </a:rPr>
              <a:t>bolje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kot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slišati</a:t>
            </a:r>
            <a:r>
              <a:rPr lang="en-GB" dirty="0">
                <a:latin typeface="+mj-lt"/>
              </a:rPr>
              <a:t> o </a:t>
            </a:r>
            <a:r>
              <a:rPr lang="sl-SI" dirty="0">
                <a:latin typeface="+mj-lt"/>
              </a:rPr>
              <a:t>tem </a:t>
            </a:r>
            <a:r>
              <a:rPr lang="en-GB" dirty="0">
                <a:latin typeface="+mj-lt"/>
              </a:rPr>
              <a:t>KAKO.</a:t>
            </a:r>
          </a:p>
        </p:txBody>
      </p:sp>
    </p:spTree>
    <p:extLst>
      <p:ext uri="{BB962C8B-B14F-4D97-AF65-F5344CB8AC3E}">
        <p14:creationId xmlns:p14="http://schemas.microsoft.com/office/powerpoint/2010/main" val="180697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6AE8E4-831B-409F-BA39-2A3376A44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Udeleženci</a:t>
            </a:r>
            <a:r>
              <a:rPr lang="en-GB" dirty="0"/>
              <a:t>...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2AE465-0999-47A6-8AEE-B2BF184E1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Tečaj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izdelave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modnega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nakita</a:t>
            </a:r>
            <a:r>
              <a:rPr lang="en-GB" dirty="0">
                <a:latin typeface="+mj-lt"/>
              </a:rPr>
              <a:t> - vi </a:t>
            </a:r>
            <a:r>
              <a:rPr lang="en-GB" dirty="0" err="1">
                <a:latin typeface="+mj-lt"/>
              </a:rPr>
              <a:t>ste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organizator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Potencialni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udeleženec</a:t>
            </a:r>
            <a:r>
              <a:rPr lang="en-GB" dirty="0">
                <a:latin typeface="+mj-lt"/>
              </a:rPr>
              <a:t> - </a:t>
            </a:r>
            <a:r>
              <a:rPr lang="en-GB" dirty="0" err="1">
                <a:latin typeface="+mj-lt"/>
              </a:rPr>
              <a:t>oseba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epilepsijo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Kaj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bo</a:t>
            </a:r>
            <a:r>
              <a:rPr lang="sl-SI" dirty="0">
                <a:latin typeface="+mj-lt"/>
              </a:rPr>
              <a:t>ste n</a:t>
            </a:r>
            <a:r>
              <a:rPr lang="en-GB" dirty="0" err="1">
                <a:latin typeface="+mj-lt"/>
              </a:rPr>
              <a:t>aredil</a:t>
            </a:r>
            <a:r>
              <a:rPr lang="sl-SI" dirty="0">
                <a:latin typeface="+mj-lt"/>
              </a:rPr>
              <a:t>i</a:t>
            </a:r>
            <a:r>
              <a:rPr lang="en-GB" dirty="0">
                <a:latin typeface="+mj-lt"/>
              </a:rPr>
              <a:t>?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2306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1A4030-1E11-472B-A87A-9FBC05EC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latin typeface="+mj-lt"/>
              </a:rPr>
              <a:t>3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</a:t>
            </a:r>
            <a:r>
              <a:rPr lang="sl-SI" dirty="0">
                <a:latin typeface="+mj-lt"/>
              </a:rPr>
              <a:t>VODENA NAVODILA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08E3B9-9BEC-4781-A75C-C6600F63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+mj-lt"/>
              </a:rPr>
              <a:t>Pomembno je vedeti, KAKO je nekaj narejeno, ne glede na to, KAKO DOBRO je narejeno.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3502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E7BF9-0CCF-4772-A25D-4C181C62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Udeleženci</a:t>
            </a:r>
            <a:r>
              <a:rPr lang="en-GB" dirty="0"/>
              <a:t>...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68F8E1-52DA-4D01-9512-DB2051A2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+mj-lt"/>
              </a:rPr>
              <a:t>Tečaj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računalniških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veščin</a:t>
            </a:r>
            <a:r>
              <a:rPr lang="en-GB" dirty="0">
                <a:latin typeface="+mj-lt"/>
              </a:rPr>
              <a:t> - vi </a:t>
            </a:r>
            <a:r>
              <a:rPr lang="en-GB" dirty="0" err="1">
                <a:latin typeface="+mj-lt"/>
              </a:rPr>
              <a:t>ste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organizator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Udeleženec</a:t>
            </a:r>
            <a:r>
              <a:rPr lang="en-GB" dirty="0">
                <a:latin typeface="+mj-lt"/>
              </a:rPr>
              <a:t> – </a:t>
            </a:r>
            <a:r>
              <a:rPr lang="en-GB" dirty="0" err="1">
                <a:latin typeface="+mj-lt"/>
              </a:rPr>
              <a:t>oseba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izjemno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anksioznostjo</a:t>
            </a:r>
            <a:r>
              <a:rPr lang="en-GB" dirty="0">
                <a:latin typeface="+mj-lt"/>
              </a:rPr>
              <a:t> pred </a:t>
            </a:r>
            <a:r>
              <a:rPr lang="en-GB" dirty="0" err="1">
                <a:latin typeface="+mj-lt"/>
              </a:rPr>
              <a:t>testi</a:t>
            </a:r>
            <a:endParaRPr lang="en-GB" dirty="0">
              <a:latin typeface="+mj-lt"/>
            </a:endParaRPr>
          </a:p>
          <a:p>
            <a:r>
              <a:rPr lang="en-GB" dirty="0" err="1">
                <a:latin typeface="+mj-lt"/>
              </a:rPr>
              <a:t>Kako</a:t>
            </a:r>
            <a:r>
              <a:rPr lang="en-GB" dirty="0">
                <a:latin typeface="+mj-lt"/>
              </a:rPr>
              <a:t> bi to </a:t>
            </a:r>
            <a:r>
              <a:rPr lang="en-GB" dirty="0" err="1">
                <a:latin typeface="+mj-lt"/>
              </a:rPr>
              <a:t>lahko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vplivalo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izbiro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metod</a:t>
            </a:r>
            <a:r>
              <a:rPr lang="en-GB" dirty="0">
                <a:latin typeface="+mj-lt"/>
              </a:rPr>
              <a:t> in </a:t>
            </a:r>
            <a:r>
              <a:rPr lang="en-GB" dirty="0" err="1">
                <a:latin typeface="+mj-lt"/>
              </a:rPr>
              <a:t>tehnik</a:t>
            </a:r>
            <a:r>
              <a:rPr lang="en-GB" dirty="0">
                <a:latin typeface="+mj-lt"/>
              </a:rPr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43597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8DDBE0-CD2C-472A-AA90-FCFA7F87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latin typeface="+mj-lt"/>
              </a:rPr>
              <a:t>KONEC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A82B21-26F4-42F0-90C3-D5A7F7456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3767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1367C5-3D3B-4C1C-821F-CE18F02B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DODATEK</a:t>
            </a:r>
            <a:r>
              <a:rPr lang="en-GB" dirty="0"/>
              <a:t>: </a:t>
            </a:r>
            <a:r>
              <a:rPr lang="sl-SI" dirty="0"/>
              <a:t>DELOVNE VAJE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6F78A7-CE29-4AF1-B51C-E03AFCDD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826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645572-685C-437E-A060-F8ECB7334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9338" cy="1325563"/>
          </a:xfrm>
        </p:spPr>
        <p:txBody>
          <a:bodyPr>
            <a:normAutofit fontScale="90000"/>
          </a:bodyPr>
          <a:lstStyle/>
          <a:p>
            <a:r>
              <a:rPr lang="sl-SI" dirty="0"/>
              <a:t>PRISTOP DO OSEB Z INVALIDNOSTMI V IZOBRAŽEVANJU ODRASLIH 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F5D46E-7CD8-4B98-972E-5F19BEEAB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7315"/>
            <a:ext cx="10515600" cy="374964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+mj-lt"/>
              </a:rPr>
              <a:t>1 SEGREGA</a:t>
            </a:r>
            <a:r>
              <a:rPr lang="sl-SI" dirty="0">
                <a:latin typeface="+mj-lt"/>
              </a:rPr>
              <a:t>CIJA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2 INTEGRA</a:t>
            </a:r>
            <a:r>
              <a:rPr lang="sl-SI" dirty="0">
                <a:latin typeface="+mj-lt"/>
              </a:rPr>
              <a:t>CIJA</a:t>
            </a: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</a:rPr>
              <a:t>3 IN</a:t>
            </a:r>
            <a:r>
              <a:rPr lang="sl-SI" dirty="0">
                <a:latin typeface="+mj-lt"/>
              </a:rPr>
              <a:t>KLUZIJA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613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B343AD-C5A0-47F2-8FFB-F3D247CF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1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SEGREGA</a:t>
            </a:r>
            <a:r>
              <a:rPr lang="sl-SI" dirty="0">
                <a:latin typeface="+mj-lt"/>
              </a:rPr>
              <a:t>CIJA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686A93-5E58-4A94-BBCE-E40593502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2279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ločitev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osebe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izstopa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iz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skupine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posameznikov</a:t>
            </a:r>
            <a:r>
              <a:rPr lang="en-GB" dirty="0">
                <a:latin typeface="+mj-lt"/>
              </a:rPr>
              <a:t>, ki so </a:t>
            </a:r>
            <a:r>
              <a:rPr lang="en-GB" dirty="0" err="1">
                <a:latin typeface="+mj-lt"/>
              </a:rPr>
              <a:t>si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nekaterih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pogledih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podobni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Objektivizacija</a:t>
            </a:r>
            <a:r>
              <a:rPr lang="en-GB" sz="2600" dirty="0">
                <a:latin typeface="+mj-lt"/>
              </a:rPr>
              <a:t> </a:t>
            </a:r>
            <a:r>
              <a:rPr lang="sl-SI" sz="2600" dirty="0">
                <a:latin typeface="+mj-lt"/>
              </a:rPr>
              <a:t>oseb z </a:t>
            </a:r>
            <a:r>
              <a:rPr lang="en-GB" sz="2600" dirty="0">
                <a:latin typeface="+mj-lt"/>
              </a:rPr>
              <a:t>invalid</a:t>
            </a:r>
            <a:r>
              <a:rPr lang="sl-SI" sz="2600" dirty="0" err="1">
                <a:latin typeface="+mj-lt"/>
              </a:rPr>
              <a:t>nostmi</a:t>
            </a:r>
            <a:r>
              <a:rPr lang="sl-SI" sz="2600" dirty="0">
                <a:latin typeface="+mj-lt"/>
              </a:rPr>
              <a:t> </a:t>
            </a:r>
            <a:r>
              <a:rPr lang="en-GB" sz="2600" dirty="0">
                <a:latin typeface="+mj-lt"/>
              </a:rPr>
              <a:t>in </a:t>
            </a:r>
            <a:r>
              <a:rPr lang="en-GB" sz="2600" dirty="0" err="1">
                <a:latin typeface="+mj-lt"/>
              </a:rPr>
              <a:t>njihovo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pasiviziranje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Poudarek</a:t>
            </a:r>
            <a:r>
              <a:rPr lang="en-GB" sz="2600" dirty="0">
                <a:latin typeface="+mj-lt"/>
              </a:rPr>
              <a:t> je </a:t>
            </a:r>
            <a:r>
              <a:rPr lang="en-GB" sz="2600" dirty="0" err="1">
                <a:latin typeface="+mj-lt"/>
              </a:rPr>
              <a:t>na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težavah</a:t>
            </a:r>
            <a:r>
              <a:rPr lang="en-GB" sz="2600" dirty="0">
                <a:latin typeface="+mj-lt"/>
              </a:rPr>
              <a:t>, ki </a:t>
            </a:r>
            <a:r>
              <a:rPr lang="en-GB" sz="2600" dirty="0" err="1">
                <a:latin typeface="+mj-lt"/>
              </a:rPr>
              <a:t>jih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doživljajo</a:t>
            </a:r>
            <a:r>
              <a:rPr lang="en-GB" sz="2600" dirty="0">
                <a:latin typeface="+mj-lt"/>
              </a:rPr>
              <a:t> </a:t>
            </a:r>
            <a:r>
              <a:rPr lang="sl-SI" sz="2600" dirty="0">
                <a:latin typeface="+mj-lt"/>
              </a:rPr>
              <a:t>osebe z </a:t>
            </a:r>
            <a:r>
              <a:rPr lang="en-GB" sz="2600" dirty="0">
                <a:latin typeface="+mj-lt"/>
              </a:rPr>
              <a:t>invalid</a:t>
            </a:r>
            <a:r>
              <a:rPr lang="sl-SI" sz="2600" dirty="0" err="1">
                <a:latin typeface="+mj-lt"/>
              </a:rPr>
              <a:t>nostmi</a:t>
            </a:r>
            <a:endParaRPr lang="en-GB" sz="2600" dirty="0">
              <a:latin typeface="+mj-lt"/>
            </a:endParaRP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</a:t>
            </a:r>
            <a:r>
              <a:rPr lang="en-GB" sz="2600" dirty="0" err="1">
                <a:latin typeface="+mj-lt"/>
              </a:rPr>
              <a:t>Osebi</a:t>
            </a:r>
            <a:r>
              <a:rPr lang="en-GB" sz="2600" dirty="0">
                <a:latin typeface="+mj-lt"/>
              </a:rPr>
              <a:t>, ki </a:t>
            </a:r>
            <a:r>
              <a:rPr lang="en-GB" sz="2600" dirty="0" err="1">
                <a:latin typeface="+mj-lt"/>
              </a:rPr>
              <a:t>izstopa</a:t>
            </a:r>
            <a:r>
              <a:rPr lang="en-GB" sz="2600" dirty="0">
                <a:latin typeface="+mj-lt"/>
              </a:rPr>
              <a:t> (</a:t>
            </a:r>
            <a:r>
              <a:rPr lang="sl-SI" sz="2600" dirty="0">
                <a:latin typeface="+mj-lt"/>
              </a:rPr>
              <a:t>oseba z invalidnostjo</a:t>
            </a:r>
            <a:r>
              <a:rPr lang="en-GB" sz="2600" dirty="0">
                <a:latin typeface="+mj-lt"/>
              </a:rPr>
              <a:t>), se </a:t>
            </a:r>
            <a:r>
              <a:rPr lang="en-GB" sz="2600" dirty="0" err="1">
                <a:latin typeface="+mj-lt"/>
              </a:rPr>
              <a:t>prepove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vključitev</a:t>
            </a:r>
            <a:r>
              <a:rPr lang="en-GB" sz="2600" dirty="0">
                <a:latin typeface="+mj-lt"/>
              </a:rPr>
              <a:t> v </a:t>
            </a:r>
            <a:r>
              <a:rPr lang="en-GB" sz="2600" dirty="0" err="1">
                <a:latin typeface="+mj-lt"/>
              </a:rPr>
              <a:t>redne</a:t>
            </a:r>
            <a:r>
              <a:rPr lang="en-GB" sz="2600" dirty="0">
                <a:latin typeface="+mj-lt"/>
              </a:rPr>
              <a:t> </a:t>
            </a:r>
            <a:r>
              <a:rPr lang="sl-SI" sz="2600" dirty="0">
                <a:latin typeface="+mj-lt"/>
              </a:rPr>
              <a:t>šolske </a:t>
            </a:r>
            <a:r>
              <a:rPr lang="en-GB" sz="2600" dirty="0" err="1">
                <a:latin typeface="+mj-lt"/>
              </a:rPr>
              <a:t>kolektive</a:t>
            </a:r>
            <a:r>
              <a:rPr lang="en-GB" sz="2600" dirty="0">
                <a:latin typeface="+mj-lt"/>
              </a:rPr>
              <a:t> (</a:t>
            </a:r>
            <a:r>
              <a:rPr lang="en-GB" sz="2600" dirty="0" err="1">
                <a:latin typeface="+mj-lt"/>
              </a:rPr>
              <a:t>izobraževalni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programi</a:t>
            </a:r>
            <a:r>
              <a:rPr lang="en-GB" sz="2600" dirty="0">
                <a:latin typeface="+mj-lt"/>
              </a:rPr>
              <a:t>) in se </a:t>
            </a:r>
            <a:r>
              <a:rPr lang="en-GB" sz="2600" dirty="0" err="1">
                <a:latin typeface="+mj-lt"/>
              </a:rPr>
              <a:t>potisne</a:t>
            </a:r>
            <a:r>
              <a:rPr lang="en-GB" sz="2600" dirty="0">
                <a:latin typeface="+mj-lt"/>
              </a:rPr>
              <a:t> v </a:t>
            </a:r>
            <a:r>
              <a:rPr lang="en-GB" sz="2600" dirty="0" err="1">
                <a:latin typeface="+mj-lt"/>
              </a:rPr>
              <a:t>smer</a:t>
            </a:r>
            <a:r>
              <a:rPr lang="en-GB" sz="2600" dirty="0">
                <a:latin typeface="+mj-lt"/>
              </a:rPr>
              <a:t> </a:t>
            </a:r>
            <a:r>
              <a:rPr lang="sl-SI" sz="2600" dirty="0">
                <a:latin typeface="+mj-lt"/>
              </a:rPr>
              <a:t>njej </a:t>
            </a:r>
            <a:r>
              <a:rPr lang="en-GB" sz="2600" dirty="0" err="1">
                <a:latin typeface="+mj-lt"/>
              </a:rPr>
              <a:t>podobnih</a:t>
            </a:r>
            <a:r>
              <a:rPr lang="en-GB" sz="2600" dirty="0">
                <a:latin typeface="+mj-lt"/>
              </a:rPr>
              <a:t> (</a:t>
            </a:r>
            <a:r>
              <a:rPr lang="en-GB" sz="2600" dirty="0" err="1">
                <a:latin typeface="+mj-lt"/>
              </a:rPr>
              <a:t>posebni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izobraževalni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programi</a:t>
            </a:r>
            <a:r>
              <a:rPr lang="en-GB" sz="26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GB" sz="2600" dirty="0">
                <a:latin typeface="+mj-lt"/>
              </a:rPr>
              <a:t>→ Za </a:t>
            </a:r>
            <a:r>
              <a:rPr lang="sl-SI" sz="2600" dirty="0">
                <a:latin typeface="+mj-lt"/>
              </a:rPr>
              <a:t>prilagoditev </a:t>
            </a:r>
            <a:r>
              <a:rPr lang="en-GB" sz="2600" dirty="0">
                <a:latin typeface="+mj-lt"/>
              </a:rPr>
              <a:t>je </a:t>
            </a:r>
            <a:r>
              <a:rPr lang="en-GB" sz="2600" dirty="0" err="1">
                <a:latin typeface="+mj-lt"/>
              </a:rPr>
              <a:t>odgovorno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predvsem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strokovno</a:t>
            </a:r>
            <a:r>
              <a:rPr lang="en-GB" sz="2600" dirty="0">
                <a:latin typeface="+mj-lt"/>
              </a:rPr>
              <a:t> </a:t>
            </a:r>
            <a:r>
              <a:rPr lang="en-GB" sz="2600" dirty="0" err="1">
                <a:latin typeface="+mj-lt"/>
              </a:rPr>
              <a:t>osebje</a:t>
            </a:r>
            <a:endParaRPr lang="sl-SI" sz="2600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749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5B802-9469-436E-AD4E-551112A6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4540"/>
          </a:xfrm>
        </p:spPr>
        <p:txBody>
          <a:bodyPr/>
          <a:lstStyle/>
          <a:p>
            <a:r>
              <a:rPr lang="en-GB" dirty="0">
                <a:latin typeface="+mj-lt"/>
              </a:rPr>
              <a:t>2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INTEGRA</a:t>
            </a:r>
            <a:r>
              <a:rPr lang="sl-SI" dirty="0">
                <a:latin typeface="+mj-lt"/>
              </a:rPr>
              <a:t>CIJA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812591-528F-4D67-B94C-93D219F6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67"/>
            <a:ext cx="10515600" cy="46883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integracija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nekoga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izstopa</a:t>
            </a:r>
            <a:r>
              <a:rPr lang="en-GB" dirty="0">
                <a:latin typeface="+mj-lt"/>
              </a:rPr>
              <a:t>, v </a:t>
            </a:r>
            <a:r>
              <a:rPr lang="en-GB" dirty="0" err="1">
                <a:latin typeface="+mj-lt"/>
              </a:rPr>
              <a:t>skupino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posameznikov</a:t>
            </a:r>
            <a:r>
              <a:rPr lang="en-GB" dirty="0">
                <a:latin typeface="+mj-lt"/>
              </a:rPr>
              <a:t>, ki so </a:t>
            </a:r>
            <a:r>
              <a:rPr lang="en-GB" dirty="0" err="1">
                <a:latin typeface="+mj-lt"/>
              </a:rPr>
              <a:t>si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nekaterih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pogledih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podobni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endParaRPr lang="hr-HR" dirty="0">
              <a:latin typeface="+mj-lt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Objektivizacija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sl-SI" dirty="0">
                <a:latin typeface="+mj-lt"/>
                <a:cs typeface="Arial" panose="020B0604020202020204" pitchFamily="34" charset="0"/>
              </a:rPr>
              <a:t>oseb z </a:t>
            </a:r>
            <a:r>
              <a:rPr lang="en-GB" dirty="0">
                <a:latin typeface="+mj-lt"/>
                <a:cs typeface="Arial" panose="020B0604020202020204" pitchFamily="34" charset="0"/>
              </a:rPr>
              <a:t>invalid</a:t>
            </a:r>
            <a:r>
              <a:rPr lang="sl-SI" dirty="0" err="1">
                <a:latin typeface="+mj-lt"/>
                <a:cs typeface="Arial" panose="020B0604020202020204" pitchFamily="34" charset="0"/>
              </a:rPr>
              <a:t>nostmi</a:t>
            </a:r>
            <a:r>
              <a:rPr lang="sl-SI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>
                <a:latin typeface="+mj-lt"/>
                <a:cs typeface="Arial" panose="020B0604020202020204" pitchFamily="34" charset="0"/>
              </a:rPr>
              <a:t>in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njihovo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pasiviziranje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vključuje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dozo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prisile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Oseba</a:t>
            </a:r>
            <a:r>
              <a:rPr lang="en-GB" dirty="0">
                <a:latin typeface="+mj-lt"/>
                <a:cs typeface="Arial" panose="020B0604020202020204" pitchFamily="34" charset="0"/>
              </a:rPr>
              <a:t>, ki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izstopa</a:t>
            </a:r>
            <a:r>
              <a:rPr lang="en-GB" dirty="0">
                <a:latin typeface="+mj-lt"/>
                <a:cs typeface="Arial" panose="020B0604020202020204" pitchFamily="34" charset="0"/>
              </a:rPr>
              <a:t> (</a:t>
            </a:r>
            <a:r>
              <a:rPr lang="sl-SI" dirty="0">
                <a:latin typeface="+mj-lt"/>
                <a:cs typeface="Arial" panose="020B0604020202020204" pitchFamily="34" charset="0"/>
              </a:rPr>
              <a:t>oseba z invalidnostjo)</a:t>
            </a:r>
            <a:r>
              <a:rPr lang="en-GB" dirty="0">
                <a:latin typeface="+mj-lt"/>
                <a:cs typeface="Arial" panose="020B0604020202020204" pitchFamily="34" charset="0"/>
              </a:rPr>
              <a:t> se je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prisiljena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vklopiti</a:t>
            </a:r>
            <a:r>
              <a:rPr lang="en-GB" dirty="0">
                <a:latin typeface="+mj-lt"/>
                <a:cs typeface="Arial" panose="020B0604020202020204" pitchFamily="34" charset="0"/>
              </a:rPr>
              <a:t> v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obstoječi</a:t>
            </a:r>
            <a:r>
              <a:rPr lang="sl-SI" dirty="0">
                <a:latin typeface="+mj-lt"/>
                <a:cs typeface="Arial" panose="020B0604020202020204" pitchFamily="34" charset="0"/>
              </a:rPr>
              <a:t> šolski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kolektiv</a:t>
            </a:r>
            <a:r>
              <a:rPr lang="en-GB" dirty="0">
                <a:latin typeface="+mj-lt"/>
                <a:cs typeface="Arial" panose="020B0604020202020204" pitchFamily="34" charset="0"/>
              </a:rPr>
              <a:t> (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udeleženci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izobraževalnega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programa</a:t>
            </a:r>
            <a:r>
              <a:rPr lang="en-GB" dirty="0">
                <a:latin typeface="+mj-lt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Stanje</a:t>
            </a:r>
            <a:r>
              <a:rPr lang="en-GB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navodilo</a:t>
            </a:r>
            <a:r>
              <a:rPr lang="en-GB" dirty="0">
                <a:latin typeface="+mj-lt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enosmerna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angažiranost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Za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prilagoditev</a:t>
            </a:r>
            <a:r>
              <a:rPr lang="en-GB" dirty="0">
                <a:latin typeface="+mj-lt"/>
                <a:cs typeface="Arial" panose="020B0604020202020204" pitchFamily="34" charset="0"/>
              </a:rPr>
              <a:t> je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odgovor</a:t>
            </a:r>
            <a:r>
              <a:rPr lang="sl-SI" dirty="0">
                <a:latin typeface="+mj-lt"/>
                <a:cs typeface="Arial" panose="020B0604020202020204" pitchFamily="34" charset="0"/>
              </a:rPr>
              <a:t>na i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zključno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sl-SI" dirty="0">
                <a:latin typeface="+mj-lt"/>
                <a:cs typeface="Arial" panose="020B0604020202020204" pitchFamily="34" charset="0"/>
              </a:rPr>
              <a:t>oseba z invalidnostjo </a:t>
            </a: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Težave</a:t>
            </a:r>
            <a:r>
              <a:rPr lang="en-GB" dirty="0">
                <a:latin typeface="+mj-lt"/>
                <a:cs typeface="Arial" panose="020B0604020202020204" pitchFamily="34" charset="0"/>
              </a:rPr>
              <a:t>, ki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jih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doživljajo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sl-SI" dirty="0">
                <a:latin typeface="+mj-lt"/>
                <a:cs typeface="Arial" panose="020B0604020202020204" pitchFamily="34" charset="0"/>
              </a:rPr>
              <a:t>osebe z </a:t>
            </a:r>
            <a:r>
              <a:rPr lang="en-GB" dirty="0">
                <a:latin typeface="+mj-lt"/>
                <a:cs typeface="Arial" panose="020B0604020202020204" pitchFamily="34" charset="0"/>
              </a:rPr>
              <a:t>invalid</a:t>
            </a:r>
            <a:r>
              <a:rPr lang="sl-SI" dirty="0" err="1">
                <a:latin typeface="+mj-lt"/>
                <a:cs typeface="Arial" panose="020B0604020202020204" pitchFamily="34" charset="0"/>
              </a:rPr>
              <a:t>nostjo</a:t>
            </a:r>
            <a:r>
              <a:rPr lang="en-GB" dirty="0">
                <a:latin typeface="+mj-lt"/>
                <a:cs typeface="Arial" panose="020B0604020202020204" pitchFamily="34" charset="0"/>
              </a:rPr>
              <a:t>, so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poudarjene</a:t>
            </a:r>
            <a:r>
              <a:rPr lang="en-GB" dirty="0">
                <a:latin typeface="+mj-lt"/>
                <a:cs typeface="Arial" panose="020B0604020202020204" pitchFamily="34" charset="0"/>
              </a:rPr>
              <a:t> in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kompenzirane</a:t>
            </a:r>
            <a:r>
              <a:rPr lang="en-GB" dirty="0">
                <a:latin typeface="+mj-lt"/>
                <a:cs typeface="Arial" panose="020B0604020202020204" pitchFamily="34" charset="0"/>
              </a:rPr>
              <a:t> s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posebnimi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tehnikami</a:t>
            </a:r>
            <a:r>
              <a:rPr lang="en-GB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poučevanja</a:t>
            </a:r>
            <a:endParaRPr lang="en-GB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+mj-lt"/>
                <a:cs typeface="Arial" panose="020B0604020202020204" pitchFamily="34" charset="0"/>
              </a:rPr>
              <a:t>→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Posku</a:t>
            </a:r>
            <a:r>
              <a:rPr lang="sl-SI" dirty="0">
                <a:latin typeface="+mj-lt"/>
                <a:cs typeface="Arial" panose="020B0604020202020204" pitchFamily="34" charset="0"/>
              </a:rPr>
              <a:t>s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nevtraliz</a:t>
            </a:r>
            <a:r>
              <a:rPr lang="sl-SI" dirty="0" err="1">
                <a:latin typeface="+mj-lt"/>
                <a:cs typeface="Arial" panose="020B0604020202020204" pitchFamily="34" charset="0"/>
              </a:rPr>
              <a:t>acije</a:t>
            </a:r>
            <a:r>
              <a:rPr lang="sl-SI" dirty="0">
                <a:latin typeface="+mj-lt"/>
                <a:cs typeface="Arial" panose="020B0604020202020204" pitchFamily="34" charset="0"/>
              </a:rPr>
              <a:t> </a:t>
            </a:r>
            <a:r>
              <a:rPr lang="en-GB" dirty="0" err="1">
                <a:latin typeface="+mj-lt"/>
                <a:cs typeface="Arial" panose="020B0604020202020204" pitchFamily="34" charset="0"/>
              </a:rPr>
              <a:t>razlik</a:t>
            </a:r>
            <a:endParaRPr lang="en-GB" dirty="0">
              <a:latin typeface="+mj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7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F35F55-B125-4188-B8F6-3CD8982D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4540"/>
          </a:xfrm>
        </p:spPr>
        <p:txBody>
          <a:bodyPr/>
          <a:lstStyle/>
          <a:p>
            <a:r>
              <a:rPr lang="en-GB" dirty="0">
                <a:latin typeface="+mj-lt"/>
              </a:rPr>
              <a:t>3</a:t>
            </a:r>
            <a:r>
              <a:rPr lang="hr-HR" dirty="0">
                <a:latin typeface="+mj-lt"/>
              </a:rPr>
              <a:t>.</a:t>
            </a:r>
            <a:r>
              <a:rPr lang="en-GB" dirty="0">
                <a:latin typeface="+mj-lt"/>
              </a:rPr>
              <a:t> IN</a:t>
            </a:r>
            <a:r>
              <a:rPr lang="sl-SI" dirty="0">
                <a:latin typeface="+mj-lt"/>
              </a:rPr>
              <a:t>KLUZIJA</a:t>
            </a:r>
            <a:endParaRPr lang="en-GB" dirty="0">
              <a:latin typeface="+mj-lt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0C617D-3726-44D2-8689-F554D92E5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5378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= </a:t>
            </a:r>
            <a:r>
              <a:rPr lang="en-GB" dirty="0" err="1">
                <a:latin typeface="+mj-lt"/>
              </a:rPr>
              <a:t>uvedba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postopka</a:t>
            </a:r>
            <a:r>
              <a:rPr lang="en-GB" dirty="0">
                <a:latin typeface="+mj-lt"/>
              </a:rPr>
              <a:t> z </a:t>
            </a:r>
            <a:r>
              <a:rPr lang="en-GB" dirty="0" err="1">
                <a:latin typeface="+mj-lt"/>
              </a:rPr>
              <a:t>namenom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doseganja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egalitarnega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sprejemanja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osebe</a:t>
            </a:r>
            <a:r>
              <a:rPr lang="en-GB" dirty="0">
                <a:latin typeface="+mj-lt"/>
              </a:rPr>
              <a:t>, ki </a:t>
            </a:r>
            <a:r>
              <a:rPr lang="en-GB" dirty="0" err="1">
                <a:latin typeface="+mj-lt"/>
              </a:rPr>
              <a:t>izstopa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skupini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posameznikov</a:t>
            </a:r>
            <a:r>
              <a:rPr lang="en-GB" dirty="0">
                <a:latin typeface="+mj-lt"/>
              </a:rPr>
              <a:t>, ki so </a:t>
            </a:r>
            <a:r>
              <a:rPr lang="en-GB" dirty="0" err="1">
                <a:latin typeface="+mj-lt"/>
              </a:rPr>
              <a:t>si</a:t>
            </a:r>
            <a:r>
              <a:rPr lang="en-GB" dirty="0">
                <a:latin typeface="+mj-lt"/>
              </a:rPr>
              <a:t> v </a:t>
            </a:r>
            <a:r>
              <a:rPr lang="en-GB" dirty="0" err="1">
                <a:latin typeface="+mj-lt"/>
              </a:rPr>
              <a:t>nekaterih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pogledih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podobni</a:t>
            </a:r>
            <a:r>
              <a:rPr lang="en-GB" dirty="0">
                <a:latin typeface="+mj-lt"/>
              </a:rPr>
              <a:t>.</a:t>
            </a:r>
            <a:endParaRPr lang="sl-SI" dirty="0">
              <a:latin typeface="+mj-lt"/>
            </a:endParaRPr>
          </a:p>
          <a:p>
            <a:pPr marL="0" indent="0">
              <a:buNone/>
            </a:pP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→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Aktivacija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vsakega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člana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posamezne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skupine</a:t>
            </a:r>
            <a:endParaRPr lang="en-GB" sz="2200" dirty="0">
              <a:latin typeface="+mj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→ Za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integracijo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izstopajočega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(</a:t>
            </a:r>
            <a:r>
              <a:rPr lang="sl-SI" sz="2200" dirty="0">
                <a:latin typeface="+mj-lt"/>
                <a:ea typeface="+mn-ea"/>
                <a:cs typeface="Arial" panose="020B0604020202020204" pitchFamily="34" charset="0"/>
              </a:rPr>
              <a:t>osebe z invalidnostjo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) so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odgovorni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vsi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člani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kolektiva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(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udeleženci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in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izvajalci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izobraževalnih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programov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→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Dinamičen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proces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dvosmerno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sodelovanje</a:t>
            </a:r>
            <a:endParaRPr lang="en-GB" sz="2200" dirty="0">
              <a:latin typeface="+mj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→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Izvajajo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se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tehnike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poučevanja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,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primerne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za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vsakogar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; </a:t>
            </a:r>
            <a:r>
              <a:rPr lang="sl-SI" sz="2200" dirty="0">
                <a:latin typeface="+mj-lt"/>
                <a:ea typeface="+mn-ea"/>
                <a:cs typeface="Arial" panose="020B0604020202020204" pitchFamily="34" charset="0"/>
              </a:rPr>
              <a:t>osebe z invalidnostjo 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se ne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izpostavlja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kot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drugačna</a:t>
            </a:r>
            <a:endParaRPr lang="en-GB" sz="2200" dirty="0">
              <a:latin typeface="+mj-lt"/>
              <a:ea typeface="+mn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→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Razlike</a:t>
            </a:r>
            <a:r>
              <a:rPr lang="en-GB" sz="2200" dirty="0">
                <a:latin typeface="+mj-lt"/>
                <a:ea typeface="+mn-ea"/>
                <a:cs typeface="Arial" panose="020B0604020202020204" pitchFamily="34" charset="0"/>
              </a:rPr>
              <a:t> so </a:t>
            </a:r>
            <a:r>
              <a:rPr lang="en-GB" sz="2200" dirty="0" err="1">
                <a:latin typeface="+mj-lt"/>
                <a:ea typeface="+mn-ea"/>
                <a:cs typeface="Arial" panose="020B0604020202020204" pitchFamily="34" charset="0"/>
              </a:rPr>
              <a:t>sprejemljive</a:t>
            </a:r>
            <a:endParaRPr lang="en-GB" sz="2200" dirty="0">
              <a:latin typeface="+mj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417850-0624-4BE0-A799-10BDB9A4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4383"/>
            <a:ext cx="1219200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4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KLJUČNE TOČKE ZA IZVAJALCE NEPORMALNEGA IZOBRAŽEVANJA ODRASLIH</a:t>
            </a:r>
            <a:endParaRPr lang="sl-SI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3677B0-9345-43CD-8104-AC5D004DE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0195"/>
            <a:ext cx="10515600" cy="38826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dirty="0" err="1">
                <a:latin typeface="+mj-lt"/>
              </a:rPr>
              <a:t>Tretiranje</a:t>
            </a:r>
            <a:r>
              <a:rPr lang="sl-SI" dirty="0">
                <a:latin typeface="+mj-lt"/>
              </a:rPr>
              <a:t> vseh </a:t>
            </a:r>
            <a:r>
              <a:rPr lang="en-GB" dirty="0" err="1">
                <a:latin typeface="+mj-lt"/>
              </a:rPr>
              <a:t>udeležen</a:t>
            </a:r>
            <a:r>
              <a:rPr lang="sl-SI" dirty="0">
                <a:latin typeface="+mj-lt"/>
              </a:rPr>
              <a:t>c</a:t>
            </a:r>
            <a:r>
              <a:rPr lang="en-GB" dirty="0" err="1">
                <a:latin typeface="+mj-lt"/>
              </a:rPr>
              <a:t>ev</a:t>
            </a:r>
            <a:r>
              <a:rPr lang="sl-SI" dirty="0">
                <a:latin typeface="+mj-lt"/>
              </a:rPr>
              <a:t> kot enako pomembnih v luči zasnovane </a:t>
            </a:r>
            <a:r>
              <a:rPr lang="en-GB" dirty="0" err="1">
                <a:latin typeface="+mj-lt"/>
              </a:rPr>
              <a:t>programsk</a:t>
            </a:r>
            <a:r>
              <a:rPr lang="sl-SI" dirty="0">
                <a:latin typeface="+mj-lt"/>
              </a:rPr>
              <a:t>e </a:t>
            </a:r>
            <a:r>
              <a:rPr lang="en-GB" dirty="0" err="1">
                <a:latin typeface="+mj-lt"/>
              </a:rPr>
              <a:t>vsebin</a:t>
            </a:r>
            <a:r>
              <a:rPr lang="sl-SI" dirty="0">
                <a:latin typeface="+mj-lt"/>
              </a:rPr>
              <a:t>e</a:t>
            </a:r>
            <a:r>
              <a:rPr lang="en-GB" dirty="0">
                <a:latin typeface="+mj-lt"/>
              </a:rPr>
              <a:t>;</a:t>
            </a:r>
          </a:p>
          <a:p>
            <a:pPr marL="514350" indent="-514350">
              <a:buAutoNum type="arabicPeriod"/>
            </a:pPr>
            <a:r>
              <a:rPr lang="en-GB" dirty="0" err="1">
                <a:latin typeface="+mj-lt"/>
              </a:rPr>
              <a:t>Sodelovanje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pri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iskanju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najučinkovitejšega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načina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poučevanja</a:t>
            </a:r>
            <a:r>
              <a:rPr lang="en-GB" dirty="0">
                <a:latin typeface="+mj-lt"/>
              </a:rPr>
              <a:t>;</a:t>
            </a:r>
          </a:p>
          <a:p>
            <a:pPr marL="514350" indent="-514350">
              <a:buAutoNum type="arabicPeriod"/>
            </a:pPr>
            <a:r>
              <a:rPr lang="sl-SI" dirty="0">
                <a:latin typeface="+mj-lt"/>
              </a:rPr>
              <a:t>Prožnost </a:t>
            </a:r>
            <a:r>
              <a:rPr lang="en-GB" dirty="0" err="1">
                <a:latin typeface="+mj-lt"/>
              </a:rPr>
              <a:t>pri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uporabi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učnih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oblik</a:t>
            </a:r>
            <a:r>
              <a:rPr lang="en-GB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9827366"/>
      </p:ext>
    </p:extLst>
  </p:cSld>
  <p:clrMapOvr>
    <a:masterClrMapping/>
  </p:clrMapOvr>
</p:sld>
</file>

<file path=ppt/theme/theme1.xml><?xml version="1.0" encoding="utf-8"?>
<a:theme xmlns:a="http://schemas.openxmlformats.org/drawingml/2006/main" name="11_Verdana spacing 1.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" id="{AA66B480-D180-48F8-BF3D-7E0CB31158DF}" vid="{3438D1FC-4128-4D58-B806-405FEC85AFFB}"/>
    </a:ext>
  </a:extLst>
</a:theme>
</file>

<file path=ppt/theme/theme2.xml><?xml version="1.0" encoding="utf-8"?>
<a:theme xmlns:a="http://schemas.openxmlformats.org/drawingml/2006/main" name="6_Verdana spacing 1.5 HRV Si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 HRV Sig" id="{B06B3B27-AA3E-4D1C-A3A3-BDA474AE8C00}" vid="{FCF2B731-0162-4C7E-8E4E-56999A87C429}"/>
    </a:ext>
  </a:extLst>
</a:theme>
</file>

<file path=ppt/theme/theme3.xml><?xml version="1.0" encoding="utf-8"?>
<a:theme xmlns:a="http://schemas.openxmlformats.org/drawingml/2006/main" name="12_Verdana spacing 1.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" id="{AA66B480-D180-48F8-BF3D-7E0CB31158DF}" vid="{3438D1FC-4128-4D58-B806-405FEC85AFFB}"/>
    </a:ext>
  </a:extLst>
</a:theme>
</file>

<file path=ppt/theme/theme4.xml><?xml version="1.0" encoding="utf-8"?>
<a:theme xmlns:a="http://schemas.openxmlformats.org/drawingml/2006/main" name="7_Verdana spacing 1.5 HRV Si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 HRV Sig" id="{D9C41B02-BB7B-418B-825F-6F37D6F48004}" vid="{B06F8890-CACE-40DD-8FC3-53EA57C15BAA}"/>
    </a:ext>
  </a:extLst>
</a:theme>
</file>

<file path=ppt/theme/theme5.xml><?xml version="1.0" encoding="utf-8"?>
<a:theme xmlns:a="http://schemas.openxmlformats.org/drawingml/2006/main" name="14_Verdana spacing 1.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" id="{AA66B480-D180-48F8-BF3D-7E0CB31158DF}" vid="{3438D1FC-4128-4D58-B806-405FEC85AFFB}"/>
    </a:ext>
  </a:extLst>
</a:theme>
</file>

<file path=ppt/theme/theme6.xml><?xml version="1.0" encoding="utf-8"?>
<a:theme xmlns:a="http://schemas.openxmlformats.org/drawingml/2006/main" name="8_Verdana spacing 1.5 HRV Si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 HRV Sig" id="{D9C41B02-BB7B-418B-825F-6F37D6F48004}" vid="{B06F8890-CACE-40DD-8FC3-53EA57C15BAA}"/>
    </a:ext>
  </a:extLst>
</a:theme>
</file>

<file path=ppt/theme/theme7.xml><?xml version="1.0" encoding="utf-8"?>
<a:theme xmlns:a="http://schemas.openxmlformats.org/drawingml/2006/main" name="9_Verdana spacing 1.5 HRV Si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dana spacing 1.5 HRV Sig" id="{B06B3B27-AA3E-4D1C-A3A3-BDA474AE8C00}" vid="{FCF2B731-0162-4C7E-8E4E-56999A87C429}"/>
    </a:ext>
  </a:extLst>
</a:theme>
</file>

<file path=ppt/theme/theme8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 IEDA Tema</Template>
  <TotalTime>922</TotalTime>
  <Words>1197</Words>
  <Application>Microsoft Office PowerPoint</Application>
  <PresentationFormat>Širokozaslonsko</PresentationFormat>
  <Paragraphs>215</Paragraphs>
  <Slides>43</Slides>
  <Notes>33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7</vt:i4>
      </vt:variant>
      <vt:variant>
        <vt:lpstr>Naslovi diapozitivov</vt:lpstr>
      </vt:variant>
      <vt:variant>
        <vt:i4>43</vt:i4>
      </vt:variant>
    </vt:vector>
  </HeadingPairs>
  <TitlesOfParts>
    <vt:vector size="55" baseType="lpstr">
      <vt:lpstr>Arial</vt:lpstr>
      <vt:lpstr>Calibri</vt:lpstr>
      <vt:lpstr>Calibri Light</vt:lpstr>
      <vt:lpstr>Symbol</vt:lpstr>
      <vt:lpstr>Verdana</vt:lpstr>
      <vt:lpstr>11_Verdana spacing 1.5</vt:lpstr>
      <vt:lpstr>6_Verdana spacing 1.5 HRV Sig</vt:lpstr>
      <vt:lpstr>12_Verdana spacing 1.5</vt:lpstr>
      <vt:lpstr>7_Verdana spacing 1.5 HRV Sig</vt:lpstr>
      <vt:lpstr>14_Verdana spacing 1.5</vt:lpstr>
      <vt:lpstr>8_Verdana spacing 1.5 HRV Sig</vt:lpstr>
      <vt:lpstr>9_Verdana spacing 1.5 HRV Sig</vt:lpstr>
      <vt:lpstr>VSEBINE</vt:lpstr>
      <vt:lpstr>INKLUZIJA</vt:lpstr>
      <vt:lpstr>RAZLIČNOST LJUDI</vt:lpstr>
      <vt:lpstr>Udeleženci...</vt:lpstr>
      <vt:lpstr>PRISTOP DO OSEB Z INVALIDNOSTMI V IZOBRAŽEVANJU ODRASLIH </vt:lpstr>
      <vt:lpstr>1. SEGREGACIJA</vt:lpstr>
      <vt:lpstr>2. INTEGRACIJA</vt:lpstr>
      <vt:lpstr>3. INKLUZIJA</vt:lpstr>
      <vt:lpstr>KLJUČNE TOČKE ZA IZVAJALCE NEPORMALNEGA IZOBRAŽEVANJA ODRASLIH</vt:lpstr>
      <vt:lpstr>Udeleženci...</vt:lpstr>
      <vt:lpstr>PowerPointova predstavitev</vt:lpstr>
      <vt:lpstr>DODATEK: DELOVNE VAJE</vt:lpstr>
      <vt:lpstr>INDIVIDUALIZIRAN  PRISTOP</vt:lpstr>
      <vt:lpstr>RAZLIČNOST UDELEŽENCEV</vt:lpstr>
      <vt:lpstr>INDIVIDUALIZIRAN  PRISTOP</vt:lpstr>
      <vt:lpstr>VLOGA IZVAJALCA</vt:lpstr>
      <vt:lpstr>Udeleženci...</vt:lpstr>
      <vt:lpstr>DODATEK: DELOVNE VAJE</vt:lpstr>
      <vt:lpstr>RAZUMNA PRILAGODITEV</vt:lpstr>
      <vt:lpstr>UNIVERZALNI DIZAJN</vt:lpstr>
      <vt:lpstr>DOSTOPNOST</vt:lpstr>
      <vt:lpstr>RAZUMNA PRILAGODITEV</vt:lpstr>
      <vt:lpstr>RAZUMNA PRILAGODITEV V KONTEKSTU NEFORMALNEGA IZOBRAŽEVANJA ODRASLIH </vt:lpstr>
      <vt:lpstr>1. ORGANIZACIJSKA PRILAGODITEV</vt:lpstr>
      <vt:lpstr>1. ORGANIZACIJSKA PRILAGODITEV</vt:lpstr>
      <vt:lpstr>1. ORGANIZACIJSKA PRILAGODITEV</vt:lpstr>
      <vt:lpstr>1. ORGANIZACIJSKA PRILAGODITEV</vt:lpstr>
      <vt:lpstr>1. ORGANIZACIJSKA PRILAGODITEV</vt:lpstr>
      <vt:lpstr>1. ORGANIZACIJSKA PRILAGODITEV</vt:lpstr>
      <vt:lpstr>2. PROSTORSKA PRILAGODITEV</vt:lpstr>
      <vt:lpstr>3. TEHNIČNA PRILAGODITEV</vt:lpstr>
      <vt:lpstr>3. TEHNIČNA PRILAGODITEV</vt:lpstr>
      <vt:lpstr>Udeleženci...</vt:lpstr>
      <vt:lpstr>UČNE METODE IN TEHNIKE </vt:lpstr>
      <vt:lpstr>UČNE METODE IN TEHNIKE </vt:lpstr>
      <vt:lpstr> 1. POJASNJEVANJE </vt:lpstr>
      <vt:lpstr>1. POJASNJEVANJE</vt:lpstr>
      <vt:lpstr>2. DEMONSTRACIJA</vt:lpstr>
      <vt:lpstr>2. DEMONSTRATION</vt:lpstr>
      <vt:lpstr>3. VODENA NAVODILA</vt:lpstr>
      <vt:lpstr>Udeleženci...</vt:lpstr>
      <vt:lpstr>KONEC</vt:lpstr>
      <vt:lpstr>DODATEK: DELOVNE VAJE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INKLUZIJA VS. INTEGRACIJA</dc:title>
  <dc:creator>Mia Pavlić Cindrić</dc:creator>
  <cp:lastModifiedBy>Center Spirala</cp:lastModifiedBy>
  <cp:revision>37</cp:revision>
  <dcterms:created xsi:type="dcterms:W3CDTF">2022-03-14T10:46:55Z</dcterms:created>
  <dcterms:modified xsi:type="dcterms:W3CDTF">2022-12-01T17:06:36Z</dcterms:modified>
</cp:coreProperties>
</file>